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88" r:id="rId3"/>
    <p:sldId id="345" r:id="rId4"/>
    <p:sldId id="339" r:id="rId5"/>
    <p:sldId id="341" r:id="rId6"/>
    <p:sldId id="343" r:id="rId7"/>
    <p:sldId id="342" r:id="rId8"/>
    <p:sldId id="344" r:id="rId9"/>
    <p:sldId id="349" r:id="rId10"/>
    <p:sldId id="350" r:id="rId11"/>
    <p:sldId id="351" r:id="rId12"/>
    <p:sldId id="352" r:id="rId13"/>
    <p:sldId id="347" r:id="rId14"/>
    <p:sldId id="346" r:id="rId15"/>
    <p:sldId id="353" r:id="rId16"/>
    <p:sldId id="354" r:id="rId17"/>
    <p:sldId id="355" r:id="rId18"/>
    <p:sldId id="387" r:id="rId19"/>
    <p:sldId id="356" r:id="rId20"/>
    <p:sldId id="367" r:id="rId21"/>
    <p:sldId id="368" r:id="rId22"/>
    <p:sldId id="369" r:id="rId23"/>
    <p:sldId id="370" r:id="rId24"/>
    <p:sldId id="371" r:id="rId25"/>
    <p:sldId id="372" r:id="rId26"/>
    <p:sldId id="376" r:id="rId27"/>
    <p:sldId id="381" r:id="rId28"/>
    <p:sldId id="377" r:id="rId29"/>
    <p:sldId id="379" r:id="rId30"/>
    <p:sldId id="378" r:id="rId31"/>
    <p:sldId id="366" r:id="rId32"/>
    <p:sldId id="382" r:id="rId33"/>
    <p:sldId id="385" r:id="rId34"/>
    <p:sldId id="383" r:id="rId35"/>
    <p:sldId id="386" r:id="rId36"/>
    <p:sldId id="374" r:id="rId37"/>
    <p:sldId id="375" r:id="rId38"/>
    <p:sldId id="380" r:id="rId39"/>
    <p:sldId id="384" r:id="rId40"/>
    <p:sldId id="357" r:id="rId41"/>
    <p:sldId id="359" r:id="rId42"/>
    <p:sldId id="360" r:id="rId43"/>
    <p:sldId id="361" r:id="rId44"/>
    <p:sldId id="362" r:id="rId45"/>
    <p:sldId id="363" r:id="rId46"/>
    <p:sldId id="364" r:id="rId47"/>
    <p:sldId id="365" r:id="rId48"/>
    <p:sldId id="275" r:id="rId49"/>
    <p:sldId id="276" r:id="rId50"/>
    <p:sldId id="277" r:id="rId51"/>
    <p:sldId id="281" r:id="rId52"/>
    <p:sldId id="282"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7D2E-239E-4553-A4FC-1F8EA3BAF3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825FAB2-5A81-4AA4-B9AB-10DFCD688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9FC5B3B-7097-41BC-B6B7-4D105E8BAB1E}"/>
              </a:ext>
            </a:extLst>
          </p:cNvPr>
          <p:cNvSpPr>
            <a:spLocks noGrp="1"/>
          </p:cNvSpPr>
          <p:nvPr>
            <p:ph type="dt" sz="half" idx="10"/>
          </p:nvPr>
        </p:nvSpPr>
        <p:spPr/>
        <p:txBody>
          <a:bodyPr/>
          <a:lstStyle/>
          <a:p>
            <a:fld id="{67FE30DE-6124-4575-AA6C-FEEF0EC17C5C}" type="datetimeFigureOut">
              <a:rPr lang="en-IN" smtClean="0"/>
              <a:t>23-05-2024</a:t>
            </a:fld>
            <a:endParaRPr lang="en-IN"/>
          </a:p>
        </p:txBody>
      </p:sp>
      <p:sp>
        <p:nvSpPr>
          <p:cNvPr id="5" name="Footer Placeholder 4">
            <a:extLst>
              <a:ext uri="{FF2B5EF4-FFF2-40B4-BE49-F238E27FC236}">
                <a16:creationId xmlns:a16="http://schemas.microsoft.com/office/drawing/2014/main" id="{F307DFA7-F96E-4663-AB63-93722CF8D1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6FA55F-3924-4C54-B6D2-84F7B7587A24}"/>
              </a:ext>
            </a:extLst>
          </p:cNvPr>
          <p:cNvSpPr>
            <a:spLocks noGrp="1"/>
          </p:cNvSpPr>
          <p:nvPr>
            <p:ph type="sldNum" sz="quarter" idx="12"/>
          </p:nvPr>
        </p:nvSpPr>
        <p:spPr/>
        <p:txBody>
          <a:bodyPr/>
          <a:lstStyle/>
          <a:p>
            <a:fld id="{07602F65-0DC7-4C11-A735-CED05315CEAB}" type="slidenum">
              <a:rPr lang="en-IN" smtClean="0"/>
              <a:t>‹#›</a:t>
            </a:fld>
            <a:endParaRPr lang="en-IN"/>
          </a:p>
        </p:txBody>
      </p:sp>
    </p:spTree>
    <p:extLst>
      <p:ext uri="{BB962C8B-B14F-4D97-AF65-F5344CB8AC3E}">
        <p14:creationId xmlns:p14="http://schemas.microsoft.com/office/powerpoint/2010/main" val="3605485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6FA3-5C95-4D0E-BCDF-2A6B9A107FF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1C74D5-7CCB-4063-9270-3C8CB4F313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8AEECF-C860-47C9-9FF1-5460B3F1A5C7}"/>
              </a:ext>
            </a:extLst>
          </p:cNvPr>
          <p:cNvSpPr>
            <a:spLocks noGrp="1"/>
          </p:cNvSpPr>
          <p:nvPr>
            <p:ph type="dt" sz="half" idx="10"/>
          </p:nvPr>
        </p:nvSpPr>
        <p:spPr/>
        <p:txBody>
          <a:bodyPr/>
          <a:lstStyle/>
          <a:p>
            <a:fld id="{67FE30DE-6124-4575-AA6C-FEEF0EC17C5C}" type="datetimeFigureOut">
              <a:rPr lang="en-IN" smtClean="0"/>
              <a:t>23-05-2024</a:t>
            </a:fld>
            <a:endParaRPr lang="en-IN"/>
          </a:p>
        </p:txBody>
      </p:sp>
      <p:sp>
        <p:nvSpPr>
          <p:cNvPr id="5" name="Footer Placeholder 4">
            <a:extLst>
              <a:ext uri="{FF2B5EF4-FFF2-40B4-BE49-F238E27FC236}">
                <a16:creationId xmlns:a16="http://schemas.microsoft.com/office/drawing/2014/main" id="{A684AA93-3FAE-46DD-A95C-D373FECC3F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867260-F38E-425E-82AF-6A5E84984E4C}"/>
              </a:ext>
            </a:extLst>
          </p:cNvPr>
          <p:cNvSpPr>
            <a:spLocks noGrp="1"/>
          </p:cNvSpPr>
          <p:nvPr>
            <p:ph type="sldNum" sz="quarter" idx="12"/>
          </p:nvPr>
        </p:nvSpPr>
        <p:spPr/>
        <p:txBody>
          <a:bodyPr/>
          <a:lstStyle/>
          <a:p>
            <a:fld id="{07602F65-0DC7-4C11-A735-CED05315CEAB}" type="slidenum">
              <a:rPr lang="en-IN" smtClean="0"/>
              <a:t>‹#›</a:t>
            </a:fld>
            <a:endParaRPr lang="en-IN"/>
          </a:p>
        </p:txBody>
      </p:sp>
    </p:spTree>
    <p:extLst>
      <p:ext uri="{BB962C8B-B14F-4D97-AF65-F5344CB8AC3E}">
        <p14:creationId xmlns:p14="http://schemas.microsoft.com/office/powerpoint/2010/main" val="478068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880E08-9C43-49AA-8A91-009E694A6A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348924-AF75-46D4-92B8-B3C281B57D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C56F04-421D-4FDA-AB57-2C815B44D71C}"/>
              </a:ext>
            </a:extLst>
          </p:cNvPr>
          <p:cNvSpPr>
            <a:spLocks noGrp="1"/>
          </p:cNvSpPr>
          <p:nvPr>
            <p:ph type="dt" sz="half" idx="10"/>
          </p:nvPr>
        </p:nvSpPr>
        <p:spPr/>
        <p:txBody>
          <a:bodyPr/>
          <a:lstStyle/>
          <a:p>
            <a:fld id="{67FE30DE-6124-4575-AA6C-FEEF0EC17C5C}" type="datetimeFigureOut">
              <a:rPr lang="en-IN" smtClean="0"/>
              <a:t>23-05-2024</a:t>
            </a:fld>
            <a:endParaRPr lang="en-IN"/>
          </a:p>
        </p:txBody>
      </p:sp>
      <p:sp>
        <p:nvSpPr>
          <p:cNvPr id="5" name="Footer Placeholder 4">
            <a:extLst>
              <a:ext uri="{FF2B5EF4-FFF2-40B4-BE49-F238E27FC236}">
                <a16:creationId xmlns:a16="http://schemas.microsoft.com/office/drawing/2014/main" id="{1774877F-1DB5-4108-8372-0B72F88A66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DBC6DD-DD8A-4900-A5B8-C9E61BBB96EB}"/>
              </a:ext>
            </a:extLst>
          </p:cNvPr>
          <p:cNvSpPr>
            <a:spLocks noGrp="1"/>
          </p:cNvSpPr>
          <p:nvPr>
            <p:ph type="sldNum" sz="quarter" idx="12"/>
          </p:nvPr>
        </p:nvSpPr>
        <p:spPr/>
        <p:txBody>
          <a:bodyPr/>
          <a:lstStyle/>
          <a:p>
            <a:fld id="{07602F65-0DC7-4C11-A735-CED05315CEAB}" type="slidenum">
              <a:rPr lang="en-IN" smtClean="0"/>
              <a:t>‹#›</a:t>
            </a:fld>
            <a:endParaRPr lang="en-IN"/>
          </a:p>
        </p:txBody>
      </p:sp>
    </p:spTree>
    <p:extLst>
      <p:ext uri="{BB962C8B-B14F-4D97-AF65-F5344CB8AC3E}">
        <p14:creationId xmlns:p14="http://schemas.microsoft.com/office/powerpoint/2010/main" val="2003732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4B4A-6407-4F5D-880F-9ADE194BE9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CF729A5-234F-4A33-A445-7CC4B305A4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317445-5E8C-42A6-B9EF-A3554DBC0E5E}"/>
              </a:ext>
            </a:extLst>
          </p:cNvPr>
          <p:cNvSpPr>
            <a:spLocks noGrp="1"/>
          </p:cNvSpPr>
          <p:nvPr>
            <p:ph type="dt" sz="half" idx="10"/>
          </p:nvPr>
        </p:nvSpPr>
        <p:spPr/>
        <p:txBody>
          <a:bodyPr/>
          <a:lstStyle/>
          <a:p>
            <a:fld id="{67FE30DE-6124-4575-AA6C-FEEF0EC17C5C}" type="datetimeFigureOut">
              <a:rPr lang="en-IN" smtClean="0"/>
              <a:t>23-05-2024</a:t>
            </a:fld>
            <a:endParaRPr lang="en-IN"/>
          </a:p>
        </p:txBody>
      </p:sp>
      <p:sp>
        <p:nvSpPr>
          <p:cNvPr id="5" name="Footer Placeholder 4">
            <a:extLst>
              <a:ext uri="{FF2B5EF4-FFF2-40B4-BE49-F238E27FC236}">
                <a16:creationId xmlns:a16="http://schemas.microsoft.com/office/drawing/2014/main" id="{39B07997-58D3-4EC5-8520-68DDB9350F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841A09-DE73-4085-98F5-581BA08487C4}"/>
              </a:ext>
            </a:extLst>
          </p:cNvPr>
          <p:cNvSpPr>
            <a:spLocks noGrp="1"/>
          </p:cNvSpPr>
          <p:nvPr>
            <p:ph type="sldNum" sz="quarter" idx="12"/>
          </p:nvPr>
        </p:nvSpPr>
        <p:spPr/>
        <p:txBody>
          <a:bodyPr/>
          <a:lstStyle/>
          <a:p>
            <a:fld id="{07602F65-0DC7-4C11-A735-CED05315CEAB}" type="slidenum">
              <a:rPr lang="en-IN" smtClean="0"/>
              <a:t>‹#›</a:t>
            </a:fld>
            <a:endParaRPr lang="en-IN"/>
          </a:p>
        </p:txBody>
      </p:sp>
    </p:spTree>
    <p:extLst>
      <p:ext uri="{BB962C8B-B14F-4D97-AF65-F5344CB8AC3E}">
        <p14:creationId xmlns:p14="http://schemas.microsoft.com/office/powerpoint/2010/main" val="4103559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9E56-08AE-45D2-9278-A8F2B6824A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B132195-044B-41AF-B06B-5430368494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4A31C8-A46C-4C33-A81C-A6591F4082F1}"/>
              </a:ext>
            </a:extLst>
          </p:cNvPr>
          <p:cNvSpPr>
            <a:spLocks noGrp="1"/>
          </p:cNvSpPr>
          <p:nvPr>
            <p:ph type="dt" sz="half" idx="10"/>
          </p:nvPr>
        </p:nvSpPr>
        <p:spPr/>
        <p:txBody>
          <a:bodyPr/>
          <a:lstStyle/>
          <a:p>
            <a:fld id="{67FE30DE-6124-4575-AA6C-FEEF0EC17C5C}" type="datetimeFigureOut">
              <a:rPr lang="en-IN" smtClean="0"/>
              <a:t>23-05-2024</a:t>
            </a:fld>
            <a:endParaRPr lang="en-IN"/>
          </a:p>
        </p:txBody>
      </p:sp>
      <p:sp>
        <p:nvSpPr>
          <p:cNvPr id="5" name="Footer Placeholder 4">
            <a:extLst>
              <a:ext uri="{FF2B5EF4-FFF2-40B4-BE49-F238E27FC236}">
                <a16:creationId xmlns:a16="http://schemas.microsoft.com/office/drawing/2014/main" id="{BEF72242-F631-4A82-8310-231F312F0A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663FEE-5F67-48E5-B237-D8D795905E35}"/>
              </a:ext>
            </a:extLst>
          </p:cNvPr>
          <p:cNvSpPr>
            <a:spLocks noGrp="1"/>
          </p:cNvSpPr>
          <p:nvPr>
            <p:ph type="sldNum" sz="quarter" idx="12"/>
          </p:nvPr>
        </p:nvSpPr>
        <p:spPr/>
        <p:txBody>
          <a:bodyPr/>
          <a:lstStyle/>
          <a:p>
            <a:fld id="{07602F65-0DC7-4C11-A735-CED05315CEAB}" type="slidenum">
              <a:rPr lang="en-IN" smtClean="0"/>
              <a:t>‹#›</a:t>
            </a:fld>
            <a:endParaRPr lang="en-IN"/>
          </a:p>
        </p:txBody>
      </p:sp>
    </p:spTree>
    <p:extLst>
      <p:ext uri="{BB962C8B-B14F-4D97-AF65-F5344CB8AC3E}">
        <p14:creationId xmlns:p14="http://schemas.microsoft.com/office/powerpoint/2010/main" val="3374429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C5AB-66D7-49A0-8F8E-84076982C9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FAC459-B260-4019-B243-385FEEE2F6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C904F9-72DF-4961-B108-48695843A2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1AAAACF-04EC-4902-A014-81585980F9B2}"/>
              </a:ext>
            </a:extLst>
          </p:cNvPr>
          <p:cNvSpPr>
            <a:spLocks noGrp="1"/>
          </p:cNvSpPr>
          <p:nvPr>
            <p:ph type="dt" sz="half" idx="10"/>
          </p:nvPr>
        </p:nvSpPr>
        <p:spPr/>
        <p:txBody>
          <a:bodyPr/>
          <a:lstStyle/>
          <a:p>
            <a:fld id="{67FE30DE-6124-4575-AA6C-FEEF0EC17C5C}" type="datetimeFigureOut">
              <a:rPr lang="en-IN" smtClean="0"/>
              <a:t>23-05-2024</a:t>
            </a:fld>
            <a:endParaRPr lang="en-IN"/>
          </a:p>
        </p:txBody>
      </p:sp>
      <p:sp>
        <p:nvSpPr>
          <p:cNvPr id="6" name="Footer Placeholder 5">
            <a:extLst>
              <a:ext uri="{FF2B5EF4-FFF2-40B4-BE49-F238E27FC236}">
                <a16:creationId xmlns:a16="http://schemas.microsoft.com/office/drawing/2014/main" id="{19A58770-BD2C-438F-8862-057AF87EEA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434062-E9A2-49CF-8BB4-EAE5700F609F}"/>
              </a:ext>
            </a:extLst>
          </p:cNvPr>
          <p:cNvSpPr>
            <a:spLocks noGrp="1"/>
          </p:cNvSpPr>
          <p:nvPr>
            <p:ph type="sldNum" sz="quarter" idx="12"/>
          </p:nvPr>
        </p:nvSpPr>
        <p:spPr/>
        <p:txBody>
          <a:bodyPr/>
          <a:lstStyle/>
          <a:p>
            <a:fld id="{07602F65-0DC7-4C11-A735-CED05315CEAB}" type="slidenum">
              <a:rPr lang="en-IN" smtClean="0"/>
              <a:t>‹#›</a:t>
            </a:fld>
            <a:endParaRPr lang="en-IN"/>
          </a:p>
        </p:txBody>
      </p:sp>
    </p:spTree>
    <p:extLst>
      <p:ext uri="{BB962C8B-B14F-4D97-AF65-F5344CB8AC3E}">
        <p14:creationId xmlns:p14="http://schemas.microsoft.com/office/powerpoint/2010/main" val="2290600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D7B00-84FC-41D4-96A8-9F266B5FBA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8486A52-962C-49C2-881D-F0C98B38D7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4F2F2D-93DD-4BF9-B0D6-2E2F52AD61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5C6515F-9784-4C62-BB33-1B0F346CC4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084D63-D6BE-4D4C-804A-EEDAE0F1D1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0FCAD19-8150-4EE9-AC2B-151F43F8409D}"/>
              </a:ext>
            </a:extLst>
          </p:cNvPr>
          <p:cNvSpPr>
            <a:spLocks noGrp="1"/>
          </p:cNvSpPr>
          <p:nvPr>
            <p:ph type="dt" sz="half" idx="10"/>
          </p:nvPr>
        </p:nvSpPr>
        <p:spPr/>
        <p:txBody>
          <a:bodyPr/>
          <a:lstStyle/>
          <a:p>
            <a:fld id="{67FE30DE-6124-4575-AA6C-FEEF0EC17C5C}" type="datetimeFigureOut">
              <a:rPr lang="en-IN" smtClean="0"/>
              <a:t>23-05-2024</a:t>
            </a:fld>
            <a:endParaRPr lang="en-IN"/>
          </a:p>
        </p:txBody>
      </p:sp>
      <p:sp>
        <p:nvSpPr>
          <p:cNvPr id="8" name="Footer Placeholder 7">
            <a:extLst>
              <a:ext uri="{FF2B5EF4-FFF2-40B4-BE49-F238E27FC236}">
                <a16:creationId xmlns:a16="http://schemas.microsoft.com/office/drawing/2014/main" id="{07F9B47C-A6B5-4A80-B9AA-29D8F9FFDFC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9CFEE1E-7645-4EF3-B18B-86D62D372096}"/>
              </a:ext>
            </a:extLst>
          </p:cNvPr>
          <p:cNvSpPr>
            <a:spLocks noGrp="1"/>
          </p:cNvSpPr>
          <p:nvPr>
            <p:ph type="sldNum" sz="quarter" idx="12"/>
          </p:nvPr>
        </p:nvSpPr>
        <p:spPr/>
        <p:txBody>
          <a:bodyPr/>
          <a:lstStyle/>
          <a:p>
            <a:fld id="{07602F65-0DC7-4C11-A735-CED05315CEAB}" type="slidenum">
              <a:rPr lang="en-IN" smtClean="0"/>
              <a:t>‹#›</a:t>
            </a:fld>
            <a:endParaRPr lang="en-IN"/>
          </a:p>
        </p:txBody>
      </p:sp>
    </p:spTree>
    <p:extLst>
      <p:ext uri="{BB962C8B-B14F-4D97-AF65-F5344CB8AC3E}">
        <p14:creationId xmlns:p14="http://schemas.microsoft.com/office/powerpoint/2010/main" val="687947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0E27-AA1E-4203-A99C-1E214114469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26C818F-687A-4B87-B786-7EEE539D3266}"/>
              </a:ext>
            </a:extLst>
          </p:cNvPr>
          <p:cNvSpPr>
            <a:spLocks noGrp="1"/>
          </p:cNvSpPr>
          <p:nvPr>
            <p:ph type="dt" sz="half" idx="10"/>
          </p:nvPr>
        </p:nvSpPr>
        <p:spPr/>
        <p:txBody>
          <a:bodyPr/>
          <a:lstStyle/>
          <a:p>
            <a:fld id="{67FE30DE-6124-4575-AA6C-FEEF0EC17C5C}" type="datetimeFigureOut">
              <a:rPr lang="en-IN" smtClean="0"/>
              <a:t>23-05-2024</a:t>
            </a:fld>
            <a:endParaRPr lang="en-IN"/>
          </a:p>
        </p:txBody>
      </p:sp>
      <p:sp>
        <p:nvSpPr>
          <p:cNvPr id="4" name="Footer Placeholder 3">
            <a:extLst>
              <a:ext uri="{FF2B5EF4-FFF2-40B4-BE49-F238E27FC236}">
                <a16:creationId xmlns:a16="http://schemas.microsoft.com/office/drawing/2014/main" id="{BE7F3FF7-0C1A-4C76-B3B6-F33BF4FCEC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A715AA8-79E3-4E73-A487-F3E3848A6D35}"/>
              </a:ext>
            </a:extLst>
          </p:cNvPr>
          <p:cNvSpPr>
            <a:spLocks noGrp="1"/>
          </p:cNvSpPr>
          <p:nvPr>
            <p:ph type="sldNum" sz="quarter" idx="12"/>
          </p:nvPr>
        </p:nvSpPr>
        <p:spPr/>
        <p:txBody>
          <a:bodyPr/>
          <a:lstStyle/>
          <a:p>
            <a:fld id="{07602F65-0DC7-4C11-A735-CED05315CEAB}" type="slidenum">
              <a:rPr lang="en-IN" smtClean="0"/>
              <a:t>‹#›</a:t>
            </a:fld>
            <a:endParaRPr lang="en-IN"/>
          </a:p>
        </p:txBody>
      </p:sp>
    </p:spTree>
    <p:extLst>
      <p:ext uri="{BB962C8B-B14F-4D97-AF65-F5344CB8AC3E}">
        <p14:creationId xmlns:p14="http://schemas.microsoft.com/office/powerpoint/2010/main" val="911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C7AD22-D5F8-48CD-BEE4-3E81443797E8}"/>
              </a:ext>
            </a:extLst>
          </p:cNvPr>
          <p:cNvSpPr>
            <a:spLocks noGrp="1"/>
          </p:cNvSpPr>
          <p:nvPr>
            <p:ph type="dt" sz="half" idx="10"/>
          </p:nvPr>
        </p:nvSpPr>
        <p:spPr/>
        <p:txBody>
          <a:bodyPr/>
          <a:lstStyle/>
          <a:p>
            <a:fld id="{67FE30DE-6124-4575-AA6C-FEEF0EC17C5C}" type="datetimeFigureOut">
              <a:rPr lang="en-IN" smtClean="0"/>
              <a:t>23-05-2024</a:t>
            </a:fld>
            <a:endParaRPr lang="en-IN"/>
          </a:p>
        </p:txBody>
      </p:sp>
      <p:sp>
        <p:nvSpPr>
          <p:cNvPr id="3" name="Footer Placeholder 2">
            <a:extLst>
              <a:ext uri="{FF2B5EF4-FFF2-40B4-BE49-F238E27FC236}">
                <a16:creationId xmlns:a16="http://schemas.microsoft.com/office/drawing/2014/main" id="{ADEBAD05-FDE2-44BB-A504-9916EF4860D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10AE175-42CB-4B2B-9752-0A944650B99C}"/>
              </a:ext>
            </a:extLst>
          </p:cNvPr>
          <p:cNvSpPr>
            <a:spLocks noGrp="1"/>
          </p:cNvSpPr>
          <p:nvPr>
            <p:ph type="sldNum" sz="quarter" idx="12"/>
          </p:nvPr>
        </p:nvSpPr>
        <p:spPr/>
        <p:txBody>
          <a:bodyPr/>
          <a:lstStyle/>
          <a:p>
            <a:fld id="{07602F65-0DC7-4C11-A735-CED05315CEAB}" type="slidenum">
              <a:rPr lang="en-IN" smtClean="0"/>
              <a:t>‹#›</a:t>
            </a:fld>
            <a:endParaRPr lang="en-IN"/>
          </a:p>
        </p:txBody>
      </p:sp>
    </p:spTree>
    <p:extLst>
      <p:ext uri="{BB962C8B-B14F-4D97-AF65-F5344CB8AC3E}">
        <p14:creationId xmlns:p14="http://schemas.microsoft.com/office/powerpoint/2010/main" val="3348693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D94AB-9749-4E78-982D-7502F2BBCC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63CAF00-91A3-418A-B2A4-140F9E554D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2A68FF-D801-44A7-B9E5-7B1DD91D72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3FF61-947F-48DB-AC08-030B9FF38097}"/>
              </a:ext>
            </a:extLst>
          </p:cNvPr>
          <p:cNvSpPr>
            <a:spLocks noGrp="1"/>
          </p:cNvSpPr>
          <p:nvPr>
            <p:ph type="dt" sz="half" idx="10"/>
          </p:nvPr>
        </p:nvSpPr>
        <p:spPr/>
        <p:txBody>
          <a:bodyPr/>
          <a:lstStyle/>
          <a:p>
            <a:fld id="{67FE30DE-6124-4575-AA6C-FEEF0EC17C5C}" type="datetimeFigureOut">
              <a:rPr lang="en-IN" smtClean="0"/>
              <a:t>23-05-2024</a:t>
            </a:fld>
            <a:endParaRPr lang="en-IN"/>
          </a:p>
        </p:txBody>
      </p:sp>
      <p:sp>
        <p:nvSpPr>
          <p:cNvPr id="6" name="Footer Placeholder 5">
            <a:extLst>
              <a:ext uri="{FF2B5EF4-FFF2-40B4-BE49-F238E27FC236}">
                <a16:creationId xmlns:a16="http://schemas.microsoft.com/office/drawing/2014/main" id="{43344ADF-3355-4DC8-9262-5976ED4B5A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BE239E-08FA-40F7-A2D1-2C16D090BE24}"/>
              </a:ext>
            </a:extLst>
          </p:cNvPr>
          <p:cNvSpPr>
            <a:spLocks noGrp="1"/>
          </p:cNvSpPr>
          <p:nvPr>
            <p:ph type="sldNum" sz="quarter" idx="12"/>
          </p:nvPr>
        </p:nvSpPr>
        <p:spPr/>
        <p:txBody>
          <a:bodyPr/>
          <a:lstStyle/>
          <a:p>
            <a:fld id="{07602F65-0DC7-4C11-A735-CED05315CEAB}" type="slidenum">
              <a:rPr lang="en-IN" smtClean="0"/>
              <a:t>‹#›</a:t>
            </a:fld>
            <a:endParaRPr lang="en-IN"/>
          </a:p>
        </p:txBody>
      </p:sp>
    </p:spTree>
    <p:extLst>
      <p:ext uri="{BB962C8B-B14F-4D97-AF65-F5344CB8AC3E}">
        <p14:creationId xmlns:p14="http://schemas.microsoft.com/office/powerpoint/2010/main" val="2200326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1C8E-2BF7-4CE3-96CA-CD990769F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E3A21C-8DA2-45FD-8CDF-6DA288EC5E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0CB7269-99AF-49D2-AF27-2064F479B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A1B5BD-86FD-4743-9BC3-4C68409B6906}"/>
              </a:ext>
            </a:extLst>
          </p:cNvPr>
          <p:cNvSpPr>
            <a:spLocks noGrp="1"/>
          </p:cNvSpPr>
          <p:nvPr>
            <p:ph type="dt" sz="half" idx="10"/>
          </p:nvPr>
        </p:nvSpPr>
        <p:spPr/>
        <p:txBody>
          <a:bodyPr/>
          <a:lstStyle/>
          <a:p>
            <a:fld id="{67FE30DE-6124-4575-AA6C-FEEF0EC17C5C}" type="datetimeFigureOut">
              <a:rPr lang="en-IN" smtClean="0"/>
              <a:t>23-05-2024</a:t>
            </a:fld>
            <a:endParaRPr lang="en-IN"/>
          </a:p>
        </p:txBody>
      </p:sp>
      <p:sp>
        <p:nvSpPr>
          <p:cNvPr id="6" name="Footer Placeholder 5">
            <a:extLst>
              <a:ext uri="{FF2B5EF4-FFF2-40B4-BE49-F238E27FC236}">
                <a16:creationId xmlns:a16="http://schemas.microsoft.com/office/drawing/2014/main" id="{DFEBD393-1C23-45B9-A4BD-3909BBE8F4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D6EF4D-EC2B-4C51-B809-8872100A6ACE}"/>
              </a:ext>
            </a:extLst>
          </p:cNvPr>
          <p:cNvSpPr>
            <a:spLocks noGrp="1"/>
          </p:cNvSpPr>
          <p:nvPr>
            <p:ph type="sldNum" sz="quarter" idx="12"/>
          </p:nvPr>
        </p:nvSpPr>
        <p:spPr/>
        <p:txBody>
          <a:bodyPr/>
          <a:lstStyle/>
          <a:p>
            <a:fld id="{07602F65-0DC7-4C11-A735-CED05315CEAB}" type="slidenum">
              <a:rPr lang="en-IN" smtClean="0"/>
              <a:t>‹#›</a:t>
            </a:fld>
            <a:endParaRPr lang="en-IN"/>
          </a:p>
        </p:txBody>
      </p:sp>
    </p:spTree>
    <p:extLst>
      <p:ext uri="{BB962C8B-B14F-4D97-AF65-F5344CB8AC3E}">
        <p14:creationId xmlns:p14="http://schemas.microsoft.com/office/powerpoint/2010/main" val="3266987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0CE066-79D1-47A7-BD88-A4C852A098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24C7A5-84FB-45FB-89A2-E83FC8976D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22BFB7-A96D-4B8B-87D4-B3470EA50F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E30DE-6124-4575-AA6C-FEEF0EC17C5C}" type="datetimeFigureOut">
              <a:rPr lang="en-IN" smtClean="0"/>
              <a:t>23-05-2024</a:t>
            </a:fld>
            <a:endParaRPr lang="en-IN"/>
          </a:p>
        </p:txBody>
      </p:sp>
      <p:sp>
        <p:nvSpPr>
          <p:cNvPr id="5" name="Footer Placeholder 4">
            <a:extLst>
              <a:ext uri="{FF2B5EF4-FFF2-40B4-BE49-F238E27FC236}">
                <a16:creationId xmlns:a16="http://schemas.microsoft.com/office/drawing/2014/main" id="{A598F056-E3CB-4389-9C65-53EA7E4B80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72FA3E8-FE9D-4A15-A22D-BDD7E50AC2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602F65-0DC7-4C11-A735-CED05315CEAB}" type="slidenum">
              <a:rPr lang="en-IN" smtClean="0"/>
              <a:t>‹#›</a:t>
            </a:fld>
            <a:endParaRPr lang="en-IN"/>
          </a:p>
        </p:txBody>
      </p:sp>
    </p:spTree>
    <p:extLst>
      <p:ext uri="{BB962C8B-B14F-4D97-AF65-F5344CB8AC3E}">
        <p14:creationId xmlns:p14="http://schemas.microsoft.com/office/powerpoint/2010/main" val="3522852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39.png"/><Relationship Id="rId4" Type="http://schemas.openxmlformats.org/officeDocument/2006/relationships/image" Target="../media/image19.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7.png"/><Relationship Id="rId7" Type="http://schemas.openxmlformats.org/officeDocument/2006/relationships/image" Target="../media/image40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90.png"/><Relationship Id="rId5"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7.png"/><Relationship Id="rId7" Type="http://schemas.openxmlformats.org/officeDocument/2006/relationships/image" Target="../media/image40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90.png"/><Relationship Id="rId5"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7.png"/><Relationship Id="rId7" Type="http://schemas.openxmlformats.org/officeDocument/2006/relationships/image" Target="../media/image40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90.png"/><Relationship Id="rId5"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7.png"/><Relationship Id="rId7" Type="http://schemas.openxmlformats.org/officeDocument/2006/relationships/image" Target="../media/image40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90.png"/><Relationship Id="rId5"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7.png"/><Relationship Id="rId7" Type="http://schemas.openxmlformats.org/officeDocument/2006/relationships/image" Target="../media/image40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90.png"/><Relationship Id="rId5"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7.png"/><Relationship Id="rId7" Type="http://schemas.openxmlformats.org/officeDocument/2006/relationships/image" Target="../media/image40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90.png"/><Relationship Id="rId5"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2.pn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39.png"/><Relationship Id="rId4" Type="http://schemas.openxmlformats.org/officeDocument/2006/relationships/image" Target="../media/image19.png"/><Relationship Id="rId9"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7.png"/><Relationship Id="rId7" Type="http://schemas.openxmlformats.org/officeDocument/2006/relationships/image" Target="../media/image41.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40.png"/><Relationship Id="rId4" Type="http://schemas.openxmlformats.org/officeDocument/2006/relationships/image" Target="../media/image21.png"/><Relationship Id="rId9" Type="http://schemas.openxmlformats.org/officeDocument/2006/relationships/image" Target="../media/image72.png"/></Relationships>
</file>

<file path=ppt/slides/_rels/slide3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7.png"/><Relationship Id="rId7" Type="http://schemas.openxmlformats.org/officeDocument/2006/relationships/image" Target="../media/image74.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40.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7.png"/><Relationship Id="rId7" Type="http://schemas.openxmlformats.org/officeDocument/2006/relationships/image" Target="../media/image74.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40.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hindupuravinash/the-gan-zoo" TargetMode="External"/><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hyperlink" Target="https://www.deeplearningbook.org/contents/generative_models.html" TargetMode="External"/><Relationship Id="rId5" Type="http://schemas.openxmlformats.org/officeDocument/2006/relationships/hyperlink" Target="https://github.com/zhangqianhui/AdversarialNetsPapers" TargetMode="External"/><Relationship Id="rId4" Type="http://schemas.openxmlformats.org/officeDocument/2006/relationships/hyperlink" Target="https://github.com/nashory/gans-awesome-applications"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9.png"/><Relationship Id="rId4" Type="http://schemas.openxmlformats.org/officeDocument/2006/relationships/image" Target="../media/image610.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7A1235E-B196-4CD2-B82B-1322140E25EC}"/>
              </a:ext>
            </a:extLst>
          </p:cNvPr>
          <p:cNvSpPr>
            <a:spLocks noGrp="1"/>
          </p:cNvSpPr>
          <p:nvPr>
            <p:ph type="subTitle" idx="1"/>
          </p:nvPr>
        </p:nvSpPr>
        <p:spPr/>
        <p:txBody>
          <a:bodyPr/>
          <a:lstStyle/>
          <a:p>
            <a:r>
              <a:rPr lang="en-IN" dirty="0"/>
              <a:t>Dr Milan Joshi</a:t>
            </a:r>
          </a:p>
        </p:txBody>
      </p:sp>
      <p:sp>
        <p:nvSpPr>
          <p:cNvPr id="4" name="Rectangle 3">
            <a:extLst>
              <a:ext uri="{FF2B5EF4-FFF2-40B4-BE49-F238E27FC236}">
                <a16:creationId xmlns:a16="http://schemas.microsoft.com/office/drawing/2014/main" id="{499309A5-2FCE-4DF3-AC64-825C990AFECC}"/>
              </a:ext>
            </a:extLst>
          </p:cNvPr>
          <p:cNvSpPr/>
          <p:nvPr/>
        </p:nvSpPr>
        <p:spPr>
          <a:xfrm>
            <a:off x="-1" y="2005780"/>
            <a:ext cx="12192001" cy="580103"/>
          </a:xfrm>
          <a:prstGeom prst="rect">
            <a:avLst/>
          </a:prstGeom>
          <a:noFill/>
        </p:spPr>
        <p:txBody>
          <a:bodyPr wrap="none" lIns="91440" tIns="45720" rIns="91440" bIns="45720">
            <a:prstTxWarp prst="textArchUp">
              <a:avLst/>
            </a:prstTxWarp>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4800" b="1" cap="none" spc="0" dirty="0">
                <a:ln/>
                <a:solidFill>
                  <a:schemeClr val="accent3"/>
                </a:solidFill>
                <a:effectLst>
                  <a:glow rad="63500">
                    <a:schemeClr val="accent2">
                      <a:satMod val="175000"/>
                      <a:alpha val="40000"/>
                    </a:schemeClr>
                  </a:glow>
                </a:effectLst>
                <a:latin typeface="Verdana" panose="020B0604030504040204" pitchFamily="34" charset="0"/>
                <a:ea typeface="Verdana" panose="020B0604030504040204" pitchFamily="34" charset="0"/>
              </a:rPr>
              <a:t>Generative </a:t>
            </a:r>
            <a:r>
              <a:rPr lang="en-IN" sz="4800" b="1" i="0" u="none" strike="noStrike" cap="none" spc="0" baseline="0" dirty="0">
                <a:ln/>
                <a:solidFill>
                  <a:schemeClr val="accent3"/>
                </a:solidFill>
                <a:effectLst>
                  <a:glow rad="63500">
                    <a:schemeClr val="accent2">
                      <a:satMod val="175000"/>
                      <a:alpha val="40000"/>
                    </a:schemeClr>
                  </a:glow>
                </a:effectLst>
                <a:latin typeface="Verdana" panose="020B0604030504040204" pitchFamily="34" charset="0"/>
                <a:ea typeface="Verdana" panose="020B0604030504040204" pitchFamily="34" charset="0"/>
              </a:rPr>
              <a:t>Adversarial Network</a:t>
            </a:r>
          </a:p>
          <a:p>
            <a:pPr algn="ctr"/>
            <a:r>
              <a:rPr lang="en-IN" sz="4800" b="1" dirty="0">
                <a:ln/>
                <a:solidFill>
                  <a:schemeClr val="accent3"/>
                </a:solidFill>
                <a:effectLst>
                  <a:glow rad="63500">
                    <a:schemeClr val="accent2">
                      <a:satMod val="175000"/>
                      <a:alpha val="40000"/>
                    </a:schemeClr>
                  </a:glow>
                </a:effectLst>
                <a:latin typeface="Verdana" panose="020B0604030504040204" pitchFamily="34" charset="0"/>
                <a:ea typeface="Verdana" panose="020B0604030504040204" pitchFamily="34" charset="0"/>
              </a:rPr>
              <a:t>GANs</a:t>
            </a:r>
            <a:endParaRPr lang="en-IN" sz="4800" b="1" cap="none" spc="0" dirty="0">
              <a:ln/>
              <a:solidFill>
                <a:schemeClr val="accent3"/>
              </a:solidFill>
              <a:effectLst>
                <a:glow rad="63500">
                  <a:schemeClr val="accent2">
                    <a:satMod val="175000"/>
                    <a:alpha val="40000"/>
                  </a:schemeClr>
                </a:glow>
              </a:effectLst>
            </a:endParaRPr>
          </a:p>
        </p:txBody>
      </p:sp>
    </p:spTree>
    <p:extLst>
      <p:ext uri="{BB962C8B-B14F-4D97-AF65-F5344CB8AC3E}">
        <p14:creationId xmlns:p14="http://schemas.microsoft.com/office/powerpoint/2010/main" val="233733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AC8A6-7A03-4285-AC34-85EE2740B5B9}"/>
              </a:ext>
            </a:extLst>
          </p:cNvPr>
          <p:cNvPicPr>
            <a:picLocks noChangeAspect="1"/>
          </p:cNvPicPr>
          <p:nvPr/>
        </p:nvPicPr>
        <p:blipFill>
          <a:blip r:embed="rId2"/>
          <a:stretch>
            <a:fillRect/>
          </a:stretch>
        </p:blipFill>
        <p:spPr>
          <a:xfrm>
            <a:off x="804124" y="218627"/>
            <a:ext cx="10583752" cy="6420746"/>
          </a:xfrm>
          <a:prstGeom prst="rect">
            <a:avLst/>
          </a:prstGeom>
        </p:spPr>
      </p:pic>
    </p:spTree>
    <p:extLst>
      <p:ext uri="{BB962C8B-B14F-4D97-AF65-F5344CB8AC3E}">
        <p14:creationId xmlns:p14="http://schemas.microsoft.com/office/powerpoint/2010/main" val="118969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1" name="Freeform: Shape 1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3E6623F-4A33-431B-A934-019608A0DA0E}"/>
              </a:ext>
            </a:extLst>
          </p:cNvPr>
          <p:cNvPicPr>
            <a:picLocks noChangeAspect="1"/>
          </p:cNvPicPr>
          <p:nvPr/>
        </p:nvPicPr>
        <p:blipFill>
          <a:blip r:embed="rId2"/>
          <a:stretch>
            <a:fillRect/>
          </a:stretch>
        </p:blipFill>
        <p:spPr>
          <a:xfrm>
            <a:off x="864952" y="643467"/>
            <a:ext cx="10462095" cy="5571065"/>
          </a:xfrm>
          <a:prstGeom prst="rect">
            <a:avLst/>
          </a:prstGeom>
          <a:ln>
            <a:noFill/>
          </a:ln>
        </p:spPr>
      </p:pic>
    </p:spTree>
    <p:extLst>
      <p:ext uri="{BB962C8B-B14F-4D97-AF65-F5344CB8AC3E}">
        <p14:creationId xmlns:p14="http://schemas.microsoft.com/office/powerpoint/2010/main" val="4127368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diagram of a company&#10;&#10;Description automatically generated">
            <a:extLst>
              <a:ext uri="{FF2B5EF4-FFF2-40B4-BE49-F238E27FC236}">
                <a16:creationId xmlns:a16="http://schemas.microsoft.com/office/drawing/2014/main" id="{7A162EA7-F767-4EED-BF44-0E2865420FEB}"/>
              </a:ext>
            </a:extLst>
          </p:cNvPr>
          <p:cNvPicPr>
            <a:picLocks noChangeAspect="1"/>
          </p:cNvPicPr>
          <p:nvPr/>
        </p:nvPicPr>
        <p:blipFill>
          <a:blip r:embed="rId2"/>
          <a:stretch>
            <a:fillRect/>
          </a:stretch>
        </p:blipFill>
        <p:spPr>
          <a:xfrm>
            <a:off x="98570" y="1011432"/>
            <a:ext cx="12093430" cy="5411809"/>
          </a:xfrm>
          <a:prstGeom prst="rect">
            <a:avLst/>
          </a:prstGeom>
        </p:spPr>
      </p:pic>
      <p:sp>
        <p:nvSpPr>
          <p:cNvPr id="14" name="TextBox 13">
            <a:extLst>
              <a:ext uri="{FF2B5EF4-FFF2-40B4-BE49-F238E27FC236}">
                <a16:creationId xmlns:a16="http://schemas.microsoft.com/office/drawing/2014/main" id="{61A4CE8C-6DE9-4FEA-A904-A3B8A927ACD3}"/>
              </a:ext>
            </a:extLst>
          </p:cNvPr>
          <p:cNvSpPr txBox="1"/>
          <p:nvPr/>
        </p:nvSpPr>
        <p:spPr>
          <a:xfrm>
            <a:off x="3048000" y="434759"/>
            <a:ext cx="6096000" cy="461665"/>
          </a:xfrm>
          <a:prstGeom prst="rect">
            <a:avLst/>
          </a:prstGeom>
          <a:noFill/>
        </p:spPr>
        <p:txBody>
          <a:bodyPr wrap="square">
            <a:spAutoFit/>
          </a:bodyPr>
          <a:lstStyle/>
          <a:p>
            <a:r>
              <a:rPr lang="en-IN" sz="2400" b="1" dirty="0">
                <a:latin typeface="Verdana" panose="020B0604030504040204" pitchFamily="34" charset="0"/>
                <a:ea typeface="Verdana" panose="020B0604030504040204" pitchFamily="34" charset="0"/>
              </a:rPr>
              <a:t>Training Discriminator</a:t>
            </a:r>
            <a:endParaRPr lang="en-IN" sz="2400" b="1" dirty="0"/>
          </a:p>
        </p:txBody>
      </p:sp>
    </p:spTree>
    <p:extLst>
      <p:ext uri="{BB962C8B-B14F-4D97-AF65-F5344CB8AC3E}">
        <p14:creationId xmlns:p14="http://schemas.microsoft.com/office/powerpoint/2010/main" val="2536801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0DF8A2-9AFE-4DEA-B6AD-D8E50B63F72A}"/>
              </a:ext>
            </a:extLst>
          </p:cNvPr>
          <p:cNvPicPr>
            <a:picLocks noChangeAspect="1"/>
          </p:cNvPicPr>
          <p:nvPr/>
        </p:nvPicPr>
        <p:blipFill>
          <a:blip r:embed="rId2"/>
          <a:stretch>
            <a:fillRect/>
          </a:stretch>
        </p:blipFill>
        <p:spPr>
          <a:xfrm>
            <a:off x="1666257" y="1028365"/>
            <a:ext cx="8859486" cy="4801270"/>
          </a:xfrm>
          <a:prstGeom prst="rect">
            <a:avLst/>
          </a:prstGeom>
        </p:spPr>
      </p:pic>
    </p:spTree>
    <p:extLst>
      <p:ext uri="{BB962C8B-B14F-4D97-AF65-F5344CB8AC3E}">
        <p14:creationId xmlns:p14="http://schemas.microsoft.com/office/powerpoint/2010/main" val="267602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81A6364-E43D-44A4-8D35-CCF3A719D70F}"/>
              </a:ext>
            </a:extLst>
          </p:cNvPr>
          <p:cNvPicPr>
            <a:picLocks noChangeAspect="1"/>
          </p:cNvPicPr>
          <p:nvPr/>
        </p:nvPicPr>
        <p:blipFill>
          <a:blip r:embed="rId2"/>
          <a:stretch>
            <a:fillRect/>
          </a:stretch>
        </p:blipFill>
        <p:spPr>
          <a:xfrm>
            <a:off x="1301229" y="3791245"/>
            <a:ext cx="3549847" cy="2034367"/>
          </a:xfrm>
          <a:prstGeom prst="rect">
            <a:avLst/>
          </a:prstGeom>
        </p:spPr>
      </p:pic>
      <p:pic>
        <p:nvPicPr>
          <p:cNvPr id="5" name="Picture 4">
            <a:extLst>
              <a:ext uri="{FF2B5EF4-FFF2-40B4-BE49-F238E27FC236}">
                <a16:creationId xmlns:a16="http://schemas.microsoft.com/office/drawing/2014/main" id="{53B6F1FD-C9B3-44CE-9692-4D60D2FF0614}"/>
              </a:ext>
            </a:extLst>
          </p:cNvPr>
          <p:cNvPicPr>
            <a:picLocks noChangeAspect="1"/>
          </p:cNvPicPr>
          <p:nvPr/>
        </p:nvPicPr>
        <p:blipFill>
          <a:blip r:embed="rId3"/>
          <a:stretch>
            <a:fillRect/>
          </a:stretch>
        </p:blipFill>
        <p:spPr>
          <a:xfrm>
            <a:off x="1301229" y="320900"/>
            <a:ext cx="2154612" cy="2133540"/>
          </a:xfrm>
          <a:prstGeom prst="rect">
            <a:avLst/>
          </a:prstGeom>
        </p:spPr>
      </p:pic>
      <p:pic>
        <p:nvPicPr>
          <p:cNvPr id="7" name="Picture 6">
            <a:extLst>
              <a:ext uri="{FF2B5EF4-FFF2-40B4-BE49-F238E27FC236}">
                <a16:creationId xmlns:a16="http://schemas.microsoft.com/office/drawing/2014/main" id="{F2A5D45F-ECFD-41D6-B72E-5BE28EFAD5D0}"/>
              </a:ext>
            </a:extLst>
          </p:cNvPr>
          <p:cNvPicPr>
            <a:picLocks noChangeAspect="1"/>
          </p:cNvPicPr>
          <p:nvPr/>
        </p:nvPicPr>
        <p:blipFill>
          <a:blip r:embed="rId4"/>
          <a:stretch>
            <a:fillRect/>
          </a:stretch>
        </p:blipFill>
        <p:spPr>
          <a:xfrm>
            <a:off x="4714872" y="2059595"/>
            <a:ext cx="703856" cy="789691"/>
          </a:xfrm>
          <a:prstGeom prst="rect">
            <a:avLst/>
          </a:prstGeom>
        </p:spPr>
      </p:pic>
      <p:pic>
        <p:nvPicPr>
          <p:cNvPr id="11" name="Picture 10">
            <a:extLst>
              <a:ext uri="{FF2B5EF4-FFF2-40B4-BE49-F238E27FC236}">
                <a16:creationId xmlns:a16="http://schemas.microsoft.com/office/drawing/2014/main" id="{1FE3E6DA-6F55-4660-BE39-3A95D644016B}"/>
              </a:ext>
            </a:extLst>
          </p:cNvPr>
          <p:cNvPicPr>
            <a:picLocks noChangeAspect="1"/>
          </p:cNvPicPr>
          <p:nvPr/>
        </p:nvPicPr>
        <p:blipFill>
          <a:blip r:embed="rId5"/>
          <a:stretch>
            <a:fillRect/>
          </a:stretch>
        </p:blipFill>
        <p:spPr>
          <a:xfrm>
            <a:off x="4804411" y="4334279"/>
            <a:ext cx="819264" cy="809738"/>
          </a:xfrm>
          <a:prstGeom prst="rect">
            <a:avLst/>
          </a:prstGeom>
        </p:spPr>
      </p:pic>
      <p:pic>
        <p:nvPicPr>
          <p:cNvPr id="15" name="Picture 14">
            <a:extLst>
              <a:ext uri="{FF2B5EF4-FFF2-40B4-BE49-F238E27FC236}">
                <a16:creationId xmlns:a16="http://schemas.microsoft.com/office/drawing/2014/main" id="{6BD0FCE4-B9DB-4CB9-9AA6-A1E4A7206825}"/>
              </a:ext>
            </a:extLst>
          </p:cNvPr>
          <p:cNvPicPr>
            <a:picLocks noChangeAspect="1"/>
          </p:cNvPicPr>
          <p:nvPr/>
        </p:nvPicPr>
        <p:blipFill>
          <a:blip r:embed="rId6"/>
          <a:stretch>
            <a:fillRect/>
          </a:stretch>
        </p:blipFill>
        <p:spPr>
          <a:xfrm>
            <a:off x="264127" y="3081731"/>
            <a:ext cx="689604" cy="3172268"/>
          </a:xfrm>
          <a:prstGeom prst="rect">
            <a:avLst/>
          </a:prstGeom>
        </p:spPr>
      </p:pic>
      <p:pic>
        <p:nvPicPr>
          <p:cNvPr id="17" name="Picture 16">
            <a:extLst>
              <a:ext uri="{FF2B5EF4-FFF2-40B4-BE49-F238E27FC236}">
                <a16:creationId xmlns:a16="http://schemas.microsoft.com/office/drawing/2014/main" id="{63F6E9DE-715B-40D4-A809-563385088189}"/>
              </a:ext>
            </a:extLst>
          </p:cNvPr>
          <p:cNvPicPr>
            <a:picLocks noChangeAspect="1"/>
          </p:cNvPicPr>
          <p:nvPr/>
        </p:nvPicPr>
        <p:blipFill>
          <a:blip r:embed="rId7"/>
          <a:stretch>
            <a:fillRect/>
          </a:stretch>
        </p:blipFill>
        <p:spPr>
          <a:xfrm>
            <a:off x="6677759" y="2717399"/>
            <a:ext cx="3801005" cy="1686160"/>
          </a:xfrm>
          <a:prstGeom prst="rect">
            <a:avLst/>
          </a:prstGeom>
        </p:spPr>
      </p:pic>
      <p:cxnSp>
        <p:nvCxnSpPr>
          <p:cNvPr id="19" name="Straight Connector 18">
            <a:extLst>
              <a:ext uri="{FF2B5EF4-FFF2-40B4-BE49-F238E27FC236}">
                <a16:creationId xmlns:a16="http://schemas.microsoft.com/office/drawing/2014/main" id="{C8D6B81F-195D-4EC1-8DEA-2B61EA889E56}"/>
              </a:ext>
            </a:extLst>
          </p:cNvPr>
          <p:cNvCxnSpPr>
            <a:cxnSpLocks/>
          </p:cNvCxnSpPr>
          <p:nvPr/>
        </p:nvCxnSpPr>
        <p:spPr>
          <a:xfrm>
            <a:off x="6677759" y="3081731"/>
            <a:ext cx="0" cy="802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231EA2-6F8D-47DC-865A-0470DC661166}"/>
              </a:ext>
            </a:extLst>
          </p:cNvPr>
          <p:cNvCxnSpPr>
            <a:cxnSpLocks/>
            <a:stCxn id="7" idx="3"/>
            <a:endCxn id="17" idx="1"/>
          </p:cNvCxnSpPr>
          <p:nvPr/>
        </p:nvCxnSpPr>
        <p:spPr>
          <a:xfrm>
            <a:off x="5418728" y="2454441"/>
            <a:ext cx="1259031" cy="1106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784942-73DD-4C7A-888E-DA3DFA2B95FC}"/>
              </a:ext>
            </a:extLst>
          </p:cNvPr>
          <p:cNvCxnSpPr>
            <a:cxnSpLocks/>
            <a:endCxn id="17" idx="1"/>
          </p:cNvCxnSpPr>
          <p:nvPr/>
        </p:nvCxnSpPr>
        <p:spPr>
          <a:xfrm flipV="1">
            <a:off x="5584723" y="3560479"/>
            <a:ext cx="1093036" cy="1034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3BCA09-352F-4847-A94C-C5CF72277637}"/>
              </a:ext>
            </a:extLst>
          </p:cNvPr>
          <p:cNvSpPr/>
          <p:nvPr/>
        </p:nvSpPr>
        <p:spPr>
          <a:xfrm>
            <a:off x="1232405" y="3791245"/>
            <a:ext cx="3298234" cy="2034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37D4E086-7BCB-4027-9CA0-6647410A8E54}"/>
              </a:ext>
            </a:extLst>
          </p:cNvPr>
          <p:cNvSpPr/>
          <p:nvPr/>
        </p:nvSpPr>
        <p:spPr>
          <a:xfrm>
            <a:off x="6684408" y="2172929"/>
            <a:ext cx="3619801" cy="2772696"/>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6F22B81-B984-475E-8964-D0054EADD927}"/>
              </a:ext>
            </a:extLst>
          </p:cNvPr>
          <p:cNvSpPr/>
          <p:nvPr/>
        </p:nvSpPr>
        <p:spPr>
          <a:xfrm>
            <a:off x="953731" y="4739148"/>
            <a:ext cx="245804" cy="206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3D53814A-6E30-4879-8323-305F5612886F}"/>
              </a:ext>
            </a:extLst>
          </p:cNvPr>
          <p:cNvSpPr/>
          <p:nvPr/>
        </p:nvSpPr>
        <p:spPr>
          <a:xfrm>
            <a:off x="4557828" y="4648199"/>
            <a:ext cx="245804" cy="206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AA166739-9A1D-49BB-937D-A32DC27A18C9}"/>
              </a:ext>
            </a:extLst>
          </p:cNvPr>
          <p:cNvSpPr/>
          <p:nvPr/>
        </p:nvSpPr>
        <p:spPr>
          <a:xfrm rot="2064530" flipV="1">
            <a:off x="3361365" y="2037405"/>
            <a:ext cx="1447982" cy="9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3DEDBAFF-95B2-4FF7-83FB-3D65F2C9BA38}"/>
              </a:ext>
            </a:extLst>
          </p:cNvPr>
          <p:cNvSpPr txBox="1"/>
          <p:nvPr/>
        </p:nvSpPr>
        <p:spPr>
          <a:xfrm>
            <a:off x="1789469" y="3404109"/>
            <a:ext cx="2025445" cy="369332"/>
          </a:xfrm>
          <a:prstGeom prst="rect">
            <a:avLst/>
          </a:prstGeom>
          <a:noFill/>
        </p:spPr>
        <p:txBody>
          <a:bodyPr wrap="square">
            <a:spAutoFit/>
          </a:bodyPr>
          <a:lstStyle/>
          <a:p>
            <a:pPr algn="ctr"/>
            <a:r>
              <a:rPr lang="en-IN" b="1" dirty="0">
                <a:solidFill>
                  <a:schemeClr val="tx1"/>
                </a:solidFill>
                <a:latin typeface="Verdana" panose="020B0604030504040204" pitchFamily="34" charset="0"/>
                <a:ea typeface="Verdana" panose="020B0604030504040204" pitchFamily="34" charset="0"/>
              </a:rPr>
              <a:t>Generator-G</a:t>
            </a:r>
          </a:p>
        </p:txBody>
      </p:sp>
      <p:sp>
        <p:nvSpPr>
          <p:cNvPr id="36" name="TextBox 35">
            <a:extLst>
              <a:ext uri="{FF2B5EF4-FFF2-40B4-BE49-F238E27FC236}">
                <a16:creationId xmlns:a16="http://schemas.microsoft.com/office/drawing/2014/main" id="{5A22AAE2-3B01-4DC8-AB05-F20039684416}"/>
              </a:ext>
            </a:extLst>
          </p:cNvPr>
          <p:cNvSpPr txBox="1"/>
          <p:nvPr/>
        </p:nvSpPr>
        <p:spPr>
          <a:xfrm>
            <a:off x="7139118" y="1732621"/>
            <a:ext cx="2634147" cy="369332"/>
          </a:xfrm>
          <a:prstGeom prst="rect">
            <a:avLst/>
          </a:prstGeom>
          <a:noFill/>
        </p:spPr>
        <p:txBody>
          <a:bodyPr wrap="square">
            <a:spAutoFit/>
          </a:bodyPr>
          <a:lstStyle/>
          <a:p>
            <a:pPr algn="ctr"/>
            <a:r>
              <a:rPr lang="en-IN" b="1" dirty="0">
                <a:solidFill>
                  <a:schemeClr val="tx1"/>
                </a:solidFill>
                <a:latin typeface="Verdana" panose="020B0604030504040204" pitchFamily="34" charset="0"/>
                <a:ea typeface="Verdana" panose="020B0604030504040204" pitchFamily="34" charset="0"/>
              </a:rPr>
              <a:t>Discriminator-D</a:t>
            </a:r>
          </a:p>
        </p:txBody>
      </p:sp>
      <p:sp>
        <p:nvSpPr>
          <p:cNvPr id="37" name="TextBox 36">
            <a:extLst>
              <a:ext uri="{FF2B5EF4-FFF2-40B4-BE49-F238E27FC236}">
                <a16:creationId xmlns:a16="http://schemas.microsoft.com/office/drawing/2014/main" id="{193E4D39-687B-4C57-96AA-2F3B8E62BE13}"/>
              </a:ext>
            </a:extLst>
          </p:cNvPr>
          <p:cNvSpPr txBox="1"/>
          <p:nvPr/>
        </p:nvSpPr>
        <p:spPr>
          <a:xfrm>
            <a:off x="4291778" y="1597740"/>
            <a:ext cx="2155205" cy="276999"/>
          </a:xfrm>
          <a:prstGeom prst="rect">
            <a:avLst/>
          </a:prstGeom>
          <a:noFill/>
        </p:spPr>
        <p:txBody>
          <a:bodyPr wrap="none" lIns="0" tIns="0" rIns="0" bIns="0" rtlCol="0">
            <a:spAutoFit/>
          </a:bodyPr>
          <a:lstStyle/>
          <a:p>
            <a:r>
              <a:rPr lang="en-IN" dirty="0"/>
              <a:t>Real Sample –label y=1</a:t>
            </a:r>
          </a:p>
        </p:txBody>
      </p:sp>
      <p:sp>
        <p:nvSpPr>
          <p:cNvPr id="39" name="TextBox 38">
            <a:extLst>
              <a:ext uri="{FF2B5EF4-FFF2-40B4-BE49-F238E27FC236}">
                <a16:creationId xmlns:a16="http://schemas.microsoft.com/office/drawing/2014/main" id="{668DE41F-FB0E-43B3-992A-77F83615F41F}"/>
              </a:ext>
            </a:extLst>
          </p:cNvPr>
          <p:cNvSpPr txBox="1"/>
          <p:nvPr/>
        </p:nvSpPr>
        <p:spPr>
          <a:xfrm>
            <a:off x="4572004" y="5203414"/>
            <a:ext cx="2684206" cy="369332"/>
          </a:xfrm>
          <a:prstGeom prst="rect">
            <a:avLst/>
          </a:prstGeom>
          <a:noFill/>
        </p:spPr>
        <p:txBody>
          <a:bodyPr wrap="square">
            <a:spAutoFit/>
          </a:bodyPr>
          <a:lstStyle/>
          <a:p>
            <a:r>
              <a:rPr lang="en-IN" dirty="0"/>
              <a:t>Fake Sample –label y=0</a:t>
            </a:r>
          </a:p>
        </p:txBody>
      </p:sp>
    </p:spTree>
    <p:extLst>
      <p:ext uri="{BB962C8B-B14F-4D97-AF65-F5344CB8AC3E}">
        <p14:creationId xmlns:p14="http://schemas.microsoft.com/office/powerpoint/2010/main" val="133841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BE6AB86-227B-49EA-9615-E5E3C18847AE}"/>
                  </a:ext>
                </a:extLst>
              </p:cNvPr>
              <p:cNvSpPr txBox="1"/>
              <p:nvPr/>
            </p:nvSpPr>
            <p:spPr>
              <a:xfrm>
                <a:off x="727588" y="728881"/>
                <a:ext cx="10805651" cy="646331"/>
              </a:xfrm>
              <a:prstGeom prst="rect">
                <a:avLst/>
              </a:prstGeom>
              <a:noFill/>
            </p:spPr>
            <p:txBody>
              <a:bodyPr wrap="square">
                <a:spAutoFit/>
              </a:bodyPr>
              <a:lstStyle/>
              <a:p>
                <a:pPr algn="l">
                  <a:buFont typeface="+mj-lt"/>
                  <a:buAutoNum type="arabicPeriod"/>
                </a:pPr>
                <a:r>
                  <a:rPr lang="en-US" b="1" i="0" dirty="0">
                    <a:solidFill>
                      <a:srgbClr val="0D0D0D"/>
                    </a:solidFill>
                    <a:effectLst/>
                    <a:latin typeface="Söhne"/>
                  </a:rPr>
                  <a:t>Input Real Images:</a:t>
                </a:r>
                <a:r>
                  <a:rPr lang="en-US" b="0" i="0" dirty="0">
                    <a:solidFill>
                      <a:srgbClr val="0D0D0D"/>
                    </a:solidFill>
                    <a:effectLst/>
                    <a:latin typeface="Söhne"/>
                  </a:rPr>
                  <a:t> Pass the batch of real images </a:t>
                </a:r>
                <a14:m>
                  <m:oMath xmlns:m="http://schemas.openxmlformats.org/officeDocument/2006/math">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1</m:t>
                        </m:r>
                      </m:sub>
                    </m:sSub>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2</m:t>
                        </m:r>
                      </m:sub>
                    </m:sSub>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3</m:t>
                        </m:r>
                      </m:sub>
                    </m:sSub>
                    <m:r>
                      <a:rPr lang="en-US" b="0" i="1" dirty="0" smtClean="0">
                        <a:solidFill>
                          <a:srgbClr val="0D0D0D"/>
                        </a:solidFill>
                        <a:effectLst/>
                        <a:latin typeface="Cambria Math" panose="02040503050406030204" pitchFamily="18" charset="0"/>
                      </a:rPr>
                      <m:t>}</m:t>
                    </m:r>
                  </m:oMath>
                </a14:m>
                <a:r>
                  <a:rPr lang="en-US" b="0" i="0" dirty="0">
                    <a:solidFill>
                      <a:srgbClr val="0D0D0D"/>
                    </a:solidFill>
                    <a:effectLst/>
                    <a:latin typeface="Söhne"/>
                  </a:rPr>
                  <a:t> with label {1,1,1} through the discriminator. Randomly initialize weights </a:t>
                </a:r>
                <a14:m>
                  <m:oMath xmlns:m="http://schemas.openxmlformats.org/officeDocument/2006/math">
                    <m:sSub>
                      <m:sSubPr>
                        <m:ctrlPr>
                          <a:rPr lang="en-IN" b="0" i="1" smtClean="0">
                            <a:solidFill>
                              <a:srgbClr val="0D0D0D"/>
                            </a:solidFill>
                            <a:effectLst/>
                            <a:latin typeface="Cambria Math" panose="02040503050406030204" pitchFamily="18" charset="0"/>
                          </a:rPr>
                        </m:ctrlPr>
                      </m:sSubPr>
                      <m:e>
                        <m:r>
                          <a:rPr lang="en-IN" b="0" i="1" smtClean="0">
                            <a:solidFill>
                              <a:srgbClr val="0D0D0D"/>
                            </a:solidFill>
                            <a:effectLst/>
                            <a:latin typeface="Cambria Math" panose="02040503050406030204" pitchFamily="18" charset="0"/>
                          </a:rPr>
                          <m:t>𝜃</m:t>
                        </m:r>
                      </m:e>
                      <m:sub>
                        <m:r>
                          <a:rPr lang="en-IN" b="0" i="1" smtClean="0">
                            <a:solidFill>
                              <a:srgbClr val="0D0D0D"/>
                            </a:solidFill>
                            <a:effectLst/>
                            <a:latin typeface="Cambria Math" panose="02040503050406030204" pitchFamily="18" charset="0"/>
                          </a:rPr>
                          <m:t>𝐷</m:t>
                        </m:r>
                      </m:sub>
                    </m:sSub>
                  </m:oMath>
                </a14:m>
                <a:r>
                  <a:rPr lang="en-US" b="0" i="0" dirty="0">
                    <a:solidFill>
                      <a:srgbClr val="0D0D0D"/>
                    </a:solidFill>
                    <a:effectLst/>
                    <a:latin typeface="Söhne"/>
                  </a:rPr>
                  <a:t> of discriminator , sigmoid at output layer</a:t>
                </a:r>
              </a:p>
            </p:txBody>
          </p:sp>
        </mc:Choice>
        <mc:Fallback xmlns="">
          <p:sp>
            <p:nvSpPr>
              <p:cNvPr id="3" name="TextBox 2">
                <a:extLst>
                  <a:ext uri="{FF2B5EF4-FFF2-40B4-BE49-F238E27FC236}">
                    <a16:creationId xmlns:a16="http://schemas.microsoft.com/office/drawing/2014/main" id="{0BE6AB86-227B-49EA-9615-E5E3C18847AE}"/>
                  </a:ext>
                </a:extLst>
              </p:cNvPr>
              <p:cNvSpPr txBox="1">
                <a:spLocks noRot="1" noChangeAspect="1" noMove="1" noResize="1" noEditPoints="1" noAdjustHandles="1" noChangeArrowheads="1" noChangeShapeType="1" noTextEdit="1"/>
              </p:cNvSpPr>
              <p:nvPr/>
            </p:nvSpPr>
            <p:spPr>
              <a:xfrm>
                <a:off x="727588" y="728881"/>
                <a:ext cx="10805651" cy="646331"/>
              </a:xfrm>
              <a:prstGeom prst="rect">
                <a:avLst/>
              </a:prstGeom>
              <a:blipFill>
                <a:blip r:embed="rId2"/>
                <a:stretch>
                  <a:fillRect l="-451" t="-5660" b="-14151"/>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CB36325A-558D-4087-9A18-3F446DA8CD73}"/>
              </a:ext>
            </a:extLst>
          </p:cNvPr>
          <p:cNvPicPr>
            <a:picLocks noChangeAspect="1"/>
          </p:cNvPicPr>
          <p:nvPr/>
        </p:nvPicPr>
        <p:blipFill>
          <a:blip r:embed="rId3"/>
          <a:stretch>
            <a:fillRect/>
          </a:stretch>
        </p:blipFill>
        <p:spPr>
          <a:xfrm>
            <a:off x="1555152" y="1449038"/>
            <a:ext cx="3801005" cy="168616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5D20CF-5303-45C1-BA54-486D318C069E}"/>
                  </a:ext>
                </a:extLst>
              </p:cNvPr>
              <p:cNvSpPr txBox="1"/>
              <p:nvPr/>
            </p:nvSpPr>
            <p:spPr>
              <a:xfrm>
                <a:off x="688258" y="3401566"/>
                <a:ext cx="9763432" cy="646331"/>
              </a:xfrm>
              <a:prstGeom prst="rect">
                <a:avLst/>
              </a:prstGeom>
              <a:noFill/>
            </p:spPr>
            <p:txBody>
              <a:bodyPr wrap="square">
                <a:spAutoFit/>
              </a:bodyPr>
              <a:lstStyle/>
              <a:p>
                <a:pPr algn="l"/>
                <a:r>
                  <a:rPr lang="en-US" b="1" i="0" dirty="0">
                    <a:solidFill>
                      <a:srgbClr val="0D0D0D"/>
                    </a:solidFill>
                    <a:effectLst/>
                    <a:latin typeface="Söhne"/>
                  </a:rPr>
                  <a:t>2. Compute Real Predictions:</a:t>
                </a:r>
                <a:r>
                  <a:rPr lang="en-US" b="0" i="0" dirty="0">
                    <a:solidFill>
                      <a:srgbClr val="0D0D0D"/>
                    </a:solidFill>
                    <a:effectLst/>
                    <a:latin typeface="Söhne"/>
                  </a:rPr>
                  <a:t> The discriminator outputs a probability for each real image indicating how likely it is to be real.</a:t>
                </a:r>
                <a14:m>
                  <m:oMath xmlns:m="http://schemas.openxmlformats.org/officeDocument/2006/math">
                    <m:r>
                      <a:rPr lang="en-US" b="0" i="1" dirty="0" smtClean="0">
                        <a:solidFill>
                          <a:srgbClr val="0D0D0D"/>
                        </a:solidFill>
                        <a:effectLst/>
                        <a:latin typeface="Cambria Math" panose="02040503050406030204" pitchFamily="18" charset="0"/>
                      </a:rPr>
                      <m:t>𝐷</m:t>
                    </m:r>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1</m:t>
                        </m:r>
                      </m:sub>
                    </m:sSub>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2</m:t>
                        </m:r>
                      </m:sub>
                    </m:sSub>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3</m:t>
                        </m:r>
                      </m:sub>
                    </m:sSub>
                    <m:r>
                      <a:rPr lang="en-US" b="0" i="1" dirty="0" smtClean="0">
                        <a:solidFill>
                          <a:srgbClr val="0D0D0D"/>
                        </a:solidFill>
                        <a:effectLst/>
                        <a:latin typeface="Cambria Math" panose="02040503050406030204" pitchFamily="18" charset="0"/>
                      </a:rPr>
                      <m:t>})={</m:t>
                    </m:r>
                    <m:r>
                      <a:rPr lang="en-US" b="0" i="1" dirty="0" smtClean="0">
                        <a:solidFill>
                          <a:srgbClr val="0D0D0D"/>
                        </a:solidFill>
                        <a:effectLst/>
                        <a:latin typeface="Cambria Math" panose="02040503050406030204" pitchFamily="18" charset="0"/>
                      </a:rPr>
                      <m:t>𝐷</m:t>
                    </m:r>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1</m:t>
                        </m:r>
                      </m:sub>
                    </m:sSub>
                    <m:r>
                      <a:rPr lang="en-US" b="0" i="1" dirty="0" smtClean="0">
                        <a:solidFill>
                          <a:srgbClr val="0D0D0D"/>
                        </a:solidFill>
                        <a:effectLst/>
                        <a:latin typeface="Cambria Math" panose="02040503050406030204" pitchFamily="18" charset="0"/>
                      </a:rPr>
                      <m:t>),</m:t>
                    </m:r>
                    <m:r>
                      <a:rPr lang="en-US" b="0" i="1" dirty="0" smtClean="0">
                        <a:solidFill>
                          <a:srgbClr val="0D0D0D"/>
                        </a:solidFill>
                        <a:effectLst/>
                        <a:latin typeface="Cambria Math" panose="02040503050406030204" pitchFamily="18" charset="0"/>
                      </a:rPr>
                      <m:t>𝐷</m:t>
                    </m:r>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2</m:t>
                        </m:r>
                      </m:sub>
                    </m:sSub>
                    <m:r>
                      <a:rPr lang="en-US" b="0" i="1" dirty="0" smtClean="0">
                        <a:solidFill>
                          <a:srgbClr val="0D0D0D"/>
                        </a:solidFill>
                        <a:effectLst/>
                        <a:latin typeface="Cambria Math" panose="02040503050406030204" pitchFamily="18" charset="0"/>
                      </a:rPr>
                      <m:t>),</m:t>
                    </m:r>
                    <m:r>
                      <a:rPr lang="en-US" b="0" i="1" dirty="0" smtClean="0">
                        <a:solidFill>
                          <a:srgbClr val="0D0D0D"/>
                        </a:solidFill>
                        <a:effectLst/>
                        <a:latin typeface="Cambria Math" panose="02040503050406030204" pitchFamily="18" charset="0"/>
                      </a:rPr>
                      <m:t>𝐷</m:t>
                    </m:r>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3</m:t>
                        </m:r>
                      </m:sub>
                    </m:sSub>
                    <m:r>
                      <a:rPr lang="en-US" b="0" i="1" dirty="0" smtClean="0">
                        <a:solidFill>
                          <a:srgbClr val="0D0D0D"/>
                        </a:solidFill>
                        <a:effectLst/>
                        <a:latin typeface="Cambria Math" panose="02040503050406030204" pitchFamily="18" charset="0"/>
                      </a:rPr>
                      <m:t>)}</m:t>
                    </m:r>
                  </m:oMath>
                </a14:m>
                <a:endParaRPr lang="en-US" b="0" i="0" dirty="0">
                  <a:solidFill>
                    <a:srgbClr val="0D0D0D"/>
                  </a:solidFill>
                  <a:effectLst/>
                  <a:latin typeface="Söhne"/>
                </a:endParaRPr>
              </a:p>
            </p:txBody>
          </p:sp>
        </mc:Choice>
        <mc:Fallback xmlns="">
          <p:sp>
            <p:nvSpPr>
              <p:cNvPr id="6" name="TextBox 5">
                <a:extLst>
                  <a:ext uri="{FF2B5EF4-FFF2-40B4-BE49-F238E27FC236}">
                    <a16:creationId xmlns:a16="http://schemas.microsoft.com/office/drawing/2014/main" id="{8C5D20CF-5303-45C1-BA54-486D318C069E}"/>
                  </a:ext>
                </a:extLst>
              </p:cNvPr>
              <p:cNvSpPr txBox="1">
                <a:spLocks noRot="1" noChangeAspect="1" noMove="1" noResize="1" noEditPoints="1" noAdjustHandles="1" noChangeArrowheads="1" noChangeShapeType="1" noTextEdit="1"/>
              </p:cNvSpPr>
              <p:nvPr/>
            </p:nvSpPr>
            <p:spPr>
              <a:xfrm>
                <a:off x="688258" y="3401566"/>
                <a:ext cx="9763432" cy="646331"/>
              </a:xfrm>
              <a:prstGeom prst="rect">
                <a:avLst/>
              </a:prstGeom>
              <a:blipFill>
                <a:blip r:embed="rId4"/>
                <a:stretch>
                  <a:fillRect l="-562" t="-4717" b="-1415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420CE0-5D0C-4D76-AF9C-985195892AE4}"/>
                  </a:ext>
                </a:extLst>
              </p:cNvPr>
              <p:cNvSpPr txBox="1"/>
              <p:nvPr/>
            </p:nvSpPr>
            <p:spPr>
              <a:xfrm>
                <a:off x="850475" y="1922204"/>
                <a:ext cx="3867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800" b="1" i="1" smtClean="0">
                              <a:latin typeface="Cambria Math" panose="02040503050406030204" pitchFamily="18" charset="0"/>
                            </a:rPr>
                          </m:ctrlPr>
                        </m:sSubPr>
                        <m:e>
                          <m:r>
                            <a:rPr lang="en-IN" sz="2800" b="1" i="1" smtClean="0">
                              <a:latin typeface="Cambria Math" panose="02040503050406030204" pitchFamily="18" charset="0"/>
                            </a:rPr>
                            <m:t>𝒓</m:t>
                          </m:r>
                        </m:e>
                        <m:sub>
                          <m:r>
                            <a:rPr lang="en-IN" sz="2800" b="1" i="1" smtClean="0">
                              <a:latin typeface="Cambria Math" panose="02040503050406030204" pitchFamily="18" charset="0"/>
                            </a:rPr>
                            <m:t>𝒊</m:t>
                          </m:r>
                        </m:sub>
                      </m:sSub>
                    </m:oMath>
                  </m:oMathPara>
                </a14:m>
                <a:endParaRPr lang="en-IN" b="1" dirty="0"/>
              </a:p>
            </p:txBody>
          </p:sp>
        </mc:Choice>
        <mc:Fallback xmlns="">
          <p:sp>
            <p:nvSpPr>
              <p:cNvPr id="7" name="TextBox 6">
                <a:extLst>
                  <a:ext uri="{FF2B5EF4-FFF2-40B4-BE49-F238E27FC236}">
                    <a16:creationId xmlns:a16="http://schemas.microsoft.com/office/drawing/2014/main" id="{C2420CE0-5D0C-4D76-AF9C-985195892AE4}"/>
                  </a:ext>
                </a:extLst>
              </p:cNvPr>
              <p:cNvSpPr txBox="1">
                <a:spLocks noRot="1" noChangeAspect="1" noMove="1" noResize="1" noEditPoints="1" noAdjustHandles="1" noChangeArrowheads="1" noChangeShapeType="1" noTextEdit="1"/>
              </p:cNvSpPr>
              <p:nvPr/>
            </p:nvSpPr>
            <p:spPr>
              <a:xfrm>
                <a:off x="850475" y="1922204"/>
                <a:ext cx="386773" cy="430887"/>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438829-6236-409F-AFE7-6A14020894B3}"/>
                  </a:ext>
                </a:extLst>
              </p:cNvPr>
              <p:cNvSpPr txBox="1"/>
              <p:nvPr/>
            </p:nvSpPr>
            <p:spPr>
              <a:xfrm>
                <a:off x="5476566" y="1870272"/>
                <a:ext cx="3801004" cy="513282"/>
              </a:xfrm>
              <a:prstGeom prst="rect">
                <a:avLst/>
              </a:prstGeom>
              <a:noFill/>
            </p:spPr>
            <p:txBody>
              <a:bodyPr wrap="square">
                <a:spAutoFit/>
              </a:bodyPr>
              <a:lstStyle/>
              <a:p>
                <a14:m>
                  <m:oMath xmlns:m="http://schemas.openxmlformats.org/officeDocument/2006/math">
                    <m:sSub>
                      <m:sSubPr>
                        <m:ctrlPr>
                          <a:rPr lang="en-IN" sz="2800" b="1" i="1" smtClean="0">
                            <a:latin typeface="Cambria Math" panose="02040503050406030204" pitchFamily="18" charset="0"/>
                          </a:rPr>
                        </m:ctrlPr>
                      </m:sSubPr>
                      <m:e>
                        <m:r>
                          <a:rPr lang="en-IN" sz="2800" b="1" i="1" smtClean="0">
                            <a:latin typeface="Cambria Math" panose="02040503050406030204" pitchFamily="18" charset="0"/>
                          </a:rPr>
                          <m:t>𝑫</m:t>
                        </m:r>
                        <m:r>
                          <a:rPr lang="en-IN" sz="2800" b="1" i="1" smtClean="0">
                            <a:latin typeface="Cambria Math" panose="02040503050406030204" pitchFamily="18" charset="0"/>
                          </a:rPr>
                          <m:t>(</m:t>
                        </m:r>
                        <m:r>
                          <a:rPr lang="en-IN" sz="2800" b="1" i="1" smtClean="0">
                            <a:latin typeface="Cambria Math" panose="02040503050406030204" pitchFamily="18" charset="0"/>
                          </a:rPr>
                          <m:t>𝒓</m:t>
                        </m:r>
                      </m:e>
                      <m:sub>
                        <m:r>
                          <a:rPr lang="en-IN" sz="2800" b="1" i="1" smtClean="0">
                            <a:latin typeface="Cambria Math" panose="02040503050406030204" pitchFamily="18" charset="0"/>
                          </a:rPr>
                          <m:t>𝒊</m:t>
                        </m:r>
                      </m:sub>
                    </m:sSub>
                    <m:r>
                      <a:rPr lang="en-IN" sz="2800" b="1" i="1" smtClean="0">
                        <a:latin typeface="Cambria Math" panose="02040503050406030204" pitchFamily="18" charset="0"/>
                      </a:rPr>
                      <m:t>)</m:t>
                    </m:r>
                  </m:oMath>
                </a14:m>
                <a:r>
                  <a:rPr lang="en-IN" dirty="0"/>
                  <a:t>- probability close to 1</a:t>
                </a:r>
              </a:p>
            </p:txBody>
          </p:sp>
        </mc:Choice>
        <mc:Fallback xmlns="">
          <p:sp>
            <p:nvSpPr>
              <p:cNvPr id="9" name="TextBox 8">
                <a:extLst>
                  <a:ext uri="{FF2B5EF4-FFF2-40B4-BE49-F238E27FC236}">
                    <a16:creationId xmlns:a16="http://schemas.microsoft.com/office/drawing/2014/main" id="{89438829-6236-409F-AFE7-6A14020894B3}"/>
                  </a:ext>
                </a:extLst>
              </p:cNvPr>
              <p:cNvSpPr txBox="1">
                <a:spLocks noRot="1" noChangeAspect="1" noMove="1" noResize="1" noEditPoints="1" noAdjustHandles="1" noChangeArrowheads="1" noChangeShapeType="1" noTextEdit="1"/>
              </p:cNvSpPr>
              <p:nvPr/>
            </p:nvSpPr>
            <p:spPr>
              <a:xfrm>
                <a:off x="5476566" y="1870272"/>
                <a:ext cx="3801004" cy="513282"/>
              </a:xfrm>
              <a:prstGeom prst="rect">
                <a:avLst/>
              </a:prstGeom>
              <a:blipFill>
                <a:blip r:embed="rId6"/>
                <a:stretch>
                  <a:fillRect b="-14286"/>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2FC91101-86E7-4656-BCD6-C0B9DC01566F}"/>
              </a:ext>
            </a:extLst>
          </p:cNvPr>
          <p:cNvSpPr txBox="1"/>
          <p:nvPr/>
        </p:nvSpPr>
        <p:spPr>
          <a:xfrm>
            <a:off x="678426" y="4257821"/>
            <a:ext cx="10668000" cy="646331"/>
          </a:xfrm>
          <a:prstGeom prst="rect">
            <a:avLst/>
          </a:prstGeom>
          <a:noFill/>
        </p:spPr>
        <p:txBody>
          <a:bodyPr wrap="square">
            <a:spAutoFit/>
          </a:bodyPr>
          <a:lstStyle/>
          <a:p>
            <a:r>
              <a:rPr lang="en-US" b="1" i="0" dirty="0">
                <a:solidFill>
                  <a:srgbClr val="0D0D0D"/>
                </a:solidFill>
                <a:effectLst/>
                <a:latin typeface="Söhne"/>
              </a:rPr>
              <a:t>3. Real Loss Calculation:</a:t>
            </a:r>
            <a:r>
              <a:rPr lang="en-US" b="0" i="0" dirty="0">
                <a:solidFill>
                  <a:srgbClr val="0D0D0D"/>
                </a:solidFill>
                <a:effectLst/>
                <a:latin typeface="Söhne"/>
              </a:rPr>
              <a:t> Compute the loss for the real images using the binary cross-entropy loss. Since these are real images, the target labels are 1.</a:t>
            </a:r>
            <a:endParaRPr lang="en-IN"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261BA7-DEDB-4083-BD55-4BA4688FA96E}"/>
                  </a:ext>
                </a:extLst>
              </p:cNvPr>
              <p:cNvSpPr txBox="1"/>
              <p:nvPr/>
            </p:nvSpPr>
            <p:spPr>
              <a:xfrm>
                <a:off x="648923" y="4992699"/>
                <a:ext cx="9311154" cy="1388009"/>
              </a:xfrm>
              <a:prstGeom prst="rect">
                <a:avLst/>
              </a:prstGeom>
              <a:noFill/>
            </p:spPr>
            <p:txBody>
              <a:bodyPr wrap="square">
                <a:spAutoFit/>
              </a:bodyPr>
              <a:lstStyle/>
              <a:p>
                <a:pPr algn="l"/>
                <a:r>
                  <a:rPr lang="en-IN" b="1" i="0" dirty="0">
                    <a:solidFill>
                      <a:srgbClr val="0D0D0D"/>
                    </a:solidFill>
                    <a:effectLst/>
                    <a:latin typeface="Söhne"/>
                  </a:rPr>
                  <a:t>Binary Cross-Entropy Function</a:t>
                </a:r>
                <a:endParaRPr lang="en-IN" b="0" i="0" dirty="0">
                  <a:solidFill>
                    <a:srgbClr val="0D0D0D"/>
                  </a:solidFill>
                  <a:effectLst/>
                  <a:latin typeface="Söhne"/>
                </a:endParaRPr>
              </a:p>
              <a:p>
                <a:pPr algn="l"/>
                <a14:m>
                  <m:oMathPara xmlns:m="http://schemas.openxmlformats.org/officeDocument/2006/math">
                    <m:oMathParaPr>
                      <m:jc m:val="centerGroup"/>
                    </m:oMathParaPr>
                    <m:oMath xmlns:m="http://schemas.openxmlformats.org/officeDocument/2006/math">
                      <m:r>
                        <a:rPr lang="en-IN" sz="2800" b="0" i="1" dirty="0" smtClean="0">
                          <a:solidFill>
                            <a:srgbClr val="0D0D0D"/>
                          </a:solidFill>
                          <a:effectLst/>
                          <a:latin typeface="Cambria Math" panose="02040503050406030204" pitchFamily="18" charset="0"/>
                        </a:rPr>
                        <m:t>𝐿</m:t>
                      </m:r>
                      <m:r>
                        <a:rPr lang="en-IN" sz="2800" b="0" i="1" dirty="0" smtClean="0">
                          <a:solidFill>
                            <a:srgbClr val="0D0D0D"/>
                          </a:solidFill>
                          <a:effectLst/>
                          <a:latin typeface="Cambria Math" panose="02040503050406030204" pitchFamily="18" charset="0"/>
                        </a:rPr>
                        <m:t>=−∑(</m:t>
                      </m:r>
                      <m:acc>
                        <m:accPr>
                          <m:chr m:val="̂"/>
                          <m:ctrlPr>
                            <a:rPr lang="en-IN" sz="2800" b="0" i="1" dirty="0" smtClean="0">
                              <a:solidFill>
                                <a:srgbClr val="0D0D0D"/>
                              </a:solidFill>
                              <a:effectLst/>
                              <a:latin typeface="Cambria Math" panose="02040503050406030204" pitchFamily="18" charset="0"/>
                            </a:rPr>
                          </m:ctrlPr>
                        </m:accPr>
                        <m:e>
                          <m:r>
                            <a:rPr lang="en-IN" sz="2800" b="0" i="1" dirty="0" smtClean="0">
                              <a:solidFill>
                                <a:srgbClr val="0D0D0D"/>
                              </a:solidFill>
                              <a:effectLst/>
                              <a:latin typeface="Cambria Math" panose="02040503050406030204" pitchFamily="18" charset="0"/>
                            </a:rPr>
                            <m:t>𝑦</m:t>
                          </m:r>
                        </m:e>
                      </m:acc>
                      <m:r>
                        <a:rPr lang="en-IN" sz="2800" b="0" i="1" dirty="0">
                          <a:solidFill>
                            <a:srgbClr val="0D0D0D"/>
                          </a:solidFill>
                          <a:effectLst/>
                          <a:latin typeface="Cambria Math" panose="02040503050406030204" pitchFamily="18" charset="0"/>
                        </a:rPr>
                        <m:t>+(1−</m:t>
                      </m:r>
                      <m:r>
                        <a:rPr lang="en-IN" sz="2800" b="0" i="1" dirty="0">
                          <a:solidFill>
                            <a:srgbClr val="0D0D0D"/>
                          </a:solidFill>
                          <a:effectLst/>
                          <a:latin typeface="Cambria Math" panose="02040503050406030204" pitchFamily="18" charset="0"/>
                        </a:rPr>
                        <m:t>𝑦</m:t>
                      </m:r>
                      <m:r>
                        <a:rPr lang="en-IN" sz="2800" b="0" i="1" dirty="0">
                          <a:solidFill>
                            <a:srgbClr val="0D0D0D"/>
                          </a:solidFill>
                          <a:effectLst/>
                          <a:latin typeface="Cambria Math" panose="02040503050406030204" pitchFamily="18" charset="0"/>
                        </a:rPr>
                        <m:t>)</m:t>
                      </m:r>
                      <m:r>
                        <m:rPr>
                          <m:sty m:val="p"/>
                        </m:rPr>
                        <a:rPr lang="en-IN" sz="2800" b="0" i="1" dirty="0">
                          <a:solidFill>
                            <a:srgbClr val="0D0D0D"/>
                          </a:solidFill>
                          <a:effectLst/>
                          <a:latin typeface="Cambria Math" panose="02040503050406030204" pitchFamily="18" charset="0"/>
                        </a:rPr>
                        <m:t>ln</m:t>
                      </m:r>
                      <m:r>
                        <a:rPr lang="en-IN" sz="2800" b="0" i="1" dirty="0">
                          <a:solidFill>
                            <a:srgbClr val="0D0D0D"/>
                          </a:solidFill>
                          <a:effectLst/>
                          <a:latin typeface="Cambria Math" panose="02040503050406030204" pitchFamily="18" charset="0"/>
                        </a:rPr>
                        <m:t>⁡(1−</m:t>
                      </m:r>
                      <m:acc>
                        <m:accPr>
                          <m:chr m:val="̂"/>
                          <m:ctrlPr>
                            <a:rPr lang="en-IN" sz="2800" b="0" i="1" dirty="0" smtClean="0">
                              <a:solidFill>
                                <a:srgbClr val="0D0D0D"/>
                              </a:solidFill>
                              <a:effectLst/>
                              <a:latin typeface="Cambria Math" panose="02040503050406030204" pitchFamily="18" charset="0"/>
                            </a:rPr>
                          </m:ctrlPr>
                        </m:accPr>
                        <m:e>
                          <m:r>
                            <a:rPr lang="en-IN" sz="2800" b="0" i="1" dirty="0" smtClean="0">
                              <a:solidFill>
                                <a:srgbClr val="0D0D0D"/>
                              </a:solidFill>
                              <a:effectLst/>
                              <a:latin typeface="Cambria Math" panose="02040503050406030204" pitchFamily="18" charset="0"/>
                            </a:rPr>
                            <m:t>𝑦</m:t>
                          </m:r>
                        </m:e>
                      </m:acc>
                      <m:r>
                        <a:rPr lang="en-IN" sz="2800" b="0" i="1" dirty="0" smtClean="0">
                          <a:solidFill>
                            <a:srgbClr val="0D0D0D"/>
                          </a:solidFill>
                          <a:effectLst/>
                          <a:latin typeface="Cambria Math" panose="02040503050406030204" pitchFamily="18" charset="0"/>
                        </a:rPr>
                        <m:t>))</m:t>
                      </m:r>
                    </m:oMath>
                  </m:oMathPara>
                </a14:m>
                <a:endParaRPr lang="en-IN" sz="2800" b="0" i="0" dirty="0">
                  <a:solidFill>
                    <a:srgbClr val="0D0D0D"/>
                  </a:solidFill>
                  <a:effectLst/>
                  <a:latin typeface="Söhne"/>
                </a:endParaRPr>
              </a:p>
              <a:p>
                <a:pPr algn="l"/>
                <a:r>
                  <a:rPr lang="en-IN" b="1" i="0" dirty="0">
                    <a:solidFill>
                      <a:srgbClr val="0D0D0D"/>
                    </a:solidFill>
                    <a:effectLst/>
                    <a:latin typeface="Söhne"/>
                  </a:rPr>
                  <a:t>When </a:t>
                </a:r>
                <a:r>
                  <a:rPr lang="en-IN" b="1" i="0" dirty="0">
                    <a:solidFill>
                      <a:srgbClr val="0D0D0D"/>
                    </a:solidFill>
                    <a:effectLst/>
                    <a:latin typeface="KaTeX_Main"/>
                  </a:rPr>
                  <a:t>𝑦=1</a:t>
                </a:r>
                <a14:m>
                  <m:oMath xmlns:m="http://schemas.openxmlformats.org/officeDocument/2006/math">
                    <m:r>
                      <a:rPr lang="en-IN" b="1" i="1" dirty="0" smtClean="0">
                        <a:solidFill>
                          <a:srgbClr val="0D0D0D"/>
                        </a:solidFill>
                        <a:effectLst/>
                        <a:latin typeface="Cambria Math" panose="02040503050406030204" pitchFamily="18" charset="0"/>
                      </a:rPr>
                      <m:t>,               </m:t>
                    </m:r>
                    <m:acc>
                      <m:accPr>
                        <m:chr m:val="̂"/>
                        <m:ctrlPr>
                          <a:rPr lang="en-IN" b="0" i="1" dirty="0" smtClean="0">
                            <a:solidFill>
                              <a:srgbClr val="0D0D0D"/>
                            </a:solidFill>
                            <a:effectLst/>
                            <a:latin typeface="Cambria Math" panose="02040503050406030204" pitchFamily="18" charset="0"/>
                          </a:rPr>
                        </m:ctrlPr>
                      </m:accPr>
                      <m:e>
                        <m:r>
                          <a:rPr lang="en-IN" b="1" i="1" dirty="0" smtClean="0">
                            <a:solidFill>
                              <a:srgbClr val="0D0D0D"/>
                            </a:solidFill>
                            <a:effectLst/>
                            <a:latin typeface="Cambria Math" panose="02040503050406030204" pitchFamily="18" charset="0"/>
                          </a:rPr>
                          <m:t>𝒚</m:t>
                        </m:r>
                      </m:e>
                    </m:acc>
                    <m:r>
                      <a:rPr lang="en-IN" b="0" i="1" dirty="0">
                        <a:solidFill>
                          <a:srgbClr val="0D0D0D"/>
                        </a:solidFill>
                        <a:effectLst/>
                        <a:latin typeface="Cambria Math" panose="02040503050406030204" pitchFamily="18" charset="0"/>
                      </a:rPr>
                      <m:t>=</m:t>
                    </m:r>
                    <m:r>
                      <a:rPr lang="en-IN" b="0" i="1" dirty="0">
                        <a:solidFill>
                          <a:srgbClr val="0D0D0D"/>
                        </a:solidFill>
                        <a:effectLst/>
                        <a:latin typeface="Cambria Math" panose="02040503050406030204" pitchFamily="18" charset="0"/>
                      </a:rPr>
                      <m:t>𝐷</m:t>
                    </m:r>
                    <m:r>
                      <a:rPr lang="en-IN" b="0" i="1" dirty="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𝑟</m:t>
                        </m:r>
                      </m:e>
                      <m:sub>
                        <m:r>
                          <a:rPr lang="en-IN" b="0" i="1" dirty="0" smtClean="0">
                            <a:solidFill>
                              <a:srgbClr val="0D0D0D"/>
                            </a:solidFill>
                            <a:effectLst/>
                            <a:latin typeface="Cambria Math" panose="02040503050406030204" pitchFamily="18" charset="0"/>
                          </a:rPr>
                          <m:t>𝑖</m:t>
                        </m:r>
                      </m:sub>
                    </m:sSub>
                    <m:r>
                      <a:rPr lang="en-IN" b="0" i="1" dirty="0">
                        <a:solidFill>
                          <a:srgbClr val="0D0D0D"/>
                        </a:solidFill>
                        <a:effectLst/>
                        <a:latin typeface="Cambria Math" panose="02040503050406030204" pitchFamily="18" charset="0"/>
                      </a:rPr>
                      <m:t>)  ⟹  </m:t>
                    </m:r>
                    <m:r>
                      <a:rPr lang="en-IN" b="0" i="1" dirty="0">
                        <a:solidFill>
                          <a:srgbClr val="0D0D0D"/>
                        </a:solidFill>
                        <a:effectLst/>
                        <a:latin typeface="Cambria Math" panose="02040503050406030204" pitchFamily="18" charset="0"/>
                      </a:rPr>
                      <m:t>𝐿</m:t>
                    </m:r>
                    <m:r>
                      <a:rPr lang="en-IN" b="0" i="1" dirty="0">
                        <a:solidFill>
                          <a:srgbClr val="0D0D0D"/>
                        </a:solidFill>
                        <a:effectLst/>
                        <a:latin typeface="Cambria Math" panose="02040503050406030204" pitchFamily="18" charset="0"/>
                      </a:rPr>
                      <m:t>=</m:t>
                    </m:r>
                    <m:r>
                      <m:rPr>
                        <m:sty m:val="p"/>
                      </m:rPr>
                      <a:rPr lang="en-IN" b="0" i="1" dirty="0" smtClean="0">
                        <a:solidFill>
                          <a:srgbClr val="0D0D0D"/>
                        </a:solidFill>
                        <a:effectLst/>
                        <a:latin typeface="Cambria Math" panose="02040503050406030204" pitchFamily="18" charset="0"/>
                      </a:rPr>
                      <m:t>ln</m:t>
                    </m:r>
                    <m:r>
                      <a:rPr lang="en-IN" b="0" i="1" dirty="0" smtClean="0">
                        <a:solidFill>
                          <a:srgbClr val="0D0D0D"/>
                        </a:solidFill>
                        <a:effectLst/>
                        <a:latin typeface="Cambria Math" panose="02040503050406030204" pitchFamily="18" charset="0"/>
                      </a:rPr>
                      <m:t>⁡[</m:t>
                    </m:r>
                    <m:r>
                      <a:rPr lang="en-IN" b="0" i="1" dirty="0">
                        <a:solidFill>
                          <a:srgbClr val="0D0D0D"/>
                        </a:solidFill>
                        <a:effectLst/>
                        <a:latin typeface="Cambria Math" panose="02040503050406030204" pitchFamily="18" charset="0"/>
                      </a:rPr>
                      <m:t>𝐷</m:t>
                    </m:r>
                    <m:r>
                      <a:rPr lang="en-IN" b="0" i="1" dirty="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𝑟</m:t>
                        </m:r>
                      </m:e>
                      <m:sub>
                        <m:r>
                          <a:rPr lang="en-IN" b="0" i="1" dirty="0" smtClean="0">
                            <a:solidFill>
                              <a:srgbClr val="0D0D0D"/>
                            </a:solidFill>
                            <a:effectLst/>
                            <a:latin typeface="Cambria Math" panose="02040503050406030204" pitchFamily="18" charset="0"/>
                          </a:rPr>
                          <m:t>𝑖</m:t>
                        </m:r>
                      </m:sub>
                    </m:sSub>
                    <m:r>
                      <a:rPr lang="en-IN" b="0" i="1" dirty="0" smtClean="0">
                        <a:solidFill>
                          <a:srgbClr val="0D0D0D"/>
                        </a:solidFill>
                        <a:effectLst/>
                        <a:latin typeface="Cambria Math" panose="02040503050406030204" pitchFamily="18" charset="0"/>
                      </a:rPr>
                      <m:t>)] </m:t>
                    </m:r>
                  </m:oMath>
                </a14:m>
                <a:endParaRPr lang="en-IN" b="0" i="1" dirty="0">
                  <a:solidFill>
                    <a:srgbClr val="0D0D0D"/>
                  </a:solidFill>
                  <a:effectLst/>
                  <a:latin typeface="KaTeX_Math"/>
                </a:endParaRPr>
              </a:p>
              <a:p>
                <a:pPr algn="l"/>
                <a:r>
                  <a:rPr lang="en-IN" b="1" i="0" dirty="0">
                    <a:solidFill>
                      <a:srgbClr val="0D0D0D"/>
                    </a:solidFill>
                    <a:effectLst/>
                    <a:latin typeface="Söhne"/>
                  </a:rPr>
                  <a:t>When </a:t>
                </a:r>
                <a:r>
                  <a:rPr lang="en-IN" b="1" i="0" dirty="0">
                    <a:solidFill>
                      <a:srgbClr val="0D0D0D"/>
                    </a:solidFill>
                    <a:effectLst/>
                    <a:latin typeface="KaTeX_Main"/>
                  </a:rPr>
                  <a:t>𝑦=0</a:t>
                </a:r>
                <a:r>
                  <a:rPr lang="en-IN" b="1" i="0" dirty="0">
                    <a:solidFill>
                      <a:srgbClr val="0D0D0D"/>
                    </a:solidFill>
                    <a:effectLst/>
                    <a:latin typeface="Söhne"/>
                  </a:rPr>
                  <a:t>,             </a:t>
                </a:r>
                <a14:m>
                  <m:oMath xmlns:m="http://schemas.openxmlformats.org/officeDocument/2006/math">
                    <m:acc>
                      <m:accPr>
                        <m:chr m:val="̂"/>
                        <m:ctrlPr>
                          <a:rPr lang="en-IN" b="1" i="1" dirty="0" smtClean="0">
                            <a:solidFill>
                              <a:srgbClr val="0D0D0D"/>
                            </a:solidFill>
                            <a:effectLst/>
                            <a:latin typeface="Cambria Math" panose="02040503050406030204" pitchFamily="18" charset="0"/>
                          </a:rPr>
                        </m:ctrlPr>
                      </m:accPr>
                      <m:e>
                        <m:r>
                          <a:rPr lang="en-IN" b="1" i="1" dirty="0" smtClean="0">
                            <a:solidFill>
                              <a:srgbClr val="0D0D0D"/>
                            </a:solidFill>
                            <a:effectLst/>
                            <a:latin typeface="Cambria Math" panose="02040503050406030204" pitchFamily="18" charset="0"/>
                          </a:rPr>
                          <m:t>𝒚</m:t>
                        </m:r>
                      </m:e>
                    </m:acc>
                    <m:r>
                      <a:rPr lang="en-IN" b="0" i="1" dirty="0" smtClean="0">
                        <a:solidFill>
                          <a:srgbClr val="0D0D0D"/>
                        </a:solidFill>
                        <a:effectLst/>
                        <a:latin typeface="Cambria Math" panose="02040503050406030204" pitchFamily="18" charset="0"/>
                      </a:rPr>
                      <m:t>=</m:t>
                    </m:r>
                    <m:r>
                      <a:rPr lang="en-IN" b="0" i="1" dirty="0">
                        <a:solidFill>
                          <a:srgbClr val="0D0D0D"/>
                        </a:solidFill>
                        <a:effectLst/>
                        <a:latin typeface="Cambria Math" panose="02040503050406030204" pitchFamily="18" charset="0"/>
                      </a:rPr>
                      <m:t>𝐷</m:t>
                    </m:r>
                    <m:r>
                      <a:rPr lang="en-IN" b="0" i="1" dirty="0">
                        <a:solidFill>
                          <a:srgbClr val="0D0D0D"/>
                        </a:solidFill>
                        <a:effectLst/>
                        <a:latin typeface="Cambria Math" panose="02040503050406030204" pitchFamily="18" charset="0"/>
                      </a:rPr>
                      <m:t>(</m:t>
                    </m:r>
                    <m:r>
                      <a:rPr lang="en-IN" b="0" i="1" dirty="0">
                        <a:solidFill>
                          <a:srgbClr val="0D0D0D"/>
                        </a:solidFill>
                        <a:effectLst/>
                        <a:latin typeface="Cambria Math" panose="02040503050406030204" pitchFamily="18" charset="0"/>
                      </a:rPr>
                      <m:t>𝐺</m:t>
                    </m:r>
                    <m:r>
                      <a:rPr lang="en-IN" b="0" i="1" dirty="0">
                        <a:solidFill>
                          <a:srgbClr val="0D0D0D"/>
                        </a:solidFill>
                        <a:effectLst/>
                        <a:latin typeface="Cambria Math" panose="02040503050406030204" pitchFamily="18" charset="0"/>
                      </a:rPr>
                      <m:t>(</m:t>
                    </m:r>
                    <m:r>
                      <a:rPr lang="en-IN" b="0" i="1" dirty="0">
                        <a:solidFill>
                          <a:srgbClr val="0D0D0D"/>
                        </a:solidFill>
                        <a:effectLst/>
                        <a:latin typeface="Cambria Math" panose="02040503050406030204" pitchFamily="18" charset="0"/>
                      </a:rPr>
                      <m:t>𝑧</m:t>
                    </m:r>
                    <m:r>
                      <a:rPr lang="en-IN" b="0" i="1" dirty="0">
                        <a:solidFill>
                          <a:srgbClr val="0D0D0D"/>
                        </a:solidFill>
                        <a:effectLst/>
                        <a:latin typeface="Cambria Math" panose="02040503050406030204" pitchFamily="18" charset="0"/>
                      </a:rPr>
                      <m:t>))  ⟹  </m:t>
                    </m:r>
                    <m:r>
                      <a:rPr lang="en-IN" b="0" i="1" dirty="0">
                        <a:solidFill>
                          <a:srgbClr val="0D0D0D"/>
                        </a:solidFill>
                        <a:effectLst/>
                        <a:latin typeface="Cambria Math" panose="02040503050406030204" pitchFamily="18" charset="0"/>
                      </a:rPr>
                      <m:t>𝐿</m:t>
                    </m:r>
                    <m:r>
                      <a:rPr lang="en-IN" b="0" i="1" dirty="0">
                        <a:solidFill>
                          <a:srgbClr val="0D0D0D"/>
                        </a:solidFill>
                        <a:effectLst/>
                        <a:latin typeface="Cambria Math" panose="02040503050406030204" pitchFamily="18" charset="0"/>
                      </a:rPr>
                      <m:t>=</m:t>
                    </m:r>
                    <m:r>
                      <m:rPr>
                        <m:sty m:val="p"/>
                      </m:rPr>
                      <a:rPr lang="en-IN" b="0" i="1" dirty="0" smtClean="0">
                        <a:solidFill>
                          <a:srgbClr val="0D0D0D"/>
                        </a:solidFill>
                        <a:effectLst/>
                        <a:latin typeface="Cambria Math" panose="02040503050406030204" pitchFamily="18" charset="0"/>
                      </a:rPr>
                      <m:t>ln</m:t>
                    </m:r>
                    <m:r>
                      <a:rPr lang="en-IN" b="0" i="1" dirty="0" smtClean="0">
                        <a:solidFill>
                          <a:srgbClr val="0D0D0D"/>
                        </a:solidFill>
                        <a:effectLst/>
                        <a:latin typeface="Cambria Math" panose="02040503050406030204" pitchFamily="18" charset="0"/>
                      </a:rPr>
                      <m:t>⁡[1−</m:t>
                    </m:r>
                    <m:r>
                      <a:rPr lang="en-IN" b="0" i="1" dirty="0">
                        <a:solidFill>
                          <a:srgbClr val="0D0D0D"/>
                        </a:solidFill>
                        <a:effectLst/>
                        <a:latin typeface="Cambria Math" panose="02040503050406030204" pitchFamily="18" charset="0"/>
                      </a:rPr>
                      <m:t>𝐷</m:t>
                    </m:r>
                    <m:r>
                      <a:rPr lang="en-IN" b="0" i="1" dirty="0">
                        <a:solidFill>
                          <a:srgbClr val="0D0D0D"/>
                        </a:solidFill>
                        <a:effectLst/>
                        <a:latin typeface="Cambria Math" panose="02040503050406030204" pitchFamily="18" charset="0"/>
                      </a:rPr>
                      <m:t>(</m:t>
                    </m:r>
                    <m:r>
                      <a:rPr lang="en-IN" b="0" i="1" dirty="0">
                        <a:solidFill>
                          <a:srgbClr val="0D0D0D"/>
                        </a:solidFill>
                        <a:effectLst/>
                        <a:latin typeface="Cambria Math" panose="02040503050406030204" pitchFamily="18" charset="0"/>
                      </a:rPr>
                      <m:t>𝐺</m:t>
                    </m:r>
                    <m:r>
                      <a:rPr lang="en-IN" b="0" i="1" dirty="0">
                        <a:solidFill>
                          <a:srgbClr val="0D0D0D"/>
                        </a:solidFill>
                        <a:effectLst/>
                        <a:latin typeface="Cambria Math" panose="02040503050406030204" pitchFamily="18" charset="0"/>
                      </a:rPr>
                      <m:t>(</m:t>
                    </m:r>
                    <m:r>
                      <a:rPr lang="en-IN" b="0" i="1" dirty="0">
                        <a:solidFill>
                          <a:srgbClr val="0D0D0D"/>
                        </a:solidFill>
                        <a:effectLst/>
                        <a:latin typeface="Cambria Math" panose="02040503050406030204" pitchFamily="18" charset="0"/>
                      </a:rPr>
                      <m:t>𝑧</m:t>
                    </m:r>
                    <m:r>
                      <a:rPr lang="en-IN" b="0" i="1" dirty="0" smtClean="0">
                        <a:solidFill>
                          <a:srgbClr val="0D0D0D"/>
                        </a:solidFill>
                        <a:effectLst/>
                        <a:latin typeface="Cambria Math" panose="02040503050406030204" pitchFamily="18" charset="0"/>
                      </a:rPr>
                      <m:t>))]</m:t>
                    </m:r>
                  </m:oMath>
                </a14:m>
                <a:endParaRPr lang="en-IN" b="0" i="0" dirty="0">
                  <a:solidFill>
                    <a:srgbClr val="0D0D0D"/>
                  </a:solidFill>
                  <a:effectLst/>
                  <a:latin typeface="Söhne"/>
                </a:endParaRPr>
              </a:p>
            </p:txBody>
          </p:sp>
        </mc:Choice>
        <mc:Fallback xmlns="">
          <p:sp>
            <p:nvSpPr>
              <p:cNvPr id="13" name="TextBox 12">
                <a:extLst>
                  <a:ext uri="{FF2B5EF4-FFF2-40B4-BE49-F238E27FC236}">
                    <a16:creationId xmlns:a16="http://schemas.microsoft.com/office/drawing/2014/main" id="{1F261BA7-DEDB-4083-BD55-4BA4688FA96E}"/>
                  </a:ext>
                </a:extLst>
              </p:cNvPr>
              <p:cNvSpPr txBox="1">
                <a:spLocks noRot="1" noChangeAspect="1" noMove="1" noResize="1" noEditPoints="1" noAdjustHandles="1" noChangeArrowheads="1" noChangeShapeType="1" noTextEdit="1"/>
              </p:cNvSpPr>
              <p:nvPr/>
            </p:nvSpPr>
            <p:spPr>
              <a:xfrm>
                <a:off x="648923" y="4992699"/>
                <a:ext cx="9311154" cy="1388009"/>
              </a:xfrm>
              <a:prstGeom prst="rect">
                <a:avLst/>
              </a:prstGeom>
              <a:blipFill>
                <a:blip r:embed="rId7"/>
                <a:stretch>
                  <a:fillRect l="-524" t="-2193" b="-3509"/>
                </a:stretch>
              </a:blipFill>
            </p:spPr>
            <p:txBody>
              <a:bodyPr/>
              <a:lstStyle/>
              <a:p>
                <a:r>
                  <a:rPr lang="en-IN">
                    <a:noFill/>
                  </a:rPr>
                  <a:t> </a:t>
                </a:r>
              </a:p>
            </p:txBody>
          </p:sp>
        </mc:Fallback>
      </mc:AlternateContent>
      <p:sp>
        <p:nvSpPr>
          <p:cNvPr id="14" name="Arrow: Right 13">
            <a:extLst>
              <a:ext uri="{FF2B5EF4-FFF2-40B4-BE49-F238E27FC236}">
                <a16:creationId xmlns:a16="http://schemas.microsoft.com/office/drawing/2014/main" id="{0BE3C62A-94B5-479B-9B89-CD78E41A79BB}"/>
              </a:ext>
            </a:extLst>
          </p:cNvPr>
          <p:cNvSpPr/>
          <p:nvPr/>
        </p:nvSpPr>
        <p:spPr>
          <a:xfrm>
            <a:off x="8563895" y="2017725"/>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8084F1-D9BB-4D7D-B729-A12A6E7C2C67}"/>
                  </a:ext>
                </a:extLst>
              </p:cNvPr>
              <p:cNvSpPr txBox="1"/>
              <p:nvPr/>
            </p:nvSpPr>
            <p:spPr>
              <a:xfrm>
                <a:off x="9094839" y="1742453"/>
                <a:ext cx="3097161" cy="668516"/>
              </a:xfrm>
              <a:prstGeom prst="rect">
                <a:avLst/>
              </a:prstGeom>
              <a:noFill/>
            </p:spPr>
            <p:txBody>
              <a:bodyPr wrap="square">
                <a:spAutoFit/>
              </a:bodyPr>
              <a:lstStyle/>
              <a:p>
                <a:pPr algn="l"/>
                <a14:m>
                  <m:oMathPara xmlns:m="http://schemas.openxmlformats.org/officeDocument/2006/math">
                    <m:oMathParaPr>
                      <m:jc m:val="centerGroup"/>
                    </m:oMathParaPr>
                    <m:oMath xmlns:m="http://schemas.openxmlformats.org/officeDocument/2006/math">
                      <m:sSub>
                        <m:sSubPr>
                          <m:ctrlPr>
                            <a:rPr lang="en-IN" sz="2000" b="1" i="1" dirty="0" smtClean="0">
                              <a:solidFill>
                                <a:srgbClr val="0D0D0D"/>
                              </a:solidFill>
                              <a:effectLst/>
                              <a:latin typeface="Cambria Math" panose="02040503050406030204" pitchFamily="18" charset="0"/>
                            </a:rPr>
                          </m:ctrlPr>
                        </m:sSubPr>
                        <m:e>
                          <m:r>
                            <a:rPr lang="en-IN" sz="2000" b="1" i="1" dirty="0" smtClean="0">
                              <a:solidFill>
                                <a:srgbClr val="0D0D0D"/>
                              </a:solidFill>
                              <a:effectLst/>
                              <a:latin typeface="Cambria Math" panose="02040503050406030204" pitchFamily="18" charset="0"/>
                            </a:rPr>
                            <m:t>𝑳</m:t>
                          </m:r>
                        </m:e>
                        <m:sub>
                          <m:r>
                            <a:rPr lang="en-IN" sz="2000" b="1" i="1" dirty="0" smtClean="0">
                              <a:solidFill>
                                <a:srgbClr val="0D0D0D"/>
                              </a:solidFill>
                              <a:effectLst/>
                              <a:latin typeface="Cambria Math" panose="02040503050406030204" pitchFamily="18" charset="0"/>
                            </a:rPr>
                            <m:t>𝑹𝒆𝒂𝒍</m:t>
                          </m:r>
                        </m:sub>
                      </m:sSub>
                      <m:r>
                        <a:rPr lang="en-IN" sz="2000" b="1" i="1" dirty="0" smtClean="0">
                          <a:solidFill>
                            <a:srgbClr val="0D0D0D"/>
                          </a:solidFill>
                          <a:effectLst/>
                          <a:latin typeface="Cambria Math" panose="02040503050406030204" pitchFamily="18" charset="0"/>
                        </a:rPr>
                        <m:t>=−</m:t>
                      </m:r>
                      <m:f>
                        <m:fPr>
                          <m:ctrlPr>
                            <a:rPr lang="en-IN" sz="2000" b="1" i="1" dirty="0" smtClean="0">
                              <a:solidFill>
                                <a:srgbClr val="0D0D0D"/>
                              </a:solidFill>
                              <a:effectLst/>
                              <a:latin typeface="Cambria Math" panose="02040503050406030204" pitchFamily="18" charset="0"/>
                            </a:rPr>
                          </m:ctrlPr>
                        </m:fPr>
                        <m:num>
                          <m:r>
                            <a:rPr lang="en-IN" sz="2000" b="1" i="1" dirty="0" smtClean="0">
                              <a:solidFill>
                                <a:srgbClr val="0D0D0D"/>
                              </a:solidFill>
                              <a:effectLst/>
                              <a:latin typeface="Cambria Math" panose="02040503050406030204" pitchFamily="18" charset="0"/>
                            </a:rPr>
                            <m:t>𝟏</m:t>
                          </m:r>
                        </m:num>
                        <m:den>
                          <m:r>
                            <a:rPr lang="en-IN" sz="2000" b="1" i="1" dirty="0" smtClean="0">
                              <a:solidFill>
                                <a:srgbClr val="0D0D0D"/>
                              </a:solidFill>
                              <a:effectLst/>
                              <a:latin typeface="Cambria Math" panose="02040503050406030204" pitchFamily="18" charset="0"/>
                            </a:rPr>
                            <m:t>𝑵</m:t>
                          </m:r>
                        </m:den>
                      </m:f>
                      <m:r>
                        <a:rPr lang="en-IN" sz="2000" b="1" i="1" dirty="0" smtClean="0">
                          <a:solidFill>
                            <a:srgbClr val="0D0D0D"/>
                          </a:solidFill>
                          <a:effectLst/>
                          <a:latin typeface="Cambria Math" panose="02040503050406030204" pitchFamily="18" charset="0"/>
                        </a:rPr>
                        <m:t>∑</m:t>
                      </m:r>
                      <m:r>
                        <a:rPr lang="en-IN" sz="2000" b="1" i="1" dirty="0" smtClean="0">
                          <a:solidFill>
                            <a:srgbClr val="0D0D0D"/>
                          </a:solidFill>
                          <a:effectLst/>
                          <a:latin typeface="Cambria Math" panose="02040503050406030204" pitchFamily="18" charset="0"/>
                        </a:rPr>
                        <m:t>𝒍𝒏</m:t>
                      </m:r>
                      <m:r>
                        <a:rPr lang="en-IN" sz="2000" b="1" i="1" dirty="0" smtClean="0">
                          <a:solidFill>
                            <a:srgbClr val="0D0D0D"/>
                          </a:solidFill>
                          <a:effectLst/>
                          <a:latin typeface="Cambria Math" panose="02040503050406030204" pitchFamily="18" charset="0"/>
                        </a:rPr>
                        <m:t>⁡[</m:t>
                      </m:r>
                      <m:r>
                        <a:rPr lang="en-IN" sz="2000" b="1" i="1" dirty="0">
                          <a:solidFill>
                            <a:srgbClr val="0D0D0D"/>
                          </a:solidFill>
                          <a:effectLst/>
                          <a:latin typeface="Cambria Math" panose="02040503050406030204" pitchFamily="18" charset="0"/>
                        </a:rPr>
                        <m:t>𝑫</m:t>
                      </m:r>
                      <m:r>
                        <a:rPr lang="en-IN" sz="2000" b="1" i="1" dirty="0">
                          <a:solidFill>
                            <a:srgbClr val="0D0D0D"/>
                          </a:solidFill>
                          <a:effectLst/>
                          <a:latin typeface="Cambria Math" panose="02040503050406030204" pitchFamily="18" charset="0"/>
                        </a:rPr>
                        <m:t>(</m:t>
                      </m:r>
                      <m:sSub>
                        <m:sSubPr>
                          <m:ctrlPr>
                            <a:rPr lang="en-IN" sz="2000" b="1" i="1" dirty="0" smtClean="0">
                              <a:solidFill>
                                <a:srgbClr val="0D0D0D"/>
                              </a:solidFill>
                              <a:effectLst/>
                              <a:latin typeface="Cambria Math" panose="02040503050406030204" pitchFamily="18" charset="0"/>
                            </a:rPr>
                          </m:ctrlPr>
                        </m:sSubPr>
                        <m:e>
                          <m:r>
                            <a:rPr lang="en-IN" sz="2000" b="1" i="1" dirty="0" smtClean="0">
                              <a:solidFill>
                                <a:srgbClr val="0D0D0D"/>
                              </a:solidFill>
                              <a:effectLst/>
                              <a:latin typeface="Cambria Math" panose="02040503050406030204" pitchFamily="18" charset="0"/>
                            </a:rPr>
                            <m:t>𝒓</m:t>
                          </m:r>
                        </m:e>
                        <m:sub>
                          <m:r>
                            <a:rPr lang="en-IN" sz="2000" b="1" i="1" dirty="0" smtClean="0">
                              <a:solidFill>
                                <a:srgbClr val="0D0D0D"/>
                              </a:solidFill>
                              <a:effectLst/>
                              <a:latin typeface="Cambria Math" panose="02040503050406030204" pitchFamily="18" charset="0"/>
                            </a:rPr>
                            <m:t>𝒊</m:t>
                          </m:r>
                        </m:sub>
                      </m:sSub>
                      <m:r>
                        <a:rPr lang="en-IN" sz="2000" b="1" i="1" dirty="0" smtClean="0">
                          <a:solidFill>
                            <a:srgbClr val="0D0D0D"/>
                          </a:solidFill>
                          <a:effectLst/>
                          <a:latin typeface="Cambria Math" panose="02040503050406030204" pitchFamily="18" charset="0"/>
                        </a:rPr>
                        <m:t>)] </m:t>
                      </m:r>
                    </m:oMath>
                  </m:oMathPara>
                </a14:m>
                <a:endParaRPr lang="en-IN" sz="2000" b="1" i="1" dirty="0">
                  <a:solidFill>
                    <a:srgbClr val="0D0D0D"/>
                  </a:solidFill>
                  <a:effectLst/>
                  <a:latin typeface="KaTeX_Math"/>
                </a:endParaRPr>
              </a:p>
            </p:txBody>
          </p:sp>
        </mc:Choice>
        <mc:Fallback xmlns="">
          <p:sp>
            <p:nvSpPr>
              <p:cNvPr id="16" name="TextBox 15">
                <a:extLst>
                  <a:ext uri="{FF2B5EF4-FFF2-40B4-BE49-F238E27FC236}">
                    <a16:creationId xmlns:a16="http://schemas.microsoft.com/office/drawing/2014/main" id="{6E8084F1-D9BB-4D7D-B729-A12A6E7C2C67}"/>
                  </a:ext>
                </a:extLst>
              </p:cNvPr>
              <p:cNvSpPr txBox="1">
                <a:spLocks noRot="1" noChangeAspect="1" noMove="1" noResize="1" noEditPoints="1" noAdjustHandles="1" noChangeArrowheads="1" noChangeShapeType="1" noTextEdit="1"/>
              </p:cNvSpPr>
              <p:nvPr/>
            </p:nvSpPr>
            <p:spPr>
              <a:xfrm>
                <a:off x="9094839" y="1742453"/>
                <a:ext cx="3097161" cy="668516"/>
              </a:xfrm>
              <a:prstGeom prst="rect">
                <a:avLst/>
              </a:prstGeom>
              <a:blipFill>
                <a:blip r:embed="rId8"/>
                <a:stretch>
                  <a:fillRect/>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B32037DD-BA43-42C6-82DD-AB50D9E20A8C}"/>
              </a:ext>
            </a:extLst>
          </p:cNvPr>
          <p:cNvSpPr txBox="1"/>
          <p:nvPr/>
        </p:nvSpPr>
        <p:spPr>
          <a:xfrm>
            <a:off x="3047999" y="41467"/>
            <a:ext cx="5810866" cy="461665"/>
          </a:xfrm>
          <a:prstGeom prst="rect">
            <a:avLst/>
          </a:prstGeom>
          <a:noFill/>
        </p:spPr>
        <p:txBody>
          <a:bodyPr wrap="square">
            <a:spAutoFit/>
          </a:bodyPr>
          <a:lstStyle/>
          <a:p>
            <a:pPr algn="l"/>
            <a:r>
              <a:rPr lang="en-US" sz="2400" b="1" i="0" dirty="0">
                <a:solidFill>
                  <a:srgbClr val="0D0D0D"/>
                </a:solidFill>
                <a:effectLst/>
                <a:latin typeface="Verdana" panose="020B0604030504040204" pitchFamily="34" charset="0"/>
                <a:ea typeface="Verdana" panose="020B0604030504040204" pitchFamily="34" charset="0"/>
              </a:rPr>
              <a:t>Forward Pass for Real Images</a:t>
            </a:r>
          </a:p>
        </p:txBody>
      </p:sp>
      <p:sp>
        <p:nvSpPr>
          <p:cNvPr id="19" name="Arrow: Right 18">
            <a:extLst>
              <a:ext uri="{FF2B5EF4-FFF2-40B4-BE49-F238E27FC236}">
                <a16:creationId xmlns:a16="http://schemas.microsoft.com/office/drawing/2014/main" id="{6B9EC00E-43B8-4E93-8B48-196A8F3710A0}"/>
              </a:ext>
            </a:extLst>
          </p:cNvPr>
          <p:cNvSpPr/>
          <p:nvPr/>
        </p:nvSpPr>
        <p:spPr>
          <a:xfrm>
            <a:off x="1249367" y="2065609"/>
            <a:ext cx="370752" cy="256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02409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5AD4F9-82E6-4C38-818C-599A47CC8027}"/>
              </a:ext>
            </a:extLst>
          </p:cNvPr>
          <p:cNvSpPr txBox="1"/>
          <p:nvPr/>
        </p:nvSpPr>
        <p:spPr>
          <a:xfrm>
            <a:off x="3048000" y="326605"/>
            <a:ext cx="6096000" cy="461665"/>
          </a:xfrm>
          <a:prstGeom prst="rect">
            <a:avLst/>
          </a:prstGeom>
          <a:noFill/>
        </p:spPr>
        <p:txBody>
          <a:bodyPr wrap="square">
            <a:spAutoFit/>
          </a:bodyPr>
          <a:lstStyle/>
          <a:p>
            <a:pPr algn="l"/>
            <a:r>
              <a:rPr lang="en-IN" sz="2400" b="1" i="0" dirty="0">
                <a:solidFill>
                  <a:srgbClr val="0D0D0D"/>
                </a:solidFill>
                <a:effectLst/>
                <a:latin typeface="Verdana" panose="020B0604030504040204" pitchFamily="34" charset="0"/>
                <a:ea typeface="Verdana" panose="020B0604030504040204" pitchFamily="34" charset="0"/>
              </a:rPr>
              <a:t>Forward Pass for Fake Images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E98247B-AE8D-4CC7-94C8-4FDD1587EF59}"/>
                  </a:ext>
                </a:extLst>
              </p:cNvPr>
              <p:cNvSpPr txBox="1"/>
              <p:nvPr/>
            </p:nvSpPr>
            <p:spPr>
              <a:xfrm>
                <a:off x="206477" y="998252"/>
                <a:ext cx="11444749" cy="2308324"/>
              </a:xfrm>
              <a:prstGeom prst="rect">
                <a:avLst/>
              </a:prstGeom>
              <a:noFill/>
            </p:spPr>
            <p:txBody>
              <a:bodyPr wrap="square">
                <a:spAutoFit/>
              </a:bodyPr>
              <a:lstStyle/>
              <a:p>
                <a:pPr>
                  <a:buFont typeface="+mj-lt"/>
                  <a:buAutoNum type="arabicPeriod" startAt="4"/>
                </a:pPr>
                <a:r>
                  <a:rPr lang="en-IN" b="1" i="0" dirty="0">
                    <a:solidFill>
                      <a:srgbClr val="0D0D0D"/>
                    </a:solidFill>
                    <a:effectLst/>
                    <a:latin typeface="Söhne"/>
                  </a:rPr>
                  <a:t>Input Fake Images:</a:t>
                </a:r>
                <a:r>
                  <a:rPr lang="en-IN" b="0" i="0" dirty="0">
                    <a:solidFill>
                      <a:srgbClr val="0D0D0D"/>
                    </a:solidFill>
                    <a:effectLst/>
                    <a:latin typeface="Söhne"/>
                  </a:rPr>
                  <a:t> Pass the batch of fake images </a:t>
                </a:r>
                <a14:m>
                  <m:oMath xmlns:m="http://schemas.openxmlformats.org/officeDocument/2006/math">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1</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2</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3</m:t>
                        </m:r>
                      </m:sub>
                    </m:sSub>
                    <m:r>
                      <a:rPr lang="en-IN" b="0" i="1" dirty="0" smtClean="0">
                        <a:solidFill>
                          <a:srgbClr val="0D0D0D"/>
                        </a:solidFill>
                        <a:effectLst/>
                        <a:latin typeface="Cambria Math" panose="02040503050406030204" pitchFamily="18" charset="0"/>
                      </a:rPr>
                      <m:t>} </m:t>
                    </m:r>
                  </m:oMath>
                </a14:m>
                <a:r>
                  <a:rPr lang="en-IN" b="0" i="0" dirty="0">
                    <a:solidFill>
                      <a:srgbClr val="0D0D0D"/>
                    </a:solidFill>
                    <a:effectLst/>
                    <a:latin typeface="Söhne"/>
                  </a:rPr>
                  <a:t>through the discriminator. </a:t>
                </a:r>
                <a:r>
                  <a:rPr lang="en-US" dirty="0">
                    <a:solidFill>
                      <a:srgbClr val="0D0D0D"/>
                    </a:solidFill>
                    <a:latin typeface="Söhne"/>
                  </a:rPr>
                  <a:t>with label {0,0,0} through the discriminator. Same initialized weights </a:t>
                </a:r>
                <a14:m>
                  <m:oMath xmlns:m="http://schemas.openxmlformats.org/officeDocument/2006/math">
                    <m:sSub>
                      <m:sSubPr>
                        <m:ctrlPr>
                          <a:rPr lang="en-IN" i="1">
                            <a:solidFill>
                              <a:srgbClr val="0D0D0D"/>
                            </a:solidFill>
                            <a:latin typeface="Cambria Math" panose="02040503050406030204" pitchFamily="18" charset="0"/>
                          </a:rPr>
                        </m:ctrlPr>
                      </m:sSubPr>
                      <m:e>
                        <m:r>
                          <a:rPr lang="en-IN" i="1">
                            <a:solidFill>
                              <a:srgbClr val="0D0D0D"/>
                            </a:solidFill>
                            <a:latin typeface="Cambria Math" panose="02040503050406030204" pitchFamily="18" charset="0"/>
                          </a:rPr>
                          <m:t>𝜃</m:t>
                        </m:r>
                      </m:e>
                      <m:sub>
                        <m:r>
                          <a:rPr lang="en-IN" i="1">
                            <a:solidFill>
                              <a:srgbClr val="0D0D0D"/>
                            </a:solidFill>
                            <a:latin typeface="Cambria Math" panose="02040503050406030204" pitchFamily="18" charset="0"/>
                          </a:rPr>
                          <m:t>𝐷</m:t>
                        </m:r>
                      </m:sub>
                    </m:sSub>
                  </m:oMath>
                </a14:m>
                <a:r>
                  <a:rPr lang="en-US" dirty="0">
                    <a:solidFill>
                      <a:srgbClr val="0D0D0D"/>
                    </a:solidFill>
                    <a:latin typeface="Söhne"/>
                  </a:rPr>
                  <a:t> of discriminator , sigmoid at output layer</a:t>
                </a:r>
                <a:endParaRPr lang="en-IN" b="0" i="0" dirty="0">
                  <a:solidFill>
                    <a:srgbClr val="0D0D0D"/>
                  </a:solidFill>
                  <a:effectLst/>
                  <a:latin typeface="Söhne"/>
                </a:endParaRPr>
              </a:p>
              <a:p>
                <a:pPr algn="l">
                  <a:buFont typeface="+mj-lt"/>
                  <a:buAutoNum type="arabicPeriod" startAt="4"/>
                </a:pPr>
                <a:endParaRPr lang="en-IN" b="0" i="0" dirty="0">
                  <a:solidFill>
                    <a:srgbClr val="0D0D0D"/>
                  </a:solidFill>
                  <a:effectLst/>
                  <a:latin typeface="Söhne"/>
                </a:endParaRPr>
              </a:p>
              <a:p>
                <a:pPr algn="l">
                  <a:buFont typeface="+mj-lt"/>
                  <a:buAutoNum type="arabicPeriod" startAt="4"/>
                </a:pPr>
                <a:r>
                  <a:rPr lang="en-IN" b="1" i="0" dirty="0">
                    <a:solidFill>
                      <a:srgbClr val="0D0D0D"/>
                    </a:solidFill>
                    <a:effectLst/>
                    <a:latin typeface="Söhne"/>
                  </a:rPr>
                  <a:t>Compute Fake Predictions:</a:t>
                </a:r>
                <a:r>
                  <a:rPr lang="en-IN" b="0" i="0" dirty="0">
                    <a:solidFill>
                      <a:srgbClr val="0D0D0D"/>
                    </a:solidFill>
                    <a:effectLst/>
                    <a:latin typeface="Söhne"/>
                  </a:rPr>
                  <a:t> The discriminator outputs a probability for each fake image indicating how likely it is to be real.  </a:t>
                </a:r>
                <a14:m>
                  <m:oMath xmlns:m="http://schemas.openxmlformats.org/officeDocument/2006/math">
                    <m:r>
                      <a:rPr lang="en-IN" b="0" i="1" dirty="0" smtClean="0">
                        <a:solidFill>
                          <a:srgbClr val="0D0D0D"/>
                        </a:solidFill>
                        <a:effectLst/>
                        <a:latin typeface="Cambria Math" panose="02040503050406030204" pitchFamily="18" charset="0"/>
                      </a:rPr>
                      <m:t>𝐷</m:t>
                    </m:r>
                    <m:d>
                      <m:dPr>
                        <m:ctrlPr>
                          <a:rPr lang="en-IN" b="0" i="1" dirty="0">
                            <a:solidFill>
                              <a:srgbClr val="0D0D0D"/>
                            </a:solidFill>
                            <a:effectLst/>
                            <a:latin typeface="Cambria Math" panose="02040503050406030204" pitchFamily="18" charset="0"/>
                          </a:rPr>
                        </m:ctrlPr>
                      </m:dPr>
                      <m:e>
                        <m:d>
                          <m:dPr>
                            <m:begChr m:val="{"/>
                            <m:endChr m:val="}"/>
                            <m:ctrlPr>
                              <a:rPr lang="en-IN" b="0" i="1" dirty="0">
                                <a:solidFill>
                                  <a:srgbClr val="0D0D0D"/>
                                </a:solidFill>
                                <a:effectLst/>
                                <a:latin typeface="Cambria Math" panose="02040503050406030204" pitchFamily="18" charset="0"/>
                              </a:rPr>
                            </m:ctrlPr>
                          </m:dPr>
                          <m:e>
                            <m:sSub>
                              <m:sSubPr>
                                <m:ctrlPr>
                                  <a:rPr lang="en-IN" b="0" i="1" dirty="0" smtClean="0">
                                    <a:solidFill>
                                      <a:srgbClr val="0D0D0D"/>
                                    </a:solidFill>
                                    <a:effectLst/>
                                    <a:latin typeface="Cambria Math" panose="02040503050406030204" pitchFamily="18" charset="0"/>
                                  </a:rPr>
                                </m:ctrlPr>
                              </m:sSubPr>
                              <m:e>
                                <m:r>
                                  <a:rPr lang="en-IN" b="0" i="1" dirty="0">
                                    <a:solidFill>
                                      <a:srgbClr val="0D0D0D"/>
                                    </a:solidFill>
                                    <a:effectLst/>
                                    <a:latin typeface="Cambria Math" panose="02040503050406030204" pitchFamily="18" charset="0"/>
                                  </a:rPr>
                                  <m:t>𝑓</m:t>
                                </m:r>
                              </m:e>
                              <m:sub>
                                <m:r>
                                  <a:rPr lang="en-IN" b="0" i="1" dirty="0">
                                    <a:solidFill>
                                      <a:srgbClr val="0D0D0D"/>
                                    </a:solidFill>
                                    <a:effectLst/>
                                    <a:latin typeface="Cambria Math" panose="02040503050406030204" pitchFamily="18" charset="0"/>
                                  </a:rPr>
                                  <m:t>1</m:t>
                                </m:r>
                              </m:sub>
                            </m:sSub>
                            <m:r>
                              <a:rPr lang="en-IN" b="0" i="1" dirty="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a:solidFill>
                                      <a:srgbClr val="0D0D0D"/>
                                    </a:solidFill>
                                    <a:effectLst/>
                                    <a:latin typeface="Cambria Math" panose="02040503050406030204" pitchFamily="18" charset="0"/>
                                  </a:rPr>
                                  <m:t>𝑓</m:t>
                                </m:r>
                              </m:e>
                              <m:sub>
                                <m:r>
                                  <a:rPr lang="en-IN" b="0" i="1" dirty="0">
                                    <a:solidFill>
                                      <a:srgbClr val="0D0D0D"/>
                                    </a:solidFill>
                                    <a:effectLst/>
                                    <a:latin typeface="Cambria Math" panose="02040503050406030204" pitchFamily="18" charset="0"/>
                                  </a:rPr>
                                  <m:t>2</m:t>
                                </m:r>
                              </m:sub>
                            </m:sSub>
                            <m:r>
                              <a:rPr lang="en-IN" b="0" i="1" dirty="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a:solidFill>
                                      <a:srgbClr val="0D0D0D"/>
                                    </a:solidFill>
                                    <a:effectLst/>
                                    <a:latin typeface="Cambria Math" panose="02040503050406030204" pitchFamily="18" charset="0"/>
                                  </a:rPr>
                                  <m:t>𝑓</m:t>
                                </m:r>
                              </m:e>
                              <m:sub>
                                <m:r>
                                  <a:rPr lang="en-IN" b="0" i="1" dirty="0">
                                    <a:solidFill>
                                      <a:srgbClr val="0D0D0D"/>
                                    </a:solidFill>
                                    <a:effectLst/>
                                    <a:latin typeface="Cambria Math" panose="02040503050406030204" pitchFamily="18" charset="0"/>
                                  </a:rPr>
                                  <m:t>3</m:t>
                                </m:r>
                              </m:sub>
                            </m:sSub>
                          </m:e>
                        </m:d>
                      </m:e>
                    </m:d>
                    <m:r>
                      <a:rPr lang="en-IN" b="0" i="1" dirty="0">
                        <a:solidFill>
                          <a:srgbClr val="0D0D0D"/>
                        </a:solidFill>
                        <a:effectLst/>
                        <a:latin typeface="Cambria Math" panose="02040503050406030204" pitchFamily="18" charset="0"/>
                      </a:rPr>
                      <m:t>=</m:t>
                    </m:r>
                    <m:d>
                      <m:dPr>
                        <m:begChr m:val="{"/>
                        <m:endChr m:val="}"/>
                        <m:ctrlPr>
                          <a:rPr lang="en-IN" b="0" i="1" dirty="0">
                            <a:solidFill>
                              <a:srgbClr val="0D0D0D"/>
                            </a:solidFill>
                            <a:effectLst/>
                            <a:latin typeface="Cambria Math" panose="02040503050406030204" pitchFamily="18" charset="0"/>
                          </a:rPr>
                        </m:ctrlPr>
                      </m:dPr>
                      <m:e>
                        <m:r>
                          <a:rPr lang="en-IN" b="0" i="1" dirty="0">
                            <a:solidFill>
                              <a:srgbClr val="0D0D0D"/>
                            </a:solidFill>
                            <a:effectLst/>
                            <a:latin typeface="Cambria Math" panose="02040503050406030204" pitchFamily="18" charset="0"/>
                          </a:rPr>
                          <m:t>𝐷</m:t>
                        </m:r>
                        <m:d>
                          <m:dPr>
                            <m:ctrlPr>
                              <a:rPr lang="en-IN" b="0" i="1" dirty="0">
                                <a:solidFill>
                                  <a:srgbClr val="0D0D0D"/>
                                </a:solidFill>
                                <a:effectLst/>
                                <a:latin typeface="Cambria Math" panose="02040503050406030204" pitchFamily="18" charset="0"/>
                              </a:rPr>
                            </m:ctrlPr>
                          </m:dPr>
                          <m:e>
                            <m:sSub>
                              <m:sSubPr>
                                <m:ctrlPr>
                                  <a:rPr lang="en-IN" b="0" i="1" dirty="0" smtClean="0">
                                    <a:solidFill>
                                      <a:srgbClr val="0D0D0D"/>
                                    </a:solidFill>
                                    <a:effectLst/>
                                    <a:latin typeface="Cambria Math" panose="02040503050406030204" pitchFamily="18" charset="0"/>
                                  </a:rPr>
                                </m:ctrlPr>
                              </m:sSubPr>
                              <m:e>
                                <m:r>
                                  <a:rPr lang="en-IN" b="0" i="1" dirty="0">
                                    <a:solidFill>
                                      <a:srgbClr val="0D0D0D"/>
                                    </a:solidFill>
                                    <a:effectLst/>
                                    <a:latin typeface="Cambria Math" panose="02040503050406030204" pitchFamily="18" charset="0"/>
                                  </a:rPr>
                                  <m:t>𝑓</m:t>
                                </m:r>
                              </m:e>
                              <m:sub>
                                <m:r>
                                  <a:rPr lang="en-IN" b="0" i="1" dirty="0">
                                    <a:solidFill>
                                      <a:srgbClr val="0D0D0D"/>
                                    </a:solidFill>
                                    <a:effectLst/>
                                    <a:latin typeface="Cambria Math" panose="02040503050406030204" pitchFamily="18" charset="0"/>
                                  </a:rPr>
                                  <m:t>1</m:t>
                                </m:r>
                              </m:sub>
                            </m:sSub>
                          </m:e>
                        </m:d>
                        <m:r>
                          <a:rPr lang="en-IN" b="0" i="1" dirty="0">
                            <a:solidFill>
                              <a:srgbClr val="0D0D0D"/>
                            </a:solidFill>
                            <a:effectLst/>
                            <a:latin typeface="Cambria Math" panose="02040503050406030204" pitchFamily="18" charset="0"/>
                          </a:rPr>
                          <m:t>,</m:t>
                        </m:r>
                        <m:r>
                          <a:rPr lang="en-IN" b="0" i="1" dirty="0">
                            <a:solidFill>
                              <a:srgbClr val="0D0D0D"/>
                            </a:solidFill>
                            <a:effectLst/>
                            <a:latin typeface="Cambria Math" panose="02040503050406030204" pitchFamily="18" charset="0"/>
                          </a:rPr>
                          <m:t>𝐷</m:t>
                        </m:r>
                        <m:d>
                          <m:dPr>
                            <m:ctrlPr>
                              <a:rPr lang="en-IN" b="0" i="1" dirty="0">
                                <a:solidFill>
                                  <a:srgbClr val="0D0D0D"/>
                                </a:solidFill>
                                <a:effectLst/>
                                <a:latin typeface="Cambria Math" panose="02040503050406030204" pitchFamily="18" charset="0"/>
                              </a:rPr>
                            </m:ctrlPr>
                          </m:dPr>
                          <m:e>
                            <m:sSub>
                              <m:sSubPr>
                                <m:ctrlPr>
                                  <a:rPr lang="en-IN" b="0" i="1" dirty="0" smtClean="0">
                                    <a:solidFill>
                                      <a:srgbClr val="0D0D0D"/>
                                    </a:solidFill>
                                    <a:effectLst/>
                                    <a:latin typeface="Cambria Math" panose="02040503050406030204" pitchFamily="18" charset="0"/>
                                  </a:rPr>
                                </m:ctrlPr>
                              </m:sSubPr>
                              <m:e>
                                <m:r>
                                  <a:rPr lang="en-IN" b="0" i="1" dirty="0">
                                    <a:solidFill>
                                      <a:srgbClr val="0D0D0D"/>
                                    </a:solidFill>
                                    <a:effectLst/>
                                    <a:latin typeface="Cambria Math" panose="02040503050406030204" pitchFamily="18" charset="0"/>
                                  </a:rPr>
                                  <m:t>𝑓</m:t>
                                </m:r>
                              </m:e>
                              <m:sub>
                                <m:r>
                                  <a:rPr lang="en-IN" b="0" i="1" dirty="0">
                                    <a:solidFill>
                                      <a:srgbClr val="0D0D0D"/>
                                    </a:solidFill>
                                    <a:effectLst/>
                                    <a:latin typeface="Cambria Math" panose="02040503050406030204" pitchFamily="18" charset="0"/>
                                  </a:rPr>
                                  <m:t>2</m:t>
                                </m:r>
                              </m:sub>
                            </m:sSub>
                          </m:e>
                        </m:d>
                        <m:r>
                          <a:rPr lang="en-IN" b="0" i="1" dirty="0">
                            <a:solidFill>
                              <a:srgbClr val="0D0D0D"/>
                            </a:solidFill>
                            <a:effectLst/>
                            <a:latin typeface="Cambria Math" panose="02040503050406030204" pitchFamily="18" charset="0"/>
                          </a:rPr>
                          <m:t>,</m:t>
                        </m:r>
                        <m:r>
                          <a:rPr lang="en-IN" b="0" i="1" dirty="0">
                            <a:solidFill>
                              <a:srgbClr val="0D0D0D"/>
                            </a:solidFill>
                            <a:effectLst/>
                            <a:latin typeface="Cambria Math" panose="02040503050406030204" pitchFamily="18" charset="0"/>
                          </a:rPr>
                          <m:t>𝐷</m:t>
                        </m:r>
                        <m:d>
                          <m:dPr>
                            <m:ctrlPr>
                              <a:rPr lang="en-IN" b="0" i="1" dirty="0">
                                <a:solidFill>
                                  <a:srgbClr val="0D0D0D"/>
                                </a:solidFill>
                                <a:effectLst/>
                                <a:latin typeface="Cambria Math" panose="02040503050406030204" pitchFamily="18" charset="0"/>
                              </a:rPr>
                            </m:ctrlPr>
                          </m:dPr>
                          <m:e>
                            <m:sSub>
                              <m:sSubPr>
                                <m:ctrlPr>
                                  <a:rPr lang="en-IN" b="0" i="1" dirty="0" smtClean="0">
                                    <a:solidFill>
                                      <a:srgbClr val="0D0D0D"/>
                                    </a:solidFill>
                                    <a:effectLst/>
                                    <a:latin typeface="Cambria Math" panose="02040503050406030204" pitchFamily="18" charset="0"/>
                                  </a:rPr>
                                </m:ctrlPr>
                              </m:sSubPr>
                              <m:e>
                                <m:r>
                                  <a:rPr lang="en-IN" b="0" i="1" dirty="0">
                                    <a:solidFill>
                                      <a:srgbClr val="0D0D0D"/>
                                    </a:solidFill>
                                    <a:effectLst/>
                                    <a:latin typeface="Cambria Math" panose="02040503050406030204" pitchFamily="18" charset="0"/>
                                  </a:rPr>
                                  <m:t>𝑓</m:t>
                                </m:r>
                              </m:e>
                              <m:sub>
                                <m:r>
                                  <a:rPr lang="en-IN" b="0" i="1" dirty="0">
                                    <a:solidFill>
                                      <a:srgbClr val="0D0D0D"/>
                                    </a:solidFill>
                                    <a:effectLst/>
                                    <a:latin typeface="Cambria Math" panose="02040503050406030204" pitchFamily="18" charset="0"/>
                                  </a:rPr>
                                  <m:t>3</m:t>
                                </m:r>
                              </m:sub>
                            </m:sSub>
                          </m:e>
                        </m:d>
                      </m:e>
                    </m:d>
                    <m:r>
                      <a:rPr lang="en-IN" b="0" i="1" dirty="0" smtClean="0">
                        <a:solidFill>
                          <a:srgbClr val="0D0D0D"/>
                        </a:solidFill>
                        <a:effectLst/>
                        <a:latin typeface="Cambria Math" panose="02040503050406030204" pitchFamily="18" charset="0"/>
                      </a:rPr>
                      <m:t>,  </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𝑖</m:t>
                        </m:r>
                      </m:sub>
                    </m:sSub>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𝐺</m:t>
                    </m:r>
                    <m:d>
                      <m:dPr>
                        <m:ctrlPr>
                          <a:rPr lang="en-IN" b="0" i="1" dirty="0" smtClean="0">
                            <a:solidFill>
                              <a:srgbClr val="0D0D0D"/>
                            </a:solidFill>
                            <a:effectLst/>
                            <a:latin typeface="Cambria Math" panose="02040503050406030204" pitchFamily="18" charset="0"/>
                          </a:rPr>
                        </m:ctrlPr>
                      </m:dPr>
                      <m:e>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𝑖</m:t>
                            </m:r>
                          </m:sub>
                        </m:sSub>
                      </m:e>
                    </m:d>
                    <m:r>
                      <a:rPr lang="en-IN" b="0" i="1" dirty="0" smtClean="0">
                        <a:solidFill>
                          <a:srgbClr val="0D0D0D"/>
                        </a:solidFill>
                        <a:effectLst/>
                        <a:latin typeface="Cambria Math" panose="02040503050406030204" pitchFamily="18" charset="0"/>
                      </a:rPr>
                      <m:t>, </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𝑖</m:t>
                        </m:r>
                      </m:sub>
                    </m:sSub>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𝑍</m:t>
                    </m:r>
                  </m:oMath>
                </a14:m>
                <a:r>
                  <a:rPr lang="en-IN" b="0" i="1" dirty="0">
                    <a:solidFill>
                      <a:srgbClr val="0D0D0D"/>
                    </a:solidFill>
                    <a:effectLst/>
                    <a:latin typeface="KaTeX_Math"/>
                  </a:rPr>
                  <a:t>, </a:t>
                </a:r>
                <a14:m>
                  <m:oMath xmlns:m="http://schemas.openxmlformats.org/officeDocument/2006/math">
                    <m:r>
                      <a:rPr lang="en-IN" b="0" i="1" dirty="0" smtClean="0">
                        <a:solidFill>
                          <a:srgbClr val="0D0D0D"/>
                        </a:solidFill>
                        <a:effectLst/>
                        <a:latin typeface="Cambria Math" panose="02040503050406030204" pitchFamily="18" charset="0"/>
                      </a:rPr>
                      <m:t>𝐷</m:t>
                    </m:r>
                    <m:d>
                      <m:dPr>
                        <m:ctrlPr>
                          <a:rPr lang="en-IN" b="0" i="1" dirty="0" smtClean="0">
                            <a:solidFill>
                              <a:srgbClr val="0D0D0D"/>
                            </a:solidFill>
                            <a:effectLst/>
                            <a:latin typeface="Cambria Math" panose="02040503050406030204" pitchFamily="18" charset="0"/>
                          </a:rPr>
                        </m:ctrlPr>
                      </m:dPr>
                      <m:e>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𝑖</m:t>
                            </m:r>
                          </m:sub>
                        </m:sSub>
                      </m:e>
                    </m:d>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𝐷</m:t>
                    </m:r>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𝐺</m:t>
                    </m:r>
                    <m:d>
                      <m:dPr>
                        <m:ctrlPr>
                          <a:rPr lang="en-IN" b="0" i="1" dirty="0" smtClean="0">
                            <a:solidFill>
                              <a:srgbClr val="0D0D0D"/>
                            </a:solidFill>
                            <a:effectLst/>
                            <a:latin typeface="Cambria Math" panose="02040503050406030204" pitchFamily="18" charset="0"/>
                          </a:rPr>
                        </m:ctrlPr>
                      </m:dPr>
                      <m:e>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𝑖</m:t>
                            </m:r>
                          </m:sub>
                        </m:sSub>
                      </m:e>
                    </m:d>
                    <m:r>
                      <a:rPr lang="en-IN" b="0" i="1" dirty="0" smtClean="0">
                        <a:solidFill>
                          <a:srgbClr val="0D0D0D"/>
                        </a:solidFill>
                        <a:effectLst/>
                        <a:latin typeface="Cambria Math" panose="02040503050406030204" pitchFamily="18" charset="0"/>
                      </a:rPr>
                      <m:t>)</m:t>
                    </m:r>
                  </m:oMath>
                </a14:m>
                <a:endParaRPr lang="en-IN" b="0" i="1" dirty="0">
                  <a:solidFill>
                    <a:srgbClr val="0D0D0D"/>
                  </a:solidFill>
                  <a:effectLst/>
                  <a:latin typeface="KaTeX_Math"/>
                </a:endParaRPr>
              </a:p>
              <a:p>
                <a:pPr algn="l">
                  <a:buFont typeface="+mj-lt"/>
                  <a:buAutoNum type="arabicPeriod" startAt="4"/>
                </a:pPr>
                <a:endParaRPr lang="en-IN" b="0" i="1" dirty="0">
                  <a:solidFill>
                    <a:srgbClr val="0D0D0D"/>
                  </a:solidFill>
                  <a:effectLst/>
                  <a:latin typeface="KaTeX_Math"/>
                </a:endParaRPr>
              </a:p>
              <a:p>
                <a:pPr algn="l">
                  <a:buFont typeface="+mj-lt"/>
                  <a:buAutoNum type="arabicPeriod" startAt="4"/>
                </a:pPr>
                <a:r>
                  <a:rPr lang="en-IN" b="1" i="0" dirty="0">
                    <a:solidFill>
                      <a:srgbClr val="0D0D0D"/>
                    </a:solidFill>
                    <a:effectLst/>
                    <a:latin typeface="Söhne"/>
                  </a:rPr>
                  <a:t>Fake Loss Calculation:</a:t>
                </a:r>
                <a:r>
                  <a:rPr lang="en-IN" b="0" i="0" dirty="0">
                    <a:solidFill>
                      <a:srgbClr val="0D0D0D"/>
                    </a:solidFill>
                    <a:effectLst/>
                    <a:latin typeface="Söhne"/>
                  </a:rPr>
                  <a:t> Compute the loss for the fake images using the binary cross-entropy loss. Since these are fake images, the target labels are 0.</a:t>
                </a:r>
              </a:p>
            </p:txBody>
          </p:sp>
        </mc:Choice>
        <mc:Fallback xmlns="">
          <p:sp>
            <p:nvSpPr>
              <p:cNvPr id="5" name="TextBox 4">
                <a:extLst>
                  <a:ext uri="{FF2B5EF4-FFF2-40B4-BE49-F238E27FC236}">
                    <a16:creationId xmlns:a16="http://schemas.microsoft.com/office/drawing/2014/main" id="{1E98247B-AE8D-4CC7-94C8-4FDD1587EF59}"/>
                  </a:ext>
                </a:extLst>
              </p:cNvPr>
              <p:cNvSpPr txBox="1">
                <a:spLocks noRot="1" noChangeAspect="1" noMove="1" noResize="1" noEditPoints="1" noAdjustHandles="1" noChangeArrowheads="1" noChangeShapeType="1" noTextEdit="1"/>
              </p:cNvSpPr>
              <p:nvPr/>
            </p:nvSpPr>
            <p:spPr>
              <a:xfrm>
                <a:off x="206477" y="998252"/>
                <a:ext cx="11444749" cy="2308324"/>
              </a:xfrm>
              <a:prstGeom prst="rect">
                <a:avLst/>
              </a:prstGeom>
              <a:blipFill>
                <a:blip r:embed="rId2"/>
                <a:stretch>
                  <a:fillRect l="-479" t="-1587" b="-34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FD1B46-5DDD-4FBC-B777-03C2BBD4FF93}"/>
                  </a:ext>
                </a:extLst>
              </p:cNvPr>
              <p:cNvSpPr txBox="1"/>
              <p:nvPr/>
            </p:nvSpPr>
            <p:spPr>
              <a:xfrm>
                <a:off x="1740310" y="3342300"/>
                <a:ext cx="9537290"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2800" b="1" i="1" dirty="0" smtClean="0">
                              <a:solidFill>
                                <a:srgbClr val="0D0D0D"/>
                              </a:solidFill>
                              <a:effectLst/>
                              <a:latin typeface="Cambria Math" panose="02040503050406030204" pitchFamily="18" charset="0"/>
                            </a:rPr>
                          </m:ctrlPr>
                        </m:sSubPr>
                        <m:e>
                          <m:r>
                            <a:rPr lang="en-IN" sz="2800" b="1" i="1" dirty="0" smtClean="0">
                              <a:solidFill>
                                <a:srgbClr val="0D0D0D"/>
                              </a:solidFill>
                              <a:effectLst/>
                              <a:latin typeface="Cambria Math" panose="02040503050406030204" pitchFamily="18" charset="0"/>
                            </a:rPr>
                            <m:t>𝑳</m:t>
                          </m:r>
                        </m:e>
                        <m:sub>
                          <m:r>
                            <a:rPr lang="en-IN" sz="2800" b="1" i="1" dirty="0" smtClean="0">
                              <a:solidFill>
                                <a:srgbClr val="0D0D0D"/>
                              </a:solidFill>
                              <a:effectLst/>
                              <a:latin typeface="Cambria Math" panose="02040503050406030204" pitchFamily="18" charset="0"/>
                            </a:rPr>
                            <m:t>𝒇𝒂𝒌𝒆</m:t>
                          </m:r>
                        </m:sub>
                      </m:sSub>
                      <m:r>
                        <a:rPr lang="en-IN" sz="2800" b="1" i="1" dirty="0" smtClean="0">
                          <a:solidFill>
                            <a:srgbClr val="0D0D0D"/>
                          </a:solidFill>
                          <a:effectLst/>
                          <a:latin typeface="Cambria Math" panose="02040503050406030204" pitchFamily="18" charset="0"/>
                        </a:rPr>
                        <m:t>=−</m:t>
                      </m:r>
                      <m:f>
                        <m:fPr>
                          <m:ctrlPr>
                            <a:rPr lang="en-IN" sz="2800" b="1" i="1" dirty="0" smtClean="0">
                              <a:solidFill>
                                <a:srgbClr val="0D0D0D"/>
                              </a:solidFill>
                              <a:effectLst/>
                              <a:latin typeface="Cambria Math" panose="02040503050406030204" pitchFamily="18" charset="0"/>
                            </a:rPr>
                          </m:ctrlPr>
                        </m:fPr>
                        <m:num>
                          <m:r>
                            <a:rPr lang="en-IN" sz="2800" b="1" i="1" dirty="0" smtClean="0">
                              <a:solidFill>
                                <a:srgbClr val="0D0D0D"/>
                              </a:solidFill>
                              <a:effectLst/>
                              <a:latin typeface="Cambria Math" panose="02040503050406030204" pitchFamily="18" charset="0"/>
                            </a:rPr>
                            <m:t>𝟏</m:t>
                          </m:r>
                        </m:num>
                        <m:den>
                          <m:r>
                            <a:rPr lang="en-IN" sz="2800" b="1" i="1" dirty="0" smtClean="0">
                              <a:solidFill>
                                <a:srgbClr val="0D0D0D"/>
                              </a:solidFill>
                              <a:effectLst/>
                              <a:latin typeface="Cambria Math" panose="02040503050406030204" pitchFamily="18" charset="0"/>
                            </a:rPr>
                            <m:t>𝑵</m:t>
                          </m:r>
                        </m:den>
                      </m:f>
                      <m:r>
                        <a:rPr lang="en-IN" sz="2800" b="1" i="1" dirty="0" smtClean="0">
                          <a:solidFill>
                            <a:srgbClr val="0D0D0D"/>
                          </a:solidFill>
                          <a:effectLst/>
                          <a:latin typeface="Cambria Math" panose="02040503050406030204" pitchFamily="18" charset="0"/>
                        </a:rPr>
                        <m:t>𝒍𝒏</m:t>
                      </m:r>
                      <m:func>
                        <m:funcPr>
                          <m:ctrlPr>
                            <a:rPr lang="en-IN" sz="2800" b="1" i="1" dirty="0" smtClean="0">
                              <a:solidFill>
                                <a:srgbClr val="0D0D0D"/>
                              </a:solidFill>
                              <a:effectLst/>
                              <a:latin typeface="Cambria Math" panose="02040503050406030204" pitchFamily="18" charset="0"/>
                            </a:rPr>
                          </m:ctrlPr>
                        </m:funcPr>
                        <m:fName>
                          <m:r>
                            <a:rPr lang="en-IN" sz="2800" b="1" i="1" dirty="0" smtClean="0">
                              <a:solidFill>
                                <a:srgbClr val="0D0D0D"/>
                              </a:solidFill>
                              <a:effectLst/>
                              <a:latin typeface="Cambria Math" panose="02040503050406030204" pitchFamily="18" charset="0"/>
                            </a:rPr>
                            <m:t>∑</m:t>
                          </m:r>
                        </m:fName>
                        <m:e>
                          <m:d>
                            <m:dPr>
                              <m:begChr m:val="["/>
                              <m:endChr m:val="]"/>
                              <m:ctrlPr>
                                <a:rPr lang="en-IN" sz="2800" b="1" i="1" dirty="0" smtClean="0">
                                  <a:solidFill>
                                    <a:srgbClr val="0D0D0D"/>
                                  </a:solidFill>
                                  <a:effectLst/>
                                  <a:latin typeface="Cambria Math" panose="02040503050406030204" pitchFamily="18" charset="0"/>
                                </a:rPr>
                              </m:ctrlPr>
                            </m:dPr>
                            <m:e>
                              <m:r>
                                <a:rPr lang="en-IN" sz="2800" b="1" i="1" dirty="0" smtClean="0">
                                  <a:solidFill>
                                    <a:srgbClr val="0D0D0D"/>
                                  </a:solidFill>
                                  <a:effectLst/>
                                  <a:latin typeface="Cambria Math" panose="02040503050406030204" pitchFamily="18" charset="0"/>
                                </a:rPr>
                                <m:t>𝟏</m:t>
                              </m:r>
                              <m:r>
                                <a:rPr lang="en-IN" sz="2800" b="1" i="1" dirty="0" smtClean="0">
                                  <a:solidFill>
                                    <a:srgbClr val="0D0D0D"/>
                                  </a:solidFill>
                                  <a:effectLst/>
                                  <a:latin typeface="Cambria Math" panose="02040503050406030204" pitchFamily="18" charset="0"/>
                                </a:rPr>
                                <m:t>−</m:t>
                              </m:r>
                              <m:r>
                                <a:rPr lang="en-IN" sz="2800" b="1" i="1" dirty="0">
                                  <a:solidFill>
                                    <a:srgbClr val="0D0D0D"/>
                                  </a:solidFill>
                                  <a:effectLst/>
                                  <a:latin typeface="Cambria Math" panose="02040503050406030204" pitchFamily="18" charset="0"/>
                                </a:rPr>
                                <m:t>𝑫</m:t>
                              </m:r>
                              <m:d>
                                <m:dPr>
                                  <m:ctrlPr>
                                    <a:rPr lang="en-IN" sz="2800" b="1" i="1" dirty="0">
                                      <a:solidFill>
                                        <a:srgbClr val="0D0D0D"/>
                                      </a:solidFill>
                                      <a:effectLst/>
                                      <a:latin typeface="Cambria Math" panose="02040503050406030204" pitchFamily="18" charset="0"/>
                                    </a:rPr>
                                  </m:ctrlPr>
                                </m:dPr>
                                <m:e>
                                  <m:sSub>
                                    <m:sSubPr>
                                      <m:ctrlPr>
                                        <a:rPr lang="en-IN" sz="2800" b="1" i="1" dirty="0" smtClean="0">
                                          <a:solidFill>
                                            <a:srgbClr val="0D0D0D"/>
                                          </a:solidFill>
                                          <a:effectLst/>
                                          <a:latin typeface="Cambria Math" panose="02040503050406030204" pitchFamily="18" charset="0"/>
                                        </a:rPr>
                                      </m:ctrlPr>
                                    </m:sSubPr>
                                    <m:e>
                                      <m:r>
                                        <a:rPr lang="en-IN" sz="2800" b="1" i="1" dirty="0" smtClean="0">
                                          <a:solidFill>
                                            <a:srgbClr val="0D0D0D"/>
                                          </a:solidFill>
                                          <a:effectLst/>
                                          <a:latin typeface="Cambria Math" panose="02040503050406030204" pitchFamily="18" charset="0"/>
                                        </a:rPr>
                                        <m:t>𝒇</m:t>
                                      </m:r>
                                    </m:e>
                                    <m:sub>
                                      <m:r>
                                        <a:rPr lang="en-IN" sz="2800" b="1" i="1" dirty="0" smtClean="0">
                                          <a:solidFill>
                                            <a:srgbClr val="0D0D0D"/>
                                          </a:solidFill>
                                          <a:effectLst/>
                                          <a:latin typeface="Cambria Math" panose="02040503050406030204" pitchFamily="18" charset="0"/>
                                        </a:rPr>
                                        <m:t>𝒊</m:t>
                                      </m:r>
                                    </m:sub>
                                  </m:sSub>
                                </m:e>
                              </m:d>
                            </m:e>
                          </m:d>
                        </m:e>
                      </m:func>
                      <m:r>
                        <a:rPr lang="en-IN" sz="2800" b="1" i="1" dirty="0" smtClean="0">
                          <a:solidFill>
                            <a:srgbClr val="0D0D0D"/>
                          </a:solidFill>
                          <a:effectLst/>
                          <a:latin typeface="Cambria Math" panose="02040503050406030204" pitchFamily="18" charset="0"/>
                        </a:rPr>
                        <m:t>=−</m:t>
                      </m:r>
                      <m:f>
                        <m:fPr>
                          <m:ctrlPr>
                            <a:rPr lang="en-IN" sz="2800" b="1" i="1" dirty="0">
                              <a:solidFill>
                                <a:srgbClr val="0D0D0D"/>
                              </a:solidFill>
                              <a:latin typeface="Cambria Math" panose="02040503050406030204" pitchFamily="18" charset="0"/>
                            </a:rPr>
                          </m:ctrlPr>
                        </m:fPr>
                        <m:num>
                          <m:r>
                            <a:rPr lang="en-IN" sz="2800" b="1" i="1" dirty="0">
                              <a:solidFill>
                                <a:srgbClr val="0D0D0D"/>
                              </a:solidFill>
                              <a:latin typeface="Cambria Math" panose="02040503050406030204" pitchFamily="18" charset="0"/>
                            </a:rPr>
                            <m:t>𝟏</m:t>
                          </m:r>
                        </m:num>
                        <m:den>
                          <m:r>
                            <a:rPr lang="en-IN" sz="2800" b="1" i="1" dirty="0">
                              <a:solidFill>
                                <a:srgbClr val="0D0D0D"/>
                              </a:solidFill>
                              <a:latin typeface="Cambria Math" panose="02040503050406030204" pitchFamily="18" charset="0"/>
                            </a:rPr>
                            <m:t>𝑵</m:t>
                          </m:r>
                        </m:den>
                      </m:f>
                      <m:r>
                        <a:rPr lang="en-IN" sz="2800" b="1" i="1" dirty="0">
                          <a:solidFill>
                            <a:srgbClr val="0D0D0D"/>
                          </a:solidFill>
                          <a:latin typeface="Cambria Math" panose="02040503050406030204" pitchFamily="18" charset="0"/>
                        </a:rPr>
                        <m:t>𝒍𝒏</m:t>
                      </m:r>
                      <m:func>
                        <m:funcPr>
                          <m:ctrlPr>
                            <a:rPr lang="en-IN" sz="2800" b="1" i="1" dirty="0">
                              <a:solidFill>
                                <a:srgbClr val="0D0D0D"/>
                              </a:solidFill>
                              <a:latin typeface="Cambria Math" panose="02040503050406030204" pitchFamily="18" charset="0"/>
                            </a:rPr>
                          </m:ctrlPr>
                        </m:funcPr>
                        <m:fName>
                          <m:r>
                            <a:rPr lang="en-IN" sz="2800" b="1" i="1" dirty="0">
                              <a:solidFill>
                                <a:srgbClr val="0D0D0D"/>
                              </a:solidFill>
                              <a:latin typeface="Cambria Math" panose="02040503050406030204" pitchFamily="18" charset="0"/>
                            </a:rPr>
                            <m:t>∑</m:t>
                          </m:r>
                        </m:fName>
                        <m:e>
                          <m:d>
                            <m:dPr>
                              <m:begChr m:val="["/>
                              <m:endChr m:val="]"/>
                              <m:ctrlPr>
                                <a:rPr lang="en-IN" sz="2800" b="1" i="1" dirty="0">
                                  <a:solidFill>
                                    <a:srgbClr val="0D0D0D"/>
                                  </a:solidFill>
                                  <a:latin typeface="Cambria Math" panose="02040503050406030204" pitchFamily="18" charset="0"/>
                                </a:rPr>
                              </m:ctrlPr>
                            </m:dPr>
                            <m:e>
                              <m:r>
                                <a:rPr lang="en-IN" sz="2800" b="1" i="1" dirty="0">
                                  <a:solidFill>
                                    <a:srgbClr val="0D0D0D"/>
                                  </a:solidFill>
                                  <a:latin typeface="Cambria Math" panose="02040503050406030204" pitchFamily="18" charset="0"/>
                                </a:rPr>
                                <m:t>𝟏</m:t>
                              </m:r>
                              <m:r>
                                <a:rPr lang="en-IN" sz="2800" b="1" i="1" dirty="0">
                                  <a:solidFill>
                                    <a:srgbClr val="0D0D0D"/>
                                  </a:solidFill>
                                  <a:latin typeface="Cambria Math" panose="02040503050406030204" pitchFamily="18" charset="0"/>
                                </a:rPr>
                                <m:t>−</m:t>
                              </m:r>
                              <m:r>
                                <a:rPr lang="en-IN" sz="2800" b="1" i="1" dirty="0">
                                  <a:solidFill>
                                    <a:srgbClr val="0D0D0D"/>
                                  </a:solidFill>
                                  <a:latin typeface="Cambria Math" panose="02040503050406030204" pitchFamily="18" charset="0"/>
                                </a:rPr>
                                <m:t>𝑫</m:t>
                              </m:r>
                              <m:d>
                                <m:dPr>
                                  <m:ctrlPr>
                                    <a:rPr lang="en-IN" sz="2800" b="1" i="1" dirty="0">
                                      <a:solidFill>
                                        <a:srgbClr val="0D0D0D"/>
                                      </a:solidFill>
                                      <a:latin typeface="Cambria Math" panose="02040503050406030204" pitchFamily="18" charset="0"/>
                                    </a:rPr>
                                  </m:ctrlPr>
                                </m:dPr>
                                <m:e>
                                  <m:r>
                                    <a:rPr lang="en-IN" sz="2800" b="1" i="1" dirty="0" smtClean="0">
                                      <a:solidFill>
                                        <a:srgbClr val="0D0D0D"/>
                                      </a:solidFill>
                                      <a:latin typeface="Cambria Math" panose="02040503050406030204" pitchFamily="18" charset="0"/>
                                    </a:rPr>
                                    <m:t>𝑮</m:t>
                                  </m:r>
                                  <m:r>
                                    <a:rPr lang="en-IN" sz="2800" b="1" i="1" dirty="0" smtClean="0">
                                      <a:solidFill>
                                        <a:srgbClr val="0D0D0D"/>
                                      </a:solidFill>
                                      <a:latin typeface="Cambria Math" panose="02040503050406030204" pitchFamily="18" charset="0"/>
                                    </a:rPr>
                                    <m:t>(</m:t>
                                  </m:r>
                                  <m:sSub>
                                    <m:sSubPr>
                                      <m:ctrlPr>
                                        <a:rPr lang="en-IN" sz="2800" b="1" i="1" dirty="0">
                                          <a:solidFill>
                                            <a:srgbClr val="0D0D0D"/>
                                          </a:solidFill>
                                          <a:latin typeface="Cambria Math" panose="02040503050406030204" pitchFamily="18" charset="0"/>
                                        </a:rPr>
                                      </m:ctrlPr>
                                    </m:sSubPr>
                                    <m:e>
                                      <m:r>
                                        <a:rPr lang="en-IN" sz="2800" b="1" i="1" dirty="0" smtClean="0">
                                          <a:solidFill>
                                            <a:srgbClr val="0D0D0D"/>
                                          </a:solidFill>
                                          <a:latin typeface="Cambria Math" panose="02040503050406030204" pitchFamily="18" charset="0"/>
                                        </a:rPr>
                                        <m:t>𝒛</m:t>
                                      </m:r>
                                    </m:e>
                                    <m:sub>
                                      <m:r>
                                        <a:rPr lang="en-IN" sz="2800" b="1" i="1" dirty="0">
                                          <a:solidFill>
                                            <a:srgbClr val="0D0D0D"/>
                                          </a:solidFill>
                                          <a:latin typeface="Cambria Math" panose="02040503050406030204" pitchFamily="18" charset="0"/>
                                        </a:rPr>
                                        <m:t>𝒊</m:t>
                                      </m:r>
                                    </m:sub>
                                  </m:sSub>
                                </m:e>
                              </m:d>
                            </m:e>
                          </m:d>
                        </m:e>
                      </m:func>
                    </m:oMath>
                  </m:oMathPara>
                </a14:m>
                <a:endParaRPr lang="en-IN" dirty="0"/>
              </a:p>
            </p:txBody>
          </p:sp>
        </mc:Choice>
        <mc:Fallback xmlns="">
          <p:sp>
            <p:nvSpPr>
              <p:cNvPr id="7" name="TextBox 6">
                <a:extLst>
                  <a:ext uri="{FF2B5EF4-FFF2-40B4-BE49-F238E27FC236}">
                    <a16:creationId xmlns:a16="http://schemas.microsoft.com/office/drawing/2014/main" id="{64FD1B46-5DDD-4FBC-B777-03C2BBD4FF93}"/>
                  </a:ext>
                </a:extLst>
              </p:cNvPr>
              <p:cNvSpPr txBox="1">
                <a:spLocks noRot="1" noChangeAspect="1" noMove="1" noResize="1" noEditPoints="1" noAdjustHandles="1" noChangeArrowheads="1" noChangeShapeType="1" noTextEdit="1"/>
              </p:cNvSpPr>
              <p:nvPr/>
            </p:nvSpPr>
            <p:spPr>
              <a:xfrm>
                <a:off x="1740310" y="3342300"/>
                <a:ext cx="9537290" cy="898964"/>
              </a:xfrm>
              <a:prstGeom prst="rect">
                <a:avLst/>
              </a:prstGeom>
              <a:blipFill>
                <a:blip r:embed="rId3"/>
                <a:stretch>
                  <a:fillRect/>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17C55C00-5D14-4478-A51A-4BC1104187DC}"/>
              </a:ext>
            </a:extLst>
          </p:cNvPr>
          <p:cNvPicPr>
            <a:picLocks noChangeAspect="1"/>
          </p:cNvPicPr>
          <p:nvPr/>
        </p:nvPicPr>
        <p:blipFill>
          <a:blip r:embed="rId4"/>
          <a:stretch>
            <a:fillRect/>
          </a:stretch>
        </p:blipFill>
        <p:spPr>
          <a:xfrm>
            <a:off x="1152029" y="4467548"/>
            <a:ext cx="3801005" cy="168616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DCFCAE5-8587-427D-9981-893821C3BFF6}"/>
                  </a:ext>
                </a:extLst>
              </p:cNvPr>
              <p:cNvSpPr txBox="1"/>
              <p:nvPr/>
            </p:nvSpPr>
            <p:spPr>
              <a:xfrm>
                <a:off x="447352" y="4940714"/>
                <a:ext cx="3963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800" b="1" i="1" smtClean="0">
                              <a:latin typeface="Cambria Math" panose="02040503050406030204" pitchFamily="18" charset="0"/>
                            </a:rPr>
                          </m:ctrlPr>
                        </m:sSubPr>
                        <m:e>
                          <m:r>
                            <a:rPr lang="en-IN" sz="2800" b="1" i="1" smtClean="0">
                              <a:latin typeface="Cambria Math" panose="02040503050406030204" pitchFamily="18" charset="0"/>
                            </a:rPr>
                            <m:t>𝒇</m:t>
                          </m:r>
                        </m:e>
                        <m:sub>
                          <m:r>
                            <a:rPr lang="en-IN" sz="2800" b="1" i="1" smtClean="0">
                              <a:latin typeface="Cambria Math" panose="02040503050406030204" pitchFamily="18" charset="0"/>
                            </a:rPr>
                            <m:t>𝒊</m:t>
                          </m:r>
                        </m:sub>
                      </m:sSub>
                    </m:oMath>
                  </m:oMathPara>
                </a14:m>
                <a:endParaRPr lang="en-IN" b="1" dirty="0"/>
              </a:p>
            </p:txBody>
          </p:sp>
        </mc:Choice>
        <mc:Fallback xmlns="">
          <p:sp>
            <p:nvSpPr>
              <p:cNvPr id="9" name="TextBox 8">
                <a:extLst>
                  <a:ext uri="{FF2B5EF4-FFF2-40B4-BE49-F238E27FC236}">
                    <a16:creationId xmlns:a16="http://schemas.microsoft.com/office/drawing/2014/main" id="{8DCFCAE5-8587-427D-9981-893821C3BFF6}"/>
                  </a:ext>
                </a:extLst>
              </p:cNvPr>
              <p:cNvSpPr txBox="1">
                <a:spLocks noRot="1" noChangeAspect="1" noMove="1" noResize="1" noEditPoints="1" noAdjustHandles="1" noChangeArrowheads="1" noChangeShapeType="1" noTextEdit="1"/>
              </p:cNvSpPr>
              <p:nvPr/>
            </p:nvSpPr>
            <p:spPr>
              <a:xfrm>
                <a:off x="447352" y="4940714"/>
                <a:ext cx="396391" cy="430887"/>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1C8F56-B384-46E0-9DDC-12F29E86CC89}"/>
                  </a:ext>
                </a:extLst>
              </p:cNvPr>
              <p:cNvSpPr txBox="1"/>
              <p:nvPr/>
            </p:nvSpPr>
            <p:spPr>
              <a:xfrm>
                <a:off x="5073443" y="4888782"/>
                <a:ext cx="3801004" cy="513282"/>
              </a:xfrm>
              <a:prstGeom prst="rect">
                <a:avLst/>
              </a:prstGeom>
              <a:noFill/>
            </p:spPr>
            <p:txBody>
              <a:bodyPr wrap="square">
                <a:spAutoFit/>
              </a:bodyPr>
              <a:lstStyle/>
              <a:p>
                <a14:m>
                  <m:oMath xmlns:m="http://schemas.openxmlformats.org/officeDocument/2006/math">
                    <m:sSub>
                      <m:sSubPr>
                        <m:ctrlPr>
                          <a:rPr lang="en-IN" sz="2800" b="1" i="1" smtClean="0">
                            <a:latin typeface="Cambria Math" panose="02040503050406030204" pitchFamily="18" charset="0"/>
                          </a:rPr>
                        </m:ctrlPr>
                      </m:sSubPr>
                      <m:e>
                        <m:r>
                          <a:rPr lang="en-IN" sz="2800" b="1" i="1" smtClean="0">
                            <a:latin typeface="Cambria Math" panose="02040503050406030204" pitchFamily="18" charset="0"/>
                          </a:rPr>
                          <m:t>𝑫</m:t>
                        </m:r>
                        <m:r>
                          <a:rPr lang="en-IN" sz="2800" b="1" i="1" smtClean="0">
                            <a:latin typeface="Cambria Math" panose="02040503050406030204" pitchFamily="18" charset="0"/>
                          </a:rPr>
                          <m:t>(</m:t>
                        </m:r>
                        <m:r>
                          <a:rPr lang="en-IN" sz="2800" b="1" i="1" smtClean="0">
                            <a:latin typeface="Cambria Math" panose="02040503050406030204" pitchFamily="18" charset="0"/>
                          </a:rPr>
                          <m:t>𝒇</m:t>
                        </m:r>
                      </m:e>
                      <m:sub>
                        <m:r>
                          <a:rPr lang="en-IN" sz="2800" b="1" i="1" smtClean="0">
                            <a:latin typeface="Cambria Math" panose="02040503050406030204" pitchFamily="18" charset="0"/>
                          </a:rPr>
                          <m:t>𝒊</m:t>
                        </m:r>
                      </m:sub>
                    </m:sSub>
                    <m:r>
                      <a:rPr lang="en-IN" sz="2800" b="1" i="1" smtClean="0">
                        <a:latin typeface="Cambria Math" panose="02040503050406030204" pitchFamily="18" charset="0"/>
                      </a:rPr>
                      <m:t>)</m:t>
                    </m:r>
                  </m:oMath>
                </a14:m>
                <a:r>
                  <a:rPr lang="en-IN" dirty="0"/>
                  <a:t>- probability close to 0</a:t>
                </a:r>
              </a:p>
            </p:txBody>
          </p:sp>
        </mc:Choice>
        <mc:Fallback xmlns="">
          <p:sp>
            <p:nvSpPr>
              <p:cNvPr id="10" name="TextBox 9">
                <a:extLst>
                  <a:ext uri="{FF2B5EF4-FFF2-40B4-BE49-F238E27FC236}">
                    <a16:creationId xmlns:a16="http://schemas.microsoft.com/office/drawing/2014/main" id="{851C8F56-B384-46E0-9DDC-12F29E86CC89}"/>
                  </a:ext>
                </a:extLst>
              </p:cNvPr>
              <p:cNvSpPr txBox="1">
                <a:spLocks noRot="1" noChangeAspect="1" noMove="1" noResize="1" noEditPoints="1" noAdjustHandles="1" noChangeArrowheads="1" noChangeShapeType="1" noTextEdit="1"/>
              </p:cNvSpPr>
              <p:nvPr/>
            </p:nvSpPr>
            <p:spPr>
              <a:xfrm>
                <a:off x="5073443" y="4888782"/>
                <a:ext cx="3801004" cy="513282"/>
              </a:xfrm>
              <a:prstGeom prst="rect">
                <a:avLst/>
              </a:prstGeom>
              <a:blipFill>
                <a:blip r:embed="rId6"/>
                <a:stretch>
                  <a:fillRect b="-14286"/>
                </a:stretch>
              </a:blipFill>
            </p:spPr>
            <p:txBody>
              <a:bodyPr/>
              <a:lstStyle/>
              <a:p>
                <a:r>
                  <a:rPr lang="en-IN">
                    <a:noFill/>
                  </a:rPr>
                  <a:t> </a:t>
                </a:r>
              </a:p>
            </p:txBody>
          </p:sp>
        </mc:Fallback>
      </mc:AlternateContent>
      <p:sp>
        <p:nvSpPr>
          <p:cNvPr id="11" name="Arrow: Right 10">
            <a:extLst>
              <a:ext uri="{FF2B5EF4-FFF2-40B4-BE49-F238E27FC236}">
                <a16:creationId xmlns:a16="http://schemas.microsoft.com/office/drawing/2014/main" id="{355E687D-6D8E-49F5-B822-054672C7DBEE}"/>
              </a:ext>
            </a:extLst>
          </p:cNvPr>
          <p:cNvSpPr/>
          <p:nvPr/>
        </p:nvSpPr>
        <p:spPr>
          <a:xfrm>
            <a:off x="8225516" y="5050748"/>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A2F8B7-E4AF-43E6-8F1C-F413496B0906}"/>
                  </a:ext>
                </a:extLst>
              </p:cNvPr>
              <p:cNvSpPr txBox="1"/>
              <p:nvPr/>
            </p:nvSpPr>
            <p:spPr>
              <a:xfrm>
                <a:off x="8967020" y="4878950"/>
                <a:ext cx="3059499"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b="1" i="1" dirty="0" smtClean="0">
                              <a:solidFill>
                                <a:srgbClr val="0D0D0D"/>
                              </a:solidFill>
                              <a:effectLst/>
                              <a:latin typeface="Cambria Math" panose="02040503050406030204" pitchFamily="18" charset="0"/>
                            </a:rPr>
                          </m:ctrlPr>
                        </m:sSubPr>
                        <m:e>
                          <m:r>
                            <a:rPr lang="en-IN" b="1" i="1" dirty="0" smtClean="0">
                              <a:solidFill>
                                <a:srgbClr val="0D0D0D"/>
                              </a:solidFill>
                              <a:effectLst/>
                              <a:latin typeface="Cambria Math" panose="02040503050406030204" pitchFamily="18" charset="0"/>
                            </a:rPr>
                            <m:t>𝑳</m:t>
                          </m:r>
                        </m:e>
                        <m:sub>
                          <m:r>
                            <a:rPr lang="en-IN" b="1" i="1" dirty="0" smtClean="0">
                              <a:solidFill>
                                <a:srgbClr val="0D0D0D"/>
                              </a:solidFill>
                              <a:effectLst/>
                              <a:latin typeface="Cambria Math" panose="02040503050406030204" pitchFamily="18" charset="0"/>
                            </a:rPr>
                            <m:t>𝒇𝒂𝒌𝒆</m:t>
                          </m:r>
                          <m:r>
                            <a:rPr lang="en-IN" b="1" i="1" dirty="0" smtClean="0">
                              <a:solidFill>
                                <a:srgbClr val="0D0D0D"/>
                              </a:solidFill>
                              <a:effectLst/>
                              <a:latin typeface="Cambria Math" panose="02040503050406030204" pitchFamily="18" charset="0"/>
                            </a:rPr>
                            <m:t> </m:t>
                          </m:r>
                        </m:sub>
                      </m:sSub>
                      <m:r>
                        <a:rPr lang="en-IN" b="1" i="1" dirty="0" smtClean="0">
                          <a:solidFill>
                            <a:srgbClr val="0D0D0D"/>
                          </a:solidFill>
                          <a:effectLst/>
                          <a:latin typeface="Cambria Math" panose="02040503050406030204" pitchFamily="18" charset="0"/>
                        </a:rPr>
                        <m:t>=−</m:t>
                      </m:r>
                      <m:f>
                        <m:fPr>
                          <m:ctrlPr>
                            <a:rPr lang="en-IN" b="1" i="1" dirty="0">
                              <a:solidFill>
                                <a:srgbClr val="0D0D0D"/>
                              </a:solidFill>
                              <a:latin typeface="Cambria Math" panose="02040503050406030204" pitchFamily="18" charset="0"/>
                            </a:rPr>
                          </m:ctrlPr>
                        </m:fPr>
                        <m:num>
                          <m:r>
                            <a:rPr lang="en-IN" b="1" i="1" dirty="0">
                              <a:solidFill>
                                <a:srgbClr val="0D0D0D"/>
                              </a:solidFill>
                              <a:latin typeface="Cambria Math" panose="02040503050406030204" pitchFamily="18" charset="0"/>
                            </a:rPr>
                            <m:t>𝟏</m:t>
                          </m:r>
                        </m:num>
                        <m:den>
                          <m:r>
                            <a:rPr lang="en-IN" b="1" i="1" dirty="0">
                              <a:solidFill>
                                <a:srgbClr val="0D0D0D"/>
                              </a:solidFill>
                              <a:latin typeface="Cambria Math" panose="02040503050406030204" pitchFamily="18" charset="0"/>
                            </a:rPr>
                            <m:t>𝑵</m:t>
                          </m:r>
                        </m:den>
                      </m:f>
                      <m:r>
                        <a:rPr lang="en-IN" b="1" i="1" dirty="0">
                          <a:solidFill>
                            <a:srgbClr val="0D0D0D"/>
                          </a:solidFill>
                          <a:latin typeface="Cambria Math" panose="02040503050406030204" pitchFamily="18" charset="0"/>
                        </a:rPr>
                        <m:t>∑</m:t>
                      </m:r>
                      <m:r>
                        <a:rPr lang="en-IN" b="1" i="1" dirty="0">
                          <a:solidFill>
                            <a:srgbClr val="0D0D0D"/>
                          </a:solidFill>
                          <a:latin typeface="Cambria Math" panose="02040503050406030204" pitchFamily="18" charset="0"/>
                        </a:rPr>
                        <m:t>𝒍𝒏</m:t>
                      </m:r>
                      <m:r>
                        <a:rPr lang="en-IN" b="1" i="1" dirty="0">
                          <a:solidFill>
                            <a:srgbClr val="0D0D0D"/>
                          </a:solidFill>
                          <a:latin typeface="Cambria Math" panose="02040503050406030204" pitchFamily="18" charset="0"/>
                        </a:rPr>
                        <m:t>⁡[</m:t>
                      </m:r>
                      <m:r>
                        <a:rPr lang="en-IN" b="1" i="1" dirty="0">
                          <a:solidFill>
                            <a:srgbClr val="0D0D0D"/>
                          </a:solidFill>
                          <a:latin typeface="Cambria Math" panose="02040503050406030204" pitchFamily="18" charset="0"/>
                        </a:rPr>
                        <m:t>𝟏</m:t>
                      </m:r>
                      <m:r>
                        <a:rPr lang="en-IN" b="1" i="1" dirty="0">
                          <a:solidFill>
                            <a:srgbClr val="0D0D0D"/>
                          </a:solidFill>
                          <a:latin typeface="Cambria Math" panose="02040503050406030204" pitchFamily="18" charset="0"/>
                        </a:rPr>
                        <m:t>−</m:t>
                      </m:r>
                      <m:r>
                        <a:rPr lang="en-IN" b="1" i="1" dirty="0">
                          <a:solidFill>
                            <a:srgbClr val="0D0D0D"/>
                          </a:solidFill>
                          <a:latin typeface="Cambria Math" panose="02040503050406030204" pitchFamily="18" charset="0"/>
                        </a:rPr>
                        <m:t>𝑫</m:t>
                      </m:r>
                      <m:r>
                        <a:rPr lang="en-IN" b="1" i="1" dirty="0">
                          <a:solidFill>
                            <a:srgbClr val="0D0D0D"/>
                          </a:solidFill>
                          <a:latin typeface="Cambria Math" panose="02040503050406030204" pitchFamily="18" charset="0"/>
                        </a:rPr>
                        <m:t>(</m:t>
                      </m:r>
                      <m:sSub>
                        <m:sSubPr>
                          <m:ctrlPr>
                            <a:rPr lang="en-IN" b="1" i="1" dirty="0">
                              <a:solidFill>
                                <a:srgbClr val="0D0D0D"/>
                              </a:solidFill>
                              <a:latin typeface="Cambria Math" panose="02040503050406030204" pitchFamily="18" charset="0"/>
                            </a:rPr>
                          </m:ctrlPr>
                        </m:sSubPr>
                        <m:e>
                          <m:r>
                            <a:rPr lang="en-IN" b="1" i="1" dirty="0">
                              <a:solidFill>
                                <a:srgbClr val="0D0D0D"/>
                              </a:solidFill>
                              <a:latin typeface="Cambria Math" panose="02040503050406030204" pitchFamily="18" charset="0"/>
                            </a:rPr>
                            <m:t>𝒇</m:t>
                          </m:r>
                        </m:e>
                        <m:sub>
                          <m:r>
                            <a:rPr lang="en-IN" b="1" i="1" dirty="0">
                              <a:solidFill>
                                <a:srgbClr val="0D0D0D"/>
                              </a:solidFill>
                              <a:latin typeface="Cambria Math" panose="02040503050406030204" pitchFamily="18" charset="0"/>
                            </a:rPr>
                            <m:t>𝒊</m:t>
                          </m:r>
                        </m:sub>
                      </m:sSub>
                      <m:r>
                        <a:rPr lang="en-IN" b="1" i="1" dirty="0">
                          <a:solidFill>
                            <a:srgbClr val="0D0D0D"/>
                          </a:solidFill>
                          <a:latin typeface="Cambria Math" panose="02040503050406030204" pitchFamily="18" charset="0"/>
                        </a:rPr>
                        <m:t>)]</m:t>
                      </m:r>
                    </m:oMath>
                  </m:oMathPara>
                </a14:m>
                <a:endParaRPr lang="en-IN" b="1" i="1" dirty="0">
                  <a:solidFill>
                    <a:srgbClr val="0D0D0D"/>
                  </a:solidFill>
                  <a:effectLst/>
                  <a:latin typeface="KaTeX_Math"/>
                </a:endParaRPr>
              </a:p>
            </p:txBody>
          </p:sp>
        </mc:Choice>
        <mc:Fallback xmlns="">
          <p:sp>
            <p:nvSpPr>
              <p:cNvPr id="12" name="TextBox 11">
                <a:extLst>
                  <a:ext uri="{FF2B5EF4-FFF2-40B4-BE49-F238E27FC236}">
                    <a16:creationId xmlns:a16="http://schemas.microsoft.com/office/drawing/2014/main" id="{2DA2F8B7-E4AF-43E6-8F1C-F413496B0906}"/>
                  </a:ext>
                </a:extLst>
              </p:cNvPr>
              <p:cNvSpPr txBox="1">
                <a:spLocks noRot="1" noChangeAspect="1" noMove="1" noResize="1" noEditPoints="1" noAdjustHandles="1" noChangeArrowheads="1" noChangeShapeType="1" noTextEdit="1"/>
              </p:cNvSpPr>
              <p:nvPr/>
            </p:nvSpPr>
            <p:spPr>
              <a:xfrm>
                <a:off x="8967020" y="4878950"/>
                <a:ext cx="3059499" cy="610936"/>
              </a:xfrm>
              <a:prstGeom prst="rect">
                <a:avLst/>
              </a:prstGeom>
              <a:blipFill>
                <a:blip r:embed="rId7"/>
                <a:stretch>
                  <a:fillRect/>
                </a:stretch>
              </a:blipFill>
            </p:spPr>
            <p:txBody>
              <a:bodyPr/>
              <a:lstStyle/>
              <a:p>
                <a:r>
                  <a:rPr lang="en-IN">
                    <a:noFill/>
                  </a:rPr>
                  <a:t> </a:t>
                </a:r>
              </a:p>
            </p:txBody>
          </p:sp>
        </mc:Fallback>
      </mc:AlternateContent>
      <p:sp>
        <p:nvSpPr>
          <p:cNvPr id="13" name="Arrow: Right 12">
            <a:extLst>
              <a:ext uri="{FF2B5EF4-FFF2-40B4-BE49-F238E27FC236}">
                <a16:creationId xmlns:a16="http://schemas.microsoft.com/office/drawing/2014/main" id="{8AC338E8-3C1A-4F20-B862-519F689E1C94}"/>
              </a:ext>
            </a:extLst>
          </p:cNvPr>
          <p:cNvSpPr/>
          <p:nvPr/>
        </p:nvSpPr>
        <p:spPr>
          <a:xfrm>
            <a:off x="874079" y="5078745"/>
            <a:ext cx="370752" cy="256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1698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2EFF6AD-DF27-46F4-BF55-C8E466258AD7}"/>
                  </a:ext>
                </a:extLst>
              </p:cNvPr>
              <p:cNvSpPr txBox="1"/>
              <p:nvPr/>
            </p:nvSpPr>
            <p:spPr>
              <a:xfrm>
                <a:off x="698090" y="1256434"/>
                <a:ext cx="11346426" cy="1462452"/>
              </a:xfrm>
              <a:prstGeom prst="rect">
                <a:avLst/>
              </a:prstGeom>
              <a:noFill/>
            </p:spPr>
            <p:txBody>
              <a:bodyPr wrap="square">
                <a:spAutoFit/>
              </a:bodyPr>
              <a:lstStyle/>
              <a:p>
                <a:r>
                  <a:rPr lang="en-US" b="1" dirty="0">
                    <a:effectLst/>
                  </a:rPr>
                  <a:t>Total Loss Calculation:</a:t>
                </a:r>
                <a:r>
                  <a:rPr lang="en-US" dirty="0">
                    <a:effectLst/>
                  </a:rPr>
                  <a:t> Combine the real loss and the fake loss to get the total loss for the discriminator.</a:t>
                </a:r>
              </a:p>
              <a:p>
                <a:endParaRPr lang="en-US" dirty="0">
                  <a:latin typeface="KaTeX_Main"/>
                </a:endParaRPr>
              </a:p>
              <a:p>
                <a:endParaRPr lang="en-US" dirty="0">
                  <a:latin typeface="KaTeX_Main"/>
                </a:endParaRPr>
              </a:p>
              <a:p>
                <a:pPr/>
                <a14:m>
                  <m:oMathPara xmlns:m="http://schemas.openxmlformats.org/officeDocument/2006/math">
                    <m:oMathParaPr>
                      <m:jc m:val="centerGroup"/>
                    </m:oMathParaPr>
                    <m:oMath xmlns:m="http://schemas.openxmlformats.org/officeDocument/2006/math">
                      <m:sSub>
                        <m:sSubPr>
                          <m:ctrlPr>
                            <a:rPr lang="en-IN" sz="3200" b="1" i="1" dirty="0" smtClean="0">
                              <a:effectLst/>
                              <a:latin typeface="Cambria Math" panose="02040503050406030204" pitchFamily="18" charset="0"/>
                            </a:rPr>
                          </m:ctrlPr>
                        </m:sSubPr>
                        <m:e>
                          <m:r>
                            <a:rPr lang="en-US" sz="3200" b="1" i="0" dirty="0" smtClean="0">
                              <a:effectLst/>
                              <a:latin typeface="Cambria Math" panose="02040503050406030204" pitchFamily="18" charset="0"/>
                            </a:rPr>
                            <m:t>𝐋𝐨𝐬𝐬</m:t>
                          </m:r>
                        </m:e>
                        <m:sub>
                          <m:r>
                            <a:rPr lang="en-US" sz="3200" b="1" i="1" dirty="0">
                              <a:effectLst/>
                              <a:latin typeface="Cambria Math" panose="02040503050406030204" pitchFamily="18" charset="0"/>
                            </a:rPr>
                            <m:t>𝑫</m:t>
                          </m:r>
                        </m:sub>
                      </m:sSub>
                      <m:r>
                        <a:rPr lang="en-US" sz="3200" b="1" i="1" dirty="0">
                          <a:effectLst/>
                          <a:latin typeface="Cambria Math" panose="02040503050406030204" pitchFamily="18" charset="0"/>
                        </a:rPr>
                        <m:t>=</m:t>
                      </m:r>
                      <m:sSub>
                        <m:sSubPr>
                          <m:ctrlPr>
                            <a:rPr lang="en-IN" sz="3200" b="1" i="1" dirty="0" smtClean="0">
                              <a:effectLst/>
                              <a:latin typeface="Cambria Math" panose="02040503050406030204" pitchFamily="18" charset="0"/>
                            </a:rPr>
                          </m:ctrlPr>
                        </m:sSubPr>
                        <m:e>
                          <m:r>
                            <a:rPr lang="en-US" sz="3200" b="1" i="0" dirty="0">
                              <a:effectLst/>
                              <a:latin typeface="Cambria Math" panose="02040503050406030204" pitchFamily="18" charset="0"/>
                            </a:rPr>
                            <m:t>𝐋𝐨𝐬𝐬</m:t>
                          </m:r>
                        </m:e>
                        <m:sub>
                          <m:r>
                            <a:rPr lang="en-US" sz="3200" b="1" i="1" dirty="0">
                              <a:effectLst/>
                              <a:latin typeface="Cambria Math" panose="02040503050406030204" pitchFamily="18" charset="0"/>
                            </a:rPr>
                            <m:t>𝒓𝒆𝒂𝒍</m:t>
                          </m:r>
                        </m:sub>
                      </m:sSub>
                      <m:r>
                        <a:rPr lang="en-US" sz="3200" b="1" i="1" dirty="0">
                          <a:effectLst/>
                          <a:latin typeface="Cambria Math" panose="02040503050406030204" pitchFamily="18" charset="0"/>
                        </a:rPr>
                        <m:t>+</m:t>
                      </m:r>
                      <m:sSub>
                        <m:sSubPr>
                          <m:ctrlPr>
                            <a:rPr lang="en-IN" sz="3200" b="1" i="1" dirty="0" smtClean="0">
                              <a:effectLst/>
                              <a:latin typeface="Cambria Math" panose="02040503050406030204" pitchFamily="18" charset="0"/>
                            </a:rPr>
                          </m:ctrlPr>
                        </m:sSubPr>
                        <m:e>
                          <m:r>
                            <a:rPr lang="en-US" sz="3200" b="1" i="0" dirty="0">
                              <a:effectLst/>
                              <a:latin typeface="Cambria Math" panose="02040503050406030204" pitchFamily="18" charset="0"/>
                            </a:rPr>
                            <m:t>𝐋𝐨𝐬𝐬</m:t>
                          </m:r>
                        </m:e>
                        <m:sub>
                          <m:r>
                            <a:rPr lang="en-US" sz="3200" b="1" i="1" dirty="0" smtClean="0">
                              <a:effectLst/>
                              <a:latin typeface="Cambria Math" panose="02040503050406030204" pitchFamily="18" charset="0"/>
                            </a:rPr>
                            <m:t>𝒇𝒂𝒌𝒆</m:t>
                          </m:r>
                        </m:sub>
                      </m:sSub>
                    </m:oMath>
                  </m:oMathPara>
                </a14:m>
                <a:br>
                  <a:rPr lang="en-US" b="0" i="0" dirty="0">
                    <a:solidFill>
                      <a:srgbClr val="0D0D0D"/>
                    </a:solidFill>
                    <a:effectLst/>
                    <a:latin typeface="KaTeX_Main"/>
                  </a:rPr>
                </a:br>
                <a:endParaRPr lang="en-IN" dirty="0"/>
              </a:p>
            </p:txBody>
          </p:sp>
        </mc:Choice>
        <mc:Fallback xmlns="">
          <p:sp>
            <p:nvSpPr>
              <p:cNvPr id="3" name="TextBox 2">
                <a:extLst>
                  <a:ext uri="{FF2B5EF4-FFF2-40B4-BE49-F238E27FC236}">
                    <a16:creationId xmlns:a16="http://schemas.microsoft.com/office/drawing/2014/main" id="{72EFF6AD-DF27-46F4-BF55-C8E466258AD7}"/>
                  </a:ext>
                </a:extLst>
              </p:cNvPr>
              <p:cNvSpPr txBox="1">
                <a:spLocks noRot="1" noChangeAspect="1" noMove="1" noResize="1" noEditPoints="1" noAdjustHandles="1" noChangeArrowheads="1" noChangeShapeType="1" noTextEdit="1"/>
              </p:cNvSpPr>
              <p:nvPr/>
            </p:nvSpPr>
            <p:spPr>
              <a:xfrm>
                <a:off x="698090" y="1256434"/>
                <a:ext cx="11346426" cy="1462452"/>
              </a:xfrm>
              <a:prstGeom prst="rect">
                <a:avLst/>
              </a:prstGeom>
              <a:blipFill>
                <a:blip r:embed="rId2"/>
                <a:stretch>
                  <a:fillRect l="-484" t="-2083"/>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D01A814D-799C-494C-8352-ECFABC9BFC3A}"/>
              </a:ext>
            </a:extLst>
          </p:cNvPr>
          <p:cNvSpPr txBox="1"/>
          <p:nvPr/>
        </p:nvSpPr>
        <p:spPr>
          <a:xfrm>
            <a:off x="3077497" y="306092"/>
            <a:ext cx="6096000" cy="523220"/>
          </a:xfrm>
          <a:prstGeom prst="rect">
            <a:avLst/>
          </a:prstGeom>
          <a:noFill/>
        </p:spPr>
        <p:txBody>
          <a:bodyPr wrap="square">
            <a:spAutoFit/>
          </a:bodyPr>
          <a:lstStyle/>
          <a:p>
            <a:r>
              <a:rPr lang="en-US" sz="2800" b="1" dirty="0">
                <a:effectLst/>
                <a:latin typeface="Verdana" panose="020B0604030504040204" pitchFamily="34" charset="0"/>
                <a:ea typeface="Verdana" panose="020B0604030504040204" pitchFamily="34" charset="0"/>
              </a:rPr>
              <a:t>Total Discriminator Loss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FBBE72-B979-49A6-A424-38EADAA4E690}"/>
                  </a:ext>
                </a:extLst>
              </p:cNvPr>
              <p:cNvSpPr txBox="1"/>
              <p:nvPr/>
            </p:nvSpPr>
            <p:spPr>
              <a:xfrm>
                <a:off x="845574" y="3246792"/>
                <a:ext cx="8298426" cy="712631"/>
              </a:xfrm>
              <a:prstGeom prst="rect">
                <a:avLst/>
              </a:prstGeom>
              <a:noFill/>
            </p:spPr>
            <p:txBody>
              <a:bodyPr wrap="square">
                <a:spAutoFit/>
              </a:bodyPr>
              <a:lstStyle/>
              <a:p>
                <a14:m>
                  <m:oMath xmlns:m="http://schemas.openxmlformats.org/officeDocument/2006/math">
                    <m:sSub>
                      <m:sSubPr>
                        <m:ctrlPr>
                          <a:rPr lang="en-IN" sz="2800" b="1" i="1" dirty="0" smtClean="0">
                            <a:effectLst/>
                            <a:latin typeface="Cambria Math" panose="02040503050406030204" pitchFamily="18" charset="0"/>
                          </a:rPr>
                        </m:ctrlPr>
                      </m:sSubPr>
                      <m:e>
                        <m:r>
                          <a:rPr lang="en-US" sz="2800" b="1" i="0" dirty="0" smtClean="0">
                            <a:effectLst/>
                            <a:latin typeface="Cambria Math" panose="02040503050406030204" pitchFamily="18" charset="0"/>
                          </a:rPr>
                          <m:t>𝐋𝐨𝐬𝐬</m:t>
                        </m:r>
                      </m:e>
                      <m:sub>
                        <m:r>
                          <a:rPr lang="en-US" sz="2800" b="1" i="1" dirty="0">
                            <a:effectLst/>
                            <a:latin typeface="Cambria Math" panose="02040503050406030204" pitchFamily="18" charset="0"/>
                          </a:rPr>
                          <m:t>𝑫</m:t>
                        </m:r>
                      </m:sub>
                    </m:sSub>
                  </m:oMath>
                </a14:m>
                <a:r>
                  <a:rPr lang="en-IN" sz="2800" dirty="0">
                    <a:latin typeface="Verdana" panose="020B0604030504040204" pitchFamily="34" charset="0"/>
                    <a:ea typeface="Verdana" panose="020B0604030504040204" pitchFamily="34" charset="0"/>
                  </a:rPr>
                  <a:t> = </a:t>
                </a:r>
                <a14:m>
                  <m:oMath xmlns:m="http://schemas.openxmlformats.org/officeDocument/2006/math">
                    <m:r>
                      <a:rPr lang="en-IN" sz="2800" b="0" i="0" dirty="0" smtClean="0">
                        <a:solidFill>
                          <a:srgbClr val="0D0D0D"/>
                        </a:solidFill>
                        <a:latin typeface="Cambria Math" panose="02040503050406030204" pitchFamily="18" charset="0"/>
                      </a:rPr>
                      <m:t>−</m:t>
                    </m:r>
                    <m:f>
                      <m:fPr>
                        <m:ctrlPr>
                          <a:rPr lang="en-IN" sz="2800" b="1" i="1" dirty="0">
                            <a:solidFill>
                              <a:srgbClr val="0D0D0D"/>
                            </a:solidFill>
                            <a:latin typeface="Cambria Math" panose="02040503050406030204" pitchFamily="18" charset="0"/>
                          </a:rPr>
                        </m:ctrlPr>
                      </m:fPr>
                      <m:num>
                        <m:r>
                          <a:rPr lang="en-IN" sz="2800" b="1" i="1" dirty="0">
                            <a:solidFill>
                              <a:srgbClr val="0D0D0D"/>
                            </a:solidFill>
                            <a:latin typeface="Cambria Math" panose="02040503050406030204" pitchFamily="18" charset="0"/>
                          </a:rPr>
                          <m:t>𝟏</m:t>
                        </m:r>
                      </m:num>
                      <m:den>
                        <m:r>
                          <a:rPr lang="en-IN" sz="2800" b="1" i="1" dirty="0">
                            <a:solidFill>
                              <a:srgbClr val="0D0D0D"/>
                            </a:solidFill>
                            <a:latin typeface="Cambria Math" panose="02040503050406030204" pitchFamily="18" charset="0"/>
                          </a:rPr>
                          <m:t>𝑵</m:t>
                        </m:r>
                      </m:den>
                    </m:f>
                    <m:func>
                      <m:funcPr>
                        <m:ctrlPr>
                          <a:rPr lang="en-IN" sz="2800" b="1" i="1" dirty="0">
                            <a:solidFill>
                              <a:srgbClr val="0D0D0D"/>
                            </a:solidFill>
                            <a:latin typeface="Cambria Math" panose="02040503050406030204" pitchFamily="18" charset="0"/>
                          </a:rPr>
                        </m:ctrlPr>
                      </m:funcPr>
                      <m:fName>
                        <m:r>
                          <a:rPr lang="en-IN" sz="2800" b="1" i="1" dirty="0">
                            <a:solidFill>
                              <a:srgbClr val="0D0D0D"/>
                            </a:solidFill>
                            <a:latin typeface="Cambria Math" panose="02040503050406030204" pitchFamily="18" charset="0"/>
                          </a:rPr>
                          <m:t>∑</m:t>
                        </m:r>
                      </m:fName>
                      <m:e>
                        <m:r>
                          <a:rPr lang="en-IN" sz="2800" b="1" i="1" dirty="0" smtClean="0">
                            <a:solidFill>
                              <a:srgbClr val="0D0D0D"/>
                            </a:solidFill>
                            <a:latin typeface="Cambria Math" panose="02040503050406030204" pitchFamily="18" charset="0"/>
                          </a:rPr>
                          <m:t>𝒍𝒐𝒈</m:t>
                        </m:r>
                        <m:d>
                          <m:dPr>
                            <m:begChr m:val="["/>
                            <m:endChr m:val="]"/>
                            <m:ctrlPr>
                              <a:rPr lang="en-IN" sz="2800" b="1" i="1" dirty="0">
                                <a:solidFill>
                                  <a:srgbClr val="0D0D0D"/>
                                </a:solidFill>
                                <a:latin typeface="Cambria Math" panose="02040503050406030204" pitchFamily="18" charset="0"/>
                              </a:rPr>
                            </m:ctrlPr>
                          </m:dPr>
                          <m:e>
                            <m:r>
                              <a:rPr lang="en-IN" sz="2800" b="1" i="1" dirty="0">
                                <a:solidFill>
                                  <a:srgbClr val="0D0D0D"/>
                                </a:solidFill>
                                <a:latin typeface="Cambria Math" panose="02040503050406030204" pitchFamily="18" charset="0"/>
                              </a:rPr>
                              <m:t>𝑫</m:t>
                            </m:r>
                            <m:d>
                              <m:dPr>
                                <m:ctrlPr>
                                  <a:rPr lang="en-IN" sz="2800" b="1" i="1" dirty="0">
                                    <a:solidFill>
                                      <a:srgbClr val="0D0D0D"/>
                                    </a:solidFill>
                                    <a:latin typeface="Cambria Math" panose="02040503050406030204" pitchFamily="18" charset="0"/>
                                  </a:rPr>
                                </m:ctrlPr>
                              </m:dPr>
                              <m:e>
                                <m:sSub>
                                  <m:sSubPr>
                                    <m:ctrlPr>
                                      <a:rPr lang="en-IN" sz="2800" b="1" i="1" dirty="0">
                                        <a:solidFill>
                                          <a:srgbClr val="0D0D0D"/>
                                        </a:solidFill>
                                        <a:latin typeface="Cambria Math" panose="02040503050406030204" pitchFamily="18" charset="0"/>
                                      </a:rPr>
                                    </m:ctrlPr>
                                  </m:sSubPr>
                                  <m:e>
                                    <m:r>
                                      <a:rPr lang="en-IN" sz="2800" b="1" i="1" dirty="0">
                                        <a:solidFill>
                                          <a:srgbClr val="0D0D0D"/>
                                        </a:solidFill>
                                        <a:latin typeface="Cambria Math" panose="02040503050406030204" pitchFamily="18" charset="0"/>
                                      </a:rPr>
                                      <m:t>𝒓</m:t>
                                    </m:r>
                                  </m:e>
                                  <m:sub>
                                    <m:r>
                                      <a:rPr lang="en-IN" sz="2800" b="1" i="1" dirty="0">
                                        <a:solidFill>
                                          <a:srgbClr val="0D0D0D"/>
                                        </a:solidFill>
                                        <a:latin typeface="Cambria Math" panose="02040503050406030204" pitchFamily="18" charset="0"/>
                                      </a:rPr>
                                      <m:t>𝒊</m:t>
                                    </m:r>
                                  </m:sub>
                                </m:sSub>
                              </m:e>
                            </m:d>
                          </m:e>
                        </m:d>
                      </m:e>
                    </m:func>
                    <m:r>
                      <a:rPr lang="en-IN" sz="2800" b="0" i="0" dirty="0" smtClean="0">
                        <a:solidFill>
                          <a:srgbClr val="0D0D0D"/>
                        </a:solidFill>
                        <a:latin typeface="Cambria Math" panose="02040503050406030204" pitchFamily="18" charset="0"/>
                      </a:rPr>
                      <m:t>−</m:t>
                    </m:r>
                    <m:f>
                      <m:fPr>
                        <m:ctrlPr>
                          <a:rPr lang="en-IN" sz="2800" b="1" i="1" dirty="0">
                            <a:solidFill>
                              <a:srgbClr val="0D0D0D"/>
                            </a:solidFill>
                            <a:latin typeface="Cambria Math" panose="02040503050406030204" pitchFamily="18" charset="0"/>
                          </a:rPr>
                        </m:ctrlPr>
                      </m:fPr>
                      <m:num>
                        <m:r>
                          <a:rPr lang="en-IN" sz="2800" b="1" i="1" dirty="0">
                            <a:solidFill>
                              <a:srgbClr val="0D0D0D"/>
                            </a:solidFill>
                            <a:latin typeface="Cambria Math" panose="02040503050406030204" pitchFamily="18" charset="0"/>
                          </a:rPr>
                          <m:t>𝟏</m:t>
                        </m:r>
                      </m:num>
                      <m:den>
                        <m:r>
                          <a:rPr lang="en-IN" sz="2800" b="1" i="1" dirty="0">
                            <a:solidFill>
                              <a:srgbClr val="0D0D0D"/>
                            </a:solidFill>
                            <a:latin typeface="Cambria Math" panose="02040503050406030204" pitchFamily="18" charset="0"/>
                          </a:rPr>
                          <m:t>𝑵</m:t>
                        </m:r>
                      </m:den>
                    </m:f>
                    <m:r>
                      <a:rPr lang="en-IN" sz="2800" b="1" i="1" dirty="0">
                        <a:solidFill>
                          <a:srgbClr val="0D0D0D"/>
                        </a:solidFill>
                        <a:latin typeface="Cambria Math" panose="02040503050406030204" pitchFamily="18" charset="0"/>
                      </a:rPr>
                      <m:t>∑</m:t>
                    </m:r>
                    <m:r>
                      <a:rPr lang="en-IN" sz="2800" b="1" i="1" dirty="0">
                        <a:solidFill>
                          <a:srgbClr val="0D0D0D"/>
                        </a:solidFill>
                        <a:latin typeface="Cambria Math" panose="02040503050406030204" pitchFamily="18" charset="0"/>
                      </a:rPr>
                      <m:t>𝒍𝒏</m:t>
                    </m:r>
                    <m:r>
                      <a:rPr lang="en-IN" sz="2800" b="1" i="1" dirty="0">
                        <a:solidFill>
                          <a:srgbClr val="0D0D0D"/>
                        </a:solidFill>
                        <a:latin typeface="Cambria Math" panose="02040503050406030204" pitchFamily="18" charset="0"/>
                      </a:rPr>
                      <m:t>⁡[</m:t>
                    </m:r>
                    <m:r>
                      <a:rPr lang="en-IN" sz="2800" b="1" i="1" dirty="0">
                        <a:solidFill>
                          <a:srgbClr val="0D0D0D"/>
                        </a:solidFill>
                        <a:latin typeface="Cambria Math" panose="02040503050406030204" pitchFamily="18" charset="0"/>
                      </a:rPr>
                      <m:t>𝟏</m:t>
                    </m:r>
                    <m:r>
                      <a:rPr lang="en-IN" sz="2800" b="1" i="1" dirty="0">
                        <a:solidFill>
                          <a:srgbClr val="0D0D0D"/>
                        </a:solidFill>
                        <a:latin typeface="Cambria Math" panose="02040503050406030204" pitchFamily="18" charset="0"/>
                      </a:rPr>
                      <m:t>−</m:t>
                    </m:r>
                    <m:r>
                      <a:rPr lang="en-IN" sz="2800" b="1" i="1" dirty="0">
                        <a:solidFill>
                          <a:srgbClr val="0D0D0D"/>
                        </a:solidFill>
                        <a:latin typeface="Cambria Math" panose="02040503050406030204" pitchFamily="18" charset="0"/>
                      </a:rPr>
                      <m:t>𝑫</m:t>
                    </m:r>
                    <m:r>
                      <a:rPr lang="en-IN" sz="2800" b="1" i="1" dirty="0">
                        <a:solidFill>
                          <a:srgbClr val="0D0D0D"/>
                        </a:solidFill>
                        <a:latin typeface="Cambria Math" panose="02040503050406030204" pitchFamily="18" charset="0"/>
                      </a:rPr>
                      <m:t>(</m:t>
                    </m:r>
                    <m:sSub>
                      <m:sSubPr>
                        <m:ctrlPr>
                          <a:rPr lang="en-IN" sz="2800" b="1" i="1" dirty="0">
                            <a:solidFill>
                              <a:srgbClr val="0D0D0D"/>
                            </a:solidFill>
                            <a:latin typeface="Cambria Math" panose="02040503050406030204" pitchFamily="18" charset="0"/>
                          </a:rPr>
                        </m:ctrlPr>
                      </m:sSubPr>
                      <m:e>
                        <m:r>
                          <a:rPr lang="en-IN" sz="2800" b="1" i="1" dirty="0">
                            <a:solidFill>
                              <a:srgbClr val="0D0D0D"/>
                            </a:solidFill>
                            <a:latin typeface="Cambria Math" panose="02040503050406030204" pitchFamily="18" charset="0"/>
                          </a:rPr>
                          <m:t>𝒇</m:t>
                        </m:r>
                      </m:e>
                      <m:sub>
                        <m:r>
                          <a:rPr lang="en-IN" sz="2800" b="1" i="1" dirty="0">
                            <a:solidFill>
                              <a:srgbClr val="0D0D0D"/>
                            </a:solidFill>
                            <a:latin typeface="Cambria Math" panose="02040503050406030204" pitchFamily="18" charset="0"/>
                          </a:rPr>
                          <m:t>𝒊</m:t>
                        </m:r>
                      </m:sub>
                    </m:sSub>
                    <m:r>
                      <a:rPr lang="en-IN" sz="2800" b="1" i="1" dirty="0">
                        <a:solidFill>
                          <a:srgbClr val="0D0D0D"/>
                        </a:solidFill>
                        <a:latin typeface="Cambria Math" panose="02040503050406030204" pitchFamily="18" charset="0"/>
                      </a:rPr>
                      <m:t>)]</m:t>
                    </m:r>
                  </m:oMath>
                </a14:m>
                <a:endParaRPr lang="en-IN" dirty="0">
                  <a:latin typeface="Verdana" panose="020B0604030504040204" pitchFamily="34" charset="0"/>
                  <a:ea typeface="Verdana" panose="020B0604030504040204" pitchFamily="34" charset="0"/>
                </a:endParaRPr>
              </a:p>
            </p:txBody>
          </p:sp>
        </mc:Choice>
        <mc:Fallback xmlns="">
          <p:sp>
            <p:nvSpPr>
              <p:cNvPr id="7" name="TextBox 6">
                <a:extLst>
                  <a:ext uri="{FF2B5EF4-FFF2-40B4-BE49-F238E27FC236}">
                    <a16:creationId xmlns:a16="http://schemas.microsoft.com/office/drawing/2014/main" id="{A7FBBE72-B979-49A6-A424-38EADAA4E690}"/>
                  </a:ext>
                </a:extLst>
              </p:cNvPr>
              <p:cNvSpPr txBox="1">
                <a:spLocks noRot="1" noChangeAspect="1" noMove="1" noResize="1" noEditPoints="1" noAdjustHandles="1" noChangeArrowheads="1" noChangeShapeType="1" noTextEdit="1"/>
              </p:cNvSpPr>
              <p:nvPr/>
            </p:nvSpPr>
            <p:spPr>
              <a:xfrm>
                <a:off x="845574" y="3246792"/>
                <a:ext cx="8298426" cy="712631"/>
              </a:xfrm>
              <a:prstGeom prst="rect">
                <a:avLst/>
              </a:prstGeom>
              <a:blipFill>
                <a:blip r:embed="rId3"/>
                <a:stretch>
                  <a:fillRect b="-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6D6052-999D-41F0-9D2D-B33008078018}"/>
                  </a:ext>
                </a:extLst>
              </p:cNvPr>
              <p:cNvSpPr txBox="1"/>
              <p:nvPr/>
            </p:nvSpPr>
            <p:spPr>
              <a:xfrm>
                <a:off x="698090" y="4333090"/>
                <a:ext cx="10962968" cy="2395784"/>
              </a:xfrm>
              <a:prstGeom prst="rect">
                <a:avLst/>
              </a:prstGeom>
              <a:noFill/>
            </p:spPr>
            <p:txBody>
              <a:bodyPr wrap="square">
                <a:spAutoFit/>
              </a:bodyPr>
              <a:lstStyle/>
              <a:p>
                <a:pPr algn="l"/>
                <a:r>
                  <a:rPr lang="en-US" b="1" i="0" dirty="0">
                    <a:solidFill>
                      <a:srgbClr val="0D0D0D"/>
                    </a:solidFill>
                    <a:effectLst/>
                    <a:latin typeface="Söhne"/>
                  </a:rPr>
                  <a:t>Backpropagation-Loss Minimization </a:t>
                </a:r>
              </a:p>
              <a:p>
                <a:pPr algn="l"/>
                <a:endParaRPr lang="en-US" b="1" i="0" dirty="0">
                  <a:solidFill>
                    <a:srgbClr val="0D0D0D"/>
                  </a:solidFill>
                  <a:effectLst/>
                  <a:latin typeface="Söhne"/>
                </a:endParaRPr>
              </a:p>
              <a:p>
                <a:pPr algn="l">
                  <a:buFont typeface="+mj-lt"/>
                  <a:buAutoNum type="arabicPeriod" startAt="8"/>
                </a:pPr>
                <a:r>
                  <a:rPr lang="en-US" b="1" i="0" dirty="0">
                    <a:solidFill>
                      <a:srgbClr val="0D0D0D"/>
                    </a:solidFill>
                    <a:effectLst/>
                    <a:latin typeface="Söhne"/>
                  </a:rPr>
                  <a:t>Compute Gradients:</a:t>
                </a:r>
                <a:r>
                  <a:rPr lang="en-US" b="0" i="0" dirty="0">
                    <a:solidFill>
                      <a:srgbClr val="0D0D0D"/>
                    </a:solidFill>
                    <a:effectLst/>
                    <a:latin typeface="Söhne"/>
                  </a:rPr>
                  <a:t> Compute the gradients of the total loss with respect to the discriminator's parameters using backpropagation. </a:t>
                </a:r>
                <a14:m>
                  <m:oMath xmlns:m="http://schemas.openxmlformats.org/officeDocument/2006/math">
                    <m:sSub>
                      <m:sSubPr>
                        <m:ctrlPr>
                          <a:rPr lang="en-IN" sz="1800" b="1" i="1" dirty="0" smtClean="0">
                            <a:solidFill>
                              <a:srgbClr val="FF0000"/>
                            </a:solidFill>
                            <a:effectLst/>
                            <a:latin typeface="Cambria Math" panose="02040503050406030204" pitchFamily="18" charset="0"/>
                          </a:rPr>
                        </m:ctrlPr>
                      </m:sSubPr>
                      <m:e>
                        <m:sSub>
                          <m:sSubPr>
                            <m:ctrlPr>
                              <a:rPr lang="en-IN" sz="1800" b="1" i="1" dirty="0" smtClean="0">
                                <a:solidFill>
                                  <a:srgbClr val="FF0000"/>
                                </a:solidFill>
                                <a:effectLst/>
                                <a:latin typeface="Cambria Math" panose="02040503050406030204" pitchFamily="18" charset="0"/>
                              </a:rPr>
                            </m:ctrlPr>
                          </m:sSubPr>
                          <m:e>
                            <m:r>
                              <a:rPr lang="en-IN" sz="1800" b="1" i="0" dirty="0" smtClean="0">
                                <a:solidFill>
                                  <a:srgbClr val="FF0000"/>
                                </a:solidFill>
                                <a:effectLst/>
                                <a:latin typeface="Cambria Math" panose="02040503050406030204" pitchFamily="18" charset="0"/>
                              </a:rPr>
                              <m:t>𝛁</m:t>
                            </m:r>
                          </m:e>
                          <m:sub>
                            <m:r>
                              <a:rPr lang="en-IN" sz="1800" b="1" i="1" dirty="0" smtClean="0">
                                <a:solidFill>
                                  <a:srgbClr val="FF0000"/>
                                </a:solidFill>
                                <a:effectLst/>
                                <a:latin typeface="Cambria Math" panose="02040503050406030204" pitchFamily="18" charset="0"/>
                              </a:rPr>
                              <m:t>𝜽</m:t>
                            </m:r>
                          </m:sub>
                        </m:sSub>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𝑳𝒐𝒔</m:t>
                    </m:r>
                    <m:sSub>
                      <m:sSubPr>
                        <m:ctrlPr>
                          <a:rPr lang="en-IN" sz="1800" b="1" i="1" dirty="0" smtClean="0">
                            <a:solidFill>
                              <a:srgbClr val="FF0000"/>
                            </a:solidFill>
                            <a:effectLst/>
                            <a:latin typeface="Cambria Math" panose="02040503050406030204" pitchFamily="18" charset="0"/>
                          </a:rPr>
                        </m:ctrlPr>
                      </m:sSubPr>
                      <m:e>
                        <m:r>
                          <a:rPr lang="en-IN" sz="1800" b="1" i="1" dirty="0" smtClean="0">
                            <a:solidFill>
                              <a:srgbClr val="FF0000"/>
                            </a:solidFill>
                            <a:effectLst/>
                            <a:latin typeface="Cambria Math" panose="02040503050406030204" pitchFamily="18" charset="0"/>
                          </a:rPr>
                          <m:t>𝒔</m:t>
                        </m:r>
                      </m:e>
                      <m:sub>
                        <m:r>
                          <a:rPr lang="en-IN" sz="1800" b="1" i="1" dirty="0" smtClean="0">
                            <a:solidFill>
                              <a:srgbClr val="FF0000"/>
                            </a:solidFill>
                            <a:effectLst/>
                            <a:latin typeface="Cambria Math" panose="02040503050406030204" pitchFamily="18" charset="0"/>
                          </a:rPr>
                          <m:t>𝑫</m:t>
                        </m:r>
                      </m:sub>
                    </m:sSub>
                  </m:oMath>
                </a14:m>
                <a:endParaRPr lang="en-US" b="0" i="0" dirty="0">
                  <a:solidFill>
                    <a:srgbClr val="0D0D0D"/>
                  </a:solidFill>
                  <a:effectLst/>
                  <a:latin typeface="Söhne"/>
                </a:endParaRPr>
              </a:p>
              <a:p>
                <a:pPr algn="l">
                  <a:buFont typeface="+mj-lt"/>
                  <a:buAutoNum type="arabicPeriod" startAt="8"/>
                </a:pPr>
                <a:endParaRPr lang="en-US" b="0" i="0" dirty="0">
                  <a:solidFill>
                    <a:srgbClr val="0D0D0D"/>
                  </a:solidFill>
                  <a:effectLst/>
                  <a:latin typeface="Söhne"/>
                </a:endParaRPr>
              </a:p>
              <a:p>
                <a:r>
                  <a:rPr lang="en-US" b="1" i="0" dirty="0">
                    <a:solidFill>
                      <a:srgbClr val="0D0D0D"/>
                    </a:solidFill>
                    <a:effectLst/>
                    <a:latin typeface="Söhne"/>
                  </a:rPr>
                  <a:t>Update Parameters:</a:t>
                </a:r>
                <a:r>
                  <a:rPr lang="en-US" b="0" i="0" dirty="0">
                    <a:solidFill>
                      <a:srgbClr val="0D0D0D"/>
                    </a:solidFill>
                    <a:effectLst/>
                    <a:latin typeface="Söhne"/>
                  </a:rPr>
                  <a:t> Update the discriminator’s parameters using an optimization algorithm (e.g., stochastic gradient descent or Adam). </a:t>
                </a:r>
                <a14:m>
                  <m:oMath xmlns:m="http://schemas.openxmlformats.org/officeDocument/2006/math">
                    <m:sSub>
                      <m:sSubPr>
                        <m:ctrlPr>
                          <a:rPr lang="en-IN" sz="2000" b="1" i="1" dirty="0" smtClean="0">
                            <a:solidFill>
                              <a:srgbClr val="FF0000"/>
                            </a:solidFill>
                            <a:effectLst/>
                            <a:latin typeface="Cambria Math" panose="02040503050406030204" pitchFamily="18" charset="0"/>
                          </a:rPr>
                        </m:ctrlPr>
                      </m:sSubPr>
                      <m:e>
                        <m:r>
                          <a:rPr lang="en-IN" sz="2000" b="1" i="1" dirty="0" smtClean="0">
                            <a:solidFill>
                              <a:srgbClr val="FF0000"/>
                            </a:solidFill>
                            <a:effectLst/>
                            <a:latin typeface="Cambria Math" panose="02040503050406030204" pitchFamily="18" charset="0"/>
                          </a:rPr>
                          <m:t>𝜽</m:t>
                        </m:r>
                      </m:e>
                      <m:sub>
                        <m:r>
                          <a:rPr lang="en-IN" sz="2000" b="1" i="1" dirty="0" smtClean="0">
                            <a:solidFill>
                              <a:srgbClr val="FF0000"/>
                            </a:solidFill>
                            <a:effectLst/>
                            <a:latin typeface="Cambria Math" panose="02040503050406030204" pitchFamily="18" charset="0"/>
                          </a:rPr>
                          <m:t>𝑫</m:t>
                        </m:r>
                      </m:sub>
                    </m:sSub>
                    <m:r>
                      <a:rPr lang="en-IN" sz="2000" b="1" i="1" dirty="0" smtClean="0">
                        <a:solidFill>
                          <a:srgbClr val="FF0000"/>
                        </a:solidFill>
                        <a:effectLst/>
                        <a:latin typeface="Cambria Math" panose="02040503050406030204" pitchFamily="18" charset="0"/>
                      </a:rPr>
                      <m:t>←</m:t>
                    </m:r>
                    <m:sSub>
                      <m:sSubPr>
                        <m:ctrlPr>
                          <a:rPr lang="en-IN" sz="2000" b="1" i="1" dirty="0" smtClean="0">
                            <a:solidFill>
                              <a:srgbClr val="FF0000"/>
                            </a:solidFill>
                            <a:effectLst/>
                            <a:latin typeface="Cambria Math" panose="02040503050406030204" pitchFamily="18" charset="0"/>
                          </a:rPr>
                        </m:ctrlPr>
                      </m:sSubPr>
                      <m:e>
                        <m:r>
                          <a:rPr lang="en-IN" sz="2000" b="1" i="1" dirty="0" smtClean="0">
                            <a:solidFill>
                              <a:srgbClr val="FF0000"/>
                            </a:solidFill>
                            <a:effectLst/>
                            <a:latin typeface="Cambria Math" panose="02040503050406030204" pitchFamily="18" charset="0"/>
                          </a:rPr>
                          <m:t>𝜽</m:t>
                        </m:r>
                      </m:e>
                      <m:sub>
                        <m:r>
                          <a:rPr lang="en-IN" sz="2000" b="1" i="1" dirty="0" smtClean="0">
                            <a:solidFill>
                              <a:srgbClr val="FF0000"/>
                            </a:solidFill>
                            <a:effectLst/>
                            <a:latin typeface="Cambria Math" panose="02040503050406030204" pitchFamily="18" charset="0"/>
                          </a:rPr>
                          <m:t>𝑫</m:t>
                        </m:r>
                      </m:sub>
                    </m:sSub>
                    <m:r>
                      <a:rPr lang="en-IN" sz="2000" b="1" i="1" dirty="0" smtClean="0">
                        <a:solidFill>
                          <a:srgbClr val="FF0000"/>
                        </a:solidFill>
                        <a:effectLst/>
                        <a:latin typeface="Cambria Math" panose="02040503050406030204" pitchFamily="18" charset="0"/>
                      </a:rPr>
                      <m:t>−</m:t>
                    </m:r>
                    <m:r>
                      <a:rPr lang="en-IN" sz="2000" b="1" i="1" dirty="0" smtClean="0">
                        <a:solidFill>
                          <a:srgbClr val="FF0000"/>
                        </a:solidFill>
                        <a:effectLst/>
                        <a:latin typeface="Cambria Math" panose="02040503050406030204" pitchFamily="18" charset="0"/>
                      </a:rPr>
                      <m:t>𝜼</m:t>
                    </m:r>
                    <m:sSub>
                      <m:sSubPr>
                        <m:ctrlPr>
                          <a:rPr lang="en-IN" sz="2000" b="1" i="1" dirty="0" smtClean="0">
                            <a:solidFill>
                              <a:srgbClr val="FF0000"/>
                            </a:solidFill>
                            <a:effectLst/>
                            <a:latin typeface="Cambria Math" panose="02040503050406030204" pitchFamily="18" charset="0"/>
                          </a:rPr>
                        </m:ctrlPr>
                      </m:sSubPr>
                      <m:e>
                        <m:sSub>
                          <m:sSubPr>
                            <m:ctrlPr>
                              <a:rPr lang="en-IN" sz="2000" b="1" i="1" dirty="0" smtClean="0">
                                <a:solidFill>
                                  <a:srgbClr val="FF0000"/>
                                </a:solidFill>
                                <a:effectLst/>
                                <a:latin typeface="Cambria Math" panose="02040503050406030204" pitchFamily="18" charset="0"/>
                              </a:rPr>
                            </m:ctrlPr>
                          </m:sSubPr>
                          <m:e>
                            <m:r>
                              <a:rPr lang="en-IN" sz="2000" b="1" i="0" dirty="0" smtClean="0">
                                <a:solidFill>
                                  <a:srgbClr val="FF0000"/>
                                </a:solidFill>
                                <a:effectLst/>
                                <a:latin typeface="Cambria Math" panose="02040503050406030204" pitchFamily="18" charset="0"/>
                              </a:rPr>
                              <m:t>𝛁</m:t>
                            </m:r>
                          </m:e>
                          <m:sub>
                            <m:r>
                              <a:rPr lang="en-IN" sz="2000" b="1" i="1" dirty="0" smtClean="0">
                                <a:solidFill>
                                  <a:srgbClr val="FF0000"/>
                                </a:solidFill>
                                <a:effectLst/>
                                <a:latin typeface="Cambria Math" panose="02040503050406030204" pitchFamily="18" charset="0"/>
                              </a:rPr>
                              <m:t>𝜽</m:t>
                            </m:r>
                          </m:sub>
                        </m:sSub>
                      </m:e>
                      <m:sub>
                        <m:r>
                          <a:rPr lang="en-IN" sz="2000" b="1" i="1" dirty="0" smtClean="0">
                            <a:solidFill>
                              <a:srgbClr val="FF0000"/>
                            </a:solidFill>
                            <a:effectLst/>
                            <a:latin typeface="Cambria Math" panose="02040503050406030204" pitchFamily="18" charset="0"/>
                          </a:rPr>
                          <m:t>𝑫</m:t>
                        </m:r>
                      </m:sub>
                    </m:sSub>
                    <m:r>
                      <a:rPr lang="en-IN" sz="2000" b="1" i="1" dirty="0" smtClean="0">
                        <a:solidFill>
                          <a:srgbClr val="FF0000"/>
                        </a:solidFill>
                        <a:effectLst/>
                        <a:latin typeface="Cambria Math" panose="02040503050406030204" pitchFamily="18" charset="0"/>
                      </a:rPr>
                      <m:t>𝑳𝒐𝒔</m:t>
                    </m:r>
                    <m:sSub>
                      <m:sSubPr>
                        <m:ctrlPr>
                          <a:rPr lang="en-IN" sz="2000" b="1" i="1" dirty="0" smtClean="0">
                            <a:solidFill>
                              <a:srgbClr val="FF0000"/>
                            </a:solidFill>
                            <a:effectLst/>
                            <a:latin typeface="Cambria Math" panose="02040503050406030204" pitchFamily="18" charset="0"/>
                          </a:rPr>
                        </m:ctrlPr>
                      </m:sSubPr>
                      <m:e>
                        <m:r>
                          <a:rPr lang="en-IN" sz="2000" b="1" i="1" dirty="0" smtClean="0">
                            <a:solidFill>
                              <a:srgbClr val="FF0000"/>
                            </a:solidFill>
                            <a:effectLst/>
                            <a:latin typeface="Cambria Math" panose="02040503050406030204" pitchFamily="18" charset="0"/>
                          </a:rPr>
                          <m:t>𝒔</m:t>
                        </m:r>
                      </m:e>
                      <m:sub>
                        <m:r>
                          <a:rPr lang="en-IN" sz="2000" b="1" i="1" dirty="0" smtClean="0">
                            <a:solidFill>
                              <a:srgbClr val="FF0000"/>
                            </a:solidFill>
                            <a:effectLst/>
                            <a:latin typeface="Cambria Math" panose="02040503050406030204" pitchFamily="18" charset="0"/>
                          </a:rPr>
                          <m:t>𝑫</m:t>
                        </m:r>
                      </m:sub>
                    </m:sSub>
                    <m:r>
                      <a:rPr lang="en-IN" sz="2000" b="1" i="1" dirty="0" smtClean="0">
                        <a:solidFill>
                          <a:srgbClr val="FF0000"/>
                        </a:solidFill>
                        <a:effectLst/>
                        <a:latin typeface="Cambria Math" panose="02040503050406030204" pitchFamily="18" charset="0"/>
                      </a:rPr>
                      <m:t>​</m:t>
                    </m:r>
                  </m:oMath>
                </a14:m>
                <a:br>
                  <a:rPr lang="en-IN" sz="2000" b="1" i="0" dirty="0">
                    <a:solidFill>
                      <a:srgbClr val="FF0000"/>
                    </a:solidFill>
                    <a:effectLst/>
                    <a:latin typeface="Verdana" panose="020B0604030504040204" pitchFamily="34" charset="0"/>
                    <a:ea typeface="Verdana" panose="020B0604030504040204" pitchFamily="34" charset="0"/>
                  </a:rPr>
                </a:br>
                <a:endParaRPr lang="en-US" b="1" i="0" dirty="0">
                  <a:solidFill>
                    <a:srgbClr val="0D0D0D"/>
                  </a:solidFill>
                  <a:effectLst/>
                  <a:latin typeface="Verdana" panose="020B0604030504040204" pitchFamily="34" charset="0"/>
                  <a:ea typeface="Verdana" panose="020B0604030504040204" pitchFamily="34" charset="0"/>
                </a:endParaRPr>
              </a:p>
            </p:txBody>
          </p:sp>
        </mc:Choice>
        <mc:Fallback xmlns="">
          <p:sp>
            <p:nvSpPr>
              <p:cNvPr id="9" name="TextBox 8">
                <a:extLst>
                  <a:ext uri="{FF2B5EF4-FFF2-40B4-BE49-F238E27FC236}">
                    <a16:creationId xmlns:a16="http://schemas.microsoft.com/office/drawing/2014/main" id="{046D6052-999D-41F0-9D2D-B33008078018}"/>
                  </a:ext>
                </a:extLst>
              </p:cNvPr>
              <p:cNvSpPr txBox="1">
                <a:spLocks noRot="1" noChangeAspect="1" noMove="1" noResize="1" noEditPoints="1" noAdjustHandles="1" noChangeArrowheads="1" noChangeShapeType="1" noTextEdit="1"/>
              </p:cNvSpPr>
              <p:nvPr/>
            </p:nvSpPr>
            <p:spPr>
              <a:xfrm>
                <a:off x="698090" y="4333090"/>
                <a:ext cx="10962968" cy="2395784"/>
              </a:xfrm>
              <a:prstGeom prst="rect">
                <a:avLst/>
              </a:prstGeom>
              <a:blipFill>
                <a:blip r:embed="rId4"/>
                <a:stretch>
                  <a:fillRect l="-501" t="-1527"/>
                </a:stretch>
              </a:blipFill>
            </p:spPr>
            <p:txBody>
              <a:bodyPr/>
              <a:lstStyle/>
              <a:p>
                <a:r>
                  <a:rPr lang="en-IN">
                    <a:noFill/>
                  </a:rPr>
                  <a:t> </a:t>
                </a:r>
              </a:p>
            </p:txBody>
          </p:sp>
        </mc:Fallback>
      </mc:AlternateContent>
    </p:spTree>
    <p:extLst>
      <p:ext uri="{BB962C8B-B14F-4D97-AF65-F5344CB8AC3E}">
        <p14:creationId xmlns:p14="http://schemas.microsoft.com/office/powerpoint/2010/main" val="1509673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81A6364-E43D-44A4-8D35-CCF3A719D70F}"/>
              </a:ext>
            </a:extLst>
          </p:cNvPr>
          <p:cNvPicPr>
            <a:picLocks noChangeAspect="1"/>
          </p:cNvPicPr>
          <p:nvPr/>
        </p:nvPicPr>
        <p:blipFill>
          <a:blip r:embed="rId2"/>
          <a:stretch>
            <a:fillRect/>
          </a:stretch>
        </p:blipFill>
        <p:spPr>
          <a:xfrm>
            <a:off x="1301229" y="3791245"/>
            <a:ext cx="3549847" cy="2034367"/>
          </a:xfrm>
          <a:prstGeom prst="rect">
            <a:avLst/>
          </a:prstGeom>
        </p:spPr>
      </p:pic>
      <p:pic>
        <p:nvPicPr>
          <p:cNvPr id="5" name="Picture 4">
            <a:extLst>
              <a:ext uri="{FF2B5EF4-FFF2-40B4-BE49-F238E27FC236}">
                <a16:creationId xmlns:a16="http://schemas.microsoft.com/office/drawing/2014/main" id="{53B6F1FD-C9B3-44CE-9692-4D60D2FF0614}"/>
              </a:ext>
            </a:extLst>
          </p:cNvPr>
          <p:cNvPicPr>
            <a:picLocks noChangeAspect="1"/>
          </p:cNvPicPr>
          <p:nvPr/>
        </p:nvPicPr>
        <p:blipFill>
          <a:blip r:embed="rId3"/>
          <a:stretch>
            <a:fillRect/>
          </a:stretch>
        </p:blipFill>
        <p:spPr>
          <a:xfrm>
            <a:off x="1301229" y="320900"/>
            <a:ext cx="2154612" cy="2133540"/>
          </a:xfrm>
          <a:prstGeom prst="rect">
            <a:avLst/>
          </a:prstGeom>
        </p:spPr>
      </p:pic>
      <p:pic>
        <p:nvPicPr>
          <p:cNvPr id="7" name="Picture 6">
            <a:extLst>
              <a:ext uri="{FF2B5EF4-FFF2-40B4-BE49-F238E27FC236}">
                <a16:creationId xmlns:a16="http://schemas.microsoft.com/office/drawing/2014/main" id="{F2A5D45F-ECFD-41D6-B72E-5BE28EFAD5D0}"/>
              </a:ext>
            </a:extLst>
          </p:cNvPr>
          <p:cNvPicPr>
            <a:picLocks noChangeAspect="1"/>
          </p:cNvPicPr>
          <p:nvPr/>
        </p:nvPicPr>
        <p:blipFill>
          <a:blip r:embed="rId4"/>
          <a:stretch>
            <a:fillRect/>
          </a:stretch>
        </p:blipFill>
        <p:spPr>
          <a:xfrm>
            <a:off x="4714872" y="2059595"/>
            <a:ext cx="703856" cy="789691"/>
          </a:xfrm>
          <a:prstGeom prst="rect">
            <a:avLst/>
          </a:prstGeom>
        </p:spPr>
      </p:pic>
      <p:pic>
        <p:nvPicPr>
          <p:cNvPr id="11" name="Picture 10">
            <a:extLst>
              <a:ext uri="{FF2B5EF4-FFF2-40B4-BE49-F238E27FC236}">
                <a16:creationId xmlns:a16="http://schemas.microsoft.com/office/drawing/2014/main" id="{1FE3E6DA-6F55-4660-BE39-3A95D644016B}"/>
              </a:ext>
            </a:extLst>
          </p:cNvPr>
          <p:cNvPicPr>
            <a:picLocks noChangeAspect="1"/>
          </p:cNvPicPr>
          <p:nvPr/>
        </p:nvPicPr>
        <p:blipFill>
          <a:blip r:embed="rId5"/>
          <a:stretch>
            <a:fillRect/>
          </a:stretch>
        </p:blipFill>
        <p:spPr>
          <a:xfrm>
            <a:off x="4804411" y="4334279"/>
            <a:ext cx="819264" cy="809738"/>
          </a:xfrm>
          <a:prstGeom prst="rect">
            <a:avLst/>
          </a:prstGeom>
        </p:spPr>
      </p:pic>
      <p:pic>
        <p:nvPicPr>
          <p:cNvPr id="15" name="Picture 14">
            <a:extLst>
              <a:ext uri="{FF2B5EF4-FFF2-40B4-BE49-F238E27FC236}">
                <a16:creationId xmlns:a16="http://schemas.microsoft.com/office/drawing/2014/main" id="{6BD0FCE4-B9DB-4CB9-9AA6-A1E4A7206825}"/>
              </a:ext>
            </a:extLst>
          </p:cNvPr>
          <p:cNvPicPr>
            <a:picLocks noChangeAspect="1"/>
          </p:cNvPicPr>
          <p:nvPr/>
        </p:nvPicPr>
        <p:blipFill>
          <a:blip r:embed="rId6"/>
          <a:stretch>
            <a:fillRect/>
          </a:stretch>
        </p:blipFill>
        <p:spPr>
          <a:xfrm>
            <a:off x="264127" y="3081731"/>
            <a:ext cx="689604" cy="3172268"/>
          </a:xfrm>
          <a:prstGeom prst="rect">
            <a:avLst/>
          </a:prstGeom>
        </p:spPr>
      </p:pic>
      <p:pic>
        <p:nvPicPr>
          <p:cNvPr id="17" name="Picture 16">
            <a:extLst>
              <a:ext uri="{FF2B5EF4-FFF2-40B4-BE49-F238E27FC236}">
                <a16:creationId xmlns:a16="http://schemas.microsoft.com/office/drawing/2014/main" id="{63F6E9DE-715B-40D4-A809-563385088189}"/>
              </a:ext>
            </a:extLst>
          </p:cNvPr>
          <p:cNvPicPr>
            <a:picLocks noChangeAspect="1"/>
          </p:cNvPicPr>
          <p:nvPr/>
        </p:nvPicPr>
        <p:blipFill>
          <a:blip r:embed="rId7"/>
          <a:stretch>
            <a:fillRect/>
          </a:stretch>
        </p:blipFill>
        <p:spPr>
          <a:xfrm>
            <a:off x="6677759" y="2717399"/>
            <a:ext cx="3801005" cy="1686160"/>
          </a:xfrm>
          <a:prstGeom prst="rect">
            <a:avLst/>
          </a:prstGeom>
        </p:spPr>
      </p:pic>
      <p:cxnSp>
        <p:nvCxnSpPr>
          <p:cNvPr id="19" name="Straight Connector 18">
            <a:extLst>
              <a:ext uri="{FF2B5EF4-FFF2-40B4-BE49-F238E27FC236}">
                <a16:creationId xmlns:a16="http://schemas.microsoft.com/office/drawing/2014/main" id="{C8D6B81F-195D-4EC1-8DEA-2B61EA889E56}"/>
              </a:ext>
            </a:extLst>
          </p:cNvPr>
          <p:cNvCxnSpPr>
            <a:cxnSpLocks/>
          </p:cNvCxnSpPr>
          <p:nvPr/>
        </p:nvCxnSpPr>
        <p:spPr>
          <a:xfrm>
            <a:off x="6677759" y="3081731"/>
            <a:ext cx="0" cy="802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231EA2-6F8D-47DC-865A-0470DC661166}"/>
              </a:ext>
            </a:extLst>
          </p:cNvPr>
          <p:cNvCxnSpPr>
            <a:cxnSpLocks/>
            <a:stCxn id="7" idx="3"/>
            <a:endCxn id="17" idx="1"/>
          </p:cNvCxnSpPr>
          <p:nvPr/>
        </p:nvCxnSpPr>
        <p:spPr>
          <a:xfrm>
            <a:off x="5418728" y="2454441"/>
            <a:ext cx="1259031" cy="1106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784942-73DD-4C7A-888E-DA3DFA2B95FC}"/>
              </a:ext>
            </a:extLst>
          </p:cNvPr>
          <p:cNvCxnSpPr>
            <a:cxnSpLocks/>
            <a:endCxn id="17" idx="1"/>
          </p:cNvCxnSpPr>
          <p:nvPr/>
        </p:nvCxnSpPr>
        <p:spPr>
          <a:xfrm flipV="1">
            <a:off x="5584723" y="3560479"/>
            <a:ext cx="1093036" cy="1034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3BCA09-352F-4847-A94C-C5CF72277637}"/>
              </a:ext>
            </a:extLst>
          </p:cNvPr>
          <p:cNvSpPr/>
          <p:nvPr/>
        </p:nvSpPr>
        <p:spPr>
          <a:xfrm>
            <a:off x="1232405" y="3791245"/>
            <a:ext cx="3298234" cy="2034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37D4E086-7BCB-4027-9CA0-6647410A8E54}"/>
              </a:ext>
            </a:extLst>
          </p:cNvPr>
          <p:cNvSpPr/>
          <p:nvPr/>
        </p:nvSpPr>
        <p:spPr>
          <a:xfrm>
            <a:off x="6684408" y="2172929"/>
            <a:ext cx="3619801" cy="2772696"/>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6F22B81-B984-475E-8964-D0054EADD927}"/>
              </a:ext>
            </a:extLst>
          </p:cNvPr>
          <p:cNvSpPr/>
          <p:nvPr/>
        </p:nvSpPr>
        <p:spPr>
          <a:xfrm>
            <a:off x="953731" y="4739148"/>
            <a:ext cx="245804" cy="206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3D53814A-6E30-4879-8323-305F5612886F}"/>
              </a:ext>
            </a:extLst>
          </p:cNvPr>
          <p:cNvSpPr/>
          <p:nvPr/>
        </p:nvSpPr>
        <p:spPr>
          <a:xfrm>
            <a:off x="4557828" y="4648199"/>
            <a:ext cx="245804" cy="206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AA166739-9A1D-49BB-937D-A32DC27A18C9}"/>
              </a:ext>
            </a:extLst>
          </p:cNvPr>
          <p:cNvSpPr/>
          <p:nvPr/>
        </p:nvSpPr>
        <p:spPr>
          <a:xfrm rot="2064530" flipV="1">
            <a:off x="3361365" y="2037405"/>
            <a:ext cx="1447982" cy="9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3DEDBAFF-95B2-4FF7-83FB-3D65F2C9BA38}"/>
              </a:ext>
            </a:extLst>
          </p:cNvPr>
          <p:cNvSpPr txBox="1"/>
          <p:nvPr/>
        </p:nvSpPr>
        <p:spPr>
          <a:xfrm>
            <a:off x="1789469" y="3404109"/>
            <a:ext cx="2025445" cy="369332"/>
          </a:xfrm>
          <a:prstGeom prst="rect">
            <a:avLst/>
          </a:prstGeom>
          <a:noFill/>
        </p:spPr>
        <p:txBody>
          <a:bodyPr wrap="square">
            <a:spAutoFit/>
          </a:bodyPr>
          <a:lstStyle/>
          <a:p>
            <a:pPr algn="ctr"/>
            <a:r>
              <a:rPr lang="en-IN" b="1" dirty="0">
                <a:solidFill>
                  <a:schemeClr val="tx1"/>
                </a:solidFill>
                <a:latin typeface="Verdana" panose="020B0604030504040204" pitchFamily="34" charset="0"/>
                <a:ea typeface="Verdana" panose="020B0604030504040204" pitchFamily="34" charset="0"/>
              </a:rPr>
              <a:t>Generator-G</a:t>
            </a:r>
          </a:p>
        </p:txBody>
      </p:sp>
      <p:sp>
        <p:nvSpPr>
          <p:cNvPr id="36" name="TextBox 35">
            <a:extLst>
              <a:ext uri="{FF2B5EF4-FFF2-40B4-BE49-F238E27FC236}">
                <a16:creationId xmlns:a16="http://schemas.microsoft.com/office/drawing/2014/main" id="{5A22AAE2-3B01-4DC8-AB05-F20039684416}"/>
              </a:ext>
            </a:extLst>
          </p:cNvPr>
          <p:cNvSpPr txBox="1"/>
          <p:nvPr/>
        </p:nvSpPr>
        <p:spPr>
          <a:xfrm>
            <a:off x="7139118" y="1732621"/>
            <a:ext cx="2634147" cy="369332"/>
          </a:xfrm>
          <a:prstGeom prst="rect">
            <a:avLst/>
          </a:prstGeom>
          <a:noFill/>
        </p:spPr>
        <p:txBody>
          <a:bodyPr wrap="square">
            <a:spAutoFit/>
          </a:bodyPr>
          <a:lstStyle/>
          <a:p>
            <a:pPr algn="ctr"/>
            <a:r>
              <a:rPr lang="en-IN" b="1" dirty="0">
                <a:solidFill>
                  <a:schemeClr val="tx1"/>
                </a:solidFill>
                <a:latin typeface="Verdana" panose="020B0604030504040204" pitchFamily="34" charset="0"/>
                <a:ea typeface="Verdana" panose="020B0604030504040204" pitchFamily="34" charset="0"/>
              </a:rPr>
              <a:t>Discriminator-D</a:t>
            </a:r>
          </a:p>
        </p:txBody>
      </p:sp>
      <p:sp>
        <p:nvSpPr>
          <p:cNvPr id="37" name="TextBox 36">
            <a:extLst>
              <a:ext uri="{FF2B5EF4-FFF2-40B4-BE49-F238E27FC236}">
                <a16:creationId xmlns:a16="http://schemas.microsoft.com/office/drawing/2014/main" id="{193E4D39-687B-4C57-96AA-2F3B8E62BE13}"/>
              </a:ext>
            </a:extLst>
          </p:cNvPr>
          <p:cNvSpPr txBox="1"/>
          <p:nvPr/>
        </p:nvSpPr>
        <p:spPr>
          <a:xfrm>
            <a:off x="4291778" y="1597740"/>
            <a:ext cx="2296270" cy="276999"/>
          </a:xfrm>
          <a:prstGeom prst="rect">
            <a:avLst/>
          </a:prstGeom>
          <a:noFill/>
        </p:spPr>
        <p:txBody>
          <a:bodyPr wrap="none" lIns="0" tIns="0" rIns="0" bIns="0" rtlCol="0">
            <a:spAutoFit/>
          </a:bodyPr>
          <a:lstStyle/>
          <a:p>
            <a:r>
              <a:rPr lang="en-IN" dirty="0"/>
              <a:t>(Real Sample) –label y=1</a:t>
            </a:r>
          </a:p>
        </p:txBody>
      </p:sp>
      <p:sp>
        <p:nvSpPr>
          <p:cNvPr id="39" name="TextBox 38">
            <a:extLst>
              <a:ext uri="{FF2B5EF4-FFF2-40B4-BE49-F238E27FC236}">
                <a16:creationId xmlns:a16="http://schemas.microsoft.com/office/drawing/2014/main" id="{668DE41F-FB0E-43B3-992A-77F83615F41F}"/>
              </a:ext>
            </a:extLst>
          </p:cNvPr>
          <p:cNvSpPr txBox="1"/>
          <p:nvPr/>
        </p:nvSpPr>
        <p:spPr>
          <a:xfrm>
            <a:off x="4572003" y="5203414"/>
            <a:ext cx="3619801" cy="369332"/>
          </a:xfrm>
          <a:prstGeom prst="rect">
            <a:avLst/>
          </a:prstGeom>
          <a:noFill/>
        </p:spPr>
        <p:txBody>
          <a:bodyPr wrap="square">
            <a:spAutoFit/>
          </a:bodyPr>
          <a:lstStyle/>
          <a:p>
            <a:r>
              <a:rPr lang="en-IN" dirty="0"/>
              <a:t>(Fake Sample ) –label y=0</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5F722DD-3760-442E-83B1-4DDFFA8ED66F}"/>
                  </a:ext>
                </a:extLst>
              </p:cNvPr>
              <p:cNvSpPr txBox="1"/>
              <p:nvPr/>
            </p:nvSpPr>
            <p:spPr>
              <a:xfrm>
                <a:off x="10310857" y="2956369"/>
                <a:ext cx="1477269" cy="749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400" b="1" i="1" dirty="0" smtClean="0">
                              <a:effectLst/>
                              <a:latin typeface="Cambria Math" panose="02040503050406030204" pitchFamily="18" charset="0"/>
                            </a:rPr>
                          </m:ctrlPr>
                        </m:sSubPr>
                        <m:e>
                          <m:r>
                            <a:rPr lang="en-US" sz="1400" b="1" i="0" dirty="0" smtClean="0">
                              <a:effectLst/>
                              <a:latin typeface="Cambria Math" panose="02040503050406030204" pitchFamily="18" charset="0"/>
                            </a:rPr>
                            <m:t>𝐋𝐨𝐬𝐬</m:t>
                          </m:r>
                        </m:e>
                        <m:sub>
                          <m:r>
                            <a:rPr lang="en-US" sz="1400" b="1" i="1" dirty="0">
                              <a:effectLst/>
                              <a:latin typeface="Cambria Math" panose="02040503050406030204" pitchFamily="18" charset="0"/>
                            </a:rPr>
                            <m:t>𝑫</m:t>
                          </m:r>
                        </m:sub>
                      </m:sSub>
                      <m:r>
                        <a:rPr lang="en-US" sz="1400" b="1" i="1" dirty="0">
                          <a:effectLst/>
                          <a:latin typeface="Cambria Math" panose="02040503050406030204" pitchFamily="18" charset="0"/>
                        </a:rPr>
                        <m:t>=</m:t>
                      </m:r>
                      <m:sSub>
                        <m:sSubPr>
                          <m:ctrlPr>
                            <a:rPr lang="en-IN" sz="1400" b="1" i="1" dirty="0" smtClean="0">
                              <a:effectLst/>
                              <a:latin typeface="Cambria Math" panose="02040503050406030204" pitchFamily="18" charset="0"/>
                            </a:rPr>
                          </m:ctrlPr>
                        </m:sSubPr>
                        <m:e>
                          <m:r>
                            <a:rPr lang="en-US" sz="1400" b="1" i="0" dirty="0">
                              <a:effectLst/>
                              <a:latin typeface="Cambria Math" panose="02040503050406030204" pitchFamily="18" charset="0"/>
                            </a:rPr>
                            <m:t>𝐋𝐨𝐬𝐬</m:t>
                          </m:r>
                        </m:e>
                        <m:sub>
                          <m:r>
                            <a:rPr lang="en-US" sz="1400" b="1" i="1" dirty="0">
                              <a:effectLst/>
                              <a:latin typeface="Cambria Math" panose="02040503050406030204" pitchFamily="18" charset="0"/>
                            </a:rPr>
                            <m:t>𝒓𝒆𝒂𝒍</m:t>
                          </m:r>
                        </m:sub>
                      </m:sSub>
                      <m:r>
                        <a:rPr lang="en-US" sz="1400" b="1" i="1" dirty="0">
                          <a:effectLst/>
                          <a:latin typeface="Cambria Math" panose="02040503050406030204" pitchFamily="18" charset="0"/>
                        </a:rPr>
                        <m:t>+</m:t>
                      </m:r>
                      <m:sSub>
                        <m:sSubPr>
                          <m:ctrlPr>
                            <a:rPr lang="en-IN" sz="1400" b="1" i="1" dirty="0" smtClean="0">
                              <a:effectLst/>
                              <a:latin typeface="Cambria Math" panose="02040503050406030204" pitchFamily="18" charset="0"/>
                            </a:rPr>
                          </m:ctrlPr>
                        </m:sSubPr>
                        <m:e>
                          <m:r>
                            <a:rPr lang="en-US" sz="1400" b="1" i="0" dirty="0">
                              <a:effectLst/>
                              <a:latin typeface="Cambria Math" panose="02040503050406030204" pitchFamily="18" charset="0"/>
                            </a:rPr>
                            <m:t>𝐋𝐨𝐬𝐬</m:t>
                          </m:r>
                        </m:e>
                        <m:sub>
                          <m:r>
                            <a:rPr lang="en-US" sz="1400" b="1" i="1" dirty="0" smtClean="0">
                              <a:effectLst/>
                              <a:latin typeface="Cambria Math" panose="02040503050406030204" pitchFamily="18" charset="0"/>
                            </a:rPr>
                            <m:t>𝒇𝒂𝒌𝒆</m:t>
                          </m:r>
                        </m:sub>
                      </m:sSub>
                    </m:oMath>
                  </m:oMathPara>
                </a14:m>
                <a:endParaRPr lang="en-IN" dirty="0"/>
              </a:p>
            </p:txBody>
          </p:sp>
        </mc:Choice>
        <mc:Fallback xmlns="">
          <p:sp>
            <p:nvSpPr>
              <p:cNvPr id="24" name="TextBox 23">
                <a:extLst>
                  <a:ext uri="{FF2B5EF4-FFF2-40B4-BE49-F238E27FC236}">
                    <a16:creationId xmlns:a16="http://schemas.microsoft.com/office/drawing/2014/main" id="{A5F722DD-3760-442E-83B1-4DDFFA8ED66F}"/>
                  </a:ext>
                </a:extLst>
              </p:cNvPr>
              <p:cNvSpPr txBox="1">
                <a:spLocks noRot="1" noChangeAspect="1" noMove="1" noResize="1" noEditPoints="1" noAdjustHandles="1" noChangeArrowheads="1" noChangeShapeType="1" noTextEdit="1"/>
              </p:cNvSpPr>
              <p:nvPr/>
            </p:nvSpPr>
            <p:spPr>
              <a:xfrm>
                <a:off x="10310857" y="2956369"/>
                <a:ext cx="1477269" cy="749179"/>
              </a:xfrm>
              <a:prstGeom prst="rect">
                <a:avLst/>
              </a:prstGeom>
              <a:blipFill>
                <a:blip r:embed="rId8"/>
                <a:stretch>
                  <a:fillRect b="-813"/>
                </a:stretch>
              </a:blipFill>
            </p:spPr>
            <p:txBody>
              <a:bodyPr/>
              <a:lstStyle/>
              <a:p>
                <a:r>
                  <a:rPr lang="en-IN">
                    <a:noFill/>
                  </a:rPr>
                  <a:t> </a:t>
                </a:r>
              </a:p>
            </p:txBody>
          </p:sp>
        </mc:Fallback>
      </mc:AlternateContent>
      <p:sp>
        <p:nvSpPr>
          <p:cNvPr id="3" name="Arrow: Curved Left 2">
            <a:extLst>
              <a:ext uri="{FF2B5EF4-FFF2-40B4-BE49-F238E27FC236}">
                <a16:creationId xmlns:a16="http://schemas.microsoft.com/office/drawing/2014/main" id="{1DC349C8-5C6F-4DCB-BBAF-7C65FB3E9598}"/>
              </a:ext>
            </a:extLst>
          </p:cNvPr>
          <p:cNvSpPr/>
          <p:nvPr/>
        </p:nvSpPr>
        <p:spPr>
          <a:xfrm rot="5400000">
            <a:off x="9025341" y="3034633"/>
            <a:ext cx="1469294" cy="361980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1FEC629-4B98-4798-A863-92BCEAEF8FB1}"/>
                  </a:ext>
                </a:extLst>
              </p:cNvPr>
              <p:cNvSpPr txBox="1"/>
              <p:nvPr/>
            </p:nvSpPr>
            <p:spPr>
              <a:xfrm>
                <a:off x="10108713" y="5573407"/>
                <a:ext cx="864089" cy="396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effectLst/>
                              <a:latin typeface="Cambria Math" panose="02040503050406030204" pitchFamily="18" charset="0"/>
                            </a:rPr>
                          </m:ctrlPr>
                        </m:sSubPr>
                        <m:e>
                          <m:sSub>
                            <m:sSubPr>
                              <m:ctrlPr>
                                <a:rPr lang="en-IN" sz="1800" b="1" i="1" dirty="0" smtClean="0">
                                  <a:solidFill>
                                    <a:srgbClr val="FF0000"/>
                                  </a:solidFill>
                                  <a:effectLst/>
                                  <a:latin typeface="Cambria Math" panose="02040503050406030204" pitchFamily="18" charset="0"/>
                                </a:rPr>
                              </m:ctrlPr>
                            </m:sSubPr>
                            <m:e>
                              <m:r>
                                <a:rPr lang="en-IN" sz="1800" b="1" i="0" dirty="0" smtClean="0">
                                  <a:solidFill>
                                    <a:srgbClr val="FF0000"/>
                                  </a:solidFill>
                                  <a:effectLst/>
                                  <a:latin typeface="Cambria Math" panose="02040503050406030204" pitchFamily="18" charset="0"/>
                                </a:rPr>
                                <m:t>𝛁</m:t>
                              </m:r>
                            </m:e>
                            <m:sub>
                              <m:r>
                                <a:rPr lang="en-IN" sz="1800" b="1" i="1" dirty="0" smtClean="0">
                                  <a:solidFill>
                                    <a:srgbClr val="FF0000"/>
                                  </a:solidFill>
                                  <a:effectLst/>
                                  <a:latin typeface="Cambria Math" panose="02040503050406030204" pitchFamily="18" charset="0"/>
                                </a:rPr>
                                <m:t>𝜽</m:t>
                              </m:r>
                            </m:sub>
                          </m:sSub>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𝑳𝒐𝒔</m:t>
                      </m:r>
                      <m:sSub>
                        <m:sSubPr>
                          <m:ctrlPr>
                            <a:rPr lang="en-IN" sz="1800" b="1" i="1" dirty="0" smtClean="0">
                              <a:solidFill>
                                <a:srgbClr val="FF0000"/>
                              </a:solidFill>
                              <a:effectLst/>
                              <a:latin typeface="Cambria Math" panose="02040503050406030204" pitchFamily="18" charset="0"/>
                            </a:rPr>
                          </m:ctrlPr>
                        </m:sSubPr>
                        <m:e>
                          <m:r>
                            <a:rPr lang="en-IN" sz="1800" b="1" i="1" dirty="0" smtClean="0">
                              <a:solidFill>
                                <a:srgbClr val="FF0000"/>
                              </a:solidFill>
                              <a:effectLst/>
                              <a:latin typeface="Cambria Math" panose="02040503050406030204" pitchFamily="18" charset="0"/>
                            </a:rPr>
                            <m:t>𝒔</m:t>
                          </m:r>
                        </m:e>
                        <m:sub>
                          <m:r>
                            <a:rPr lang="en-IN" sz="1800" b="1" i="1" dirty="0" smtClean="0">
                              <a:solidFill>
                                <a:srgbClr val="FF0000"/>
                              </a:solidFill>
                              <a:effectLst/>
                              <a:latin typeface="Cambria Math" panose="02040503050406030204" pitchFamily="18" charset="0"/>
                            </a:rPr>
                            <m:t>𝑫</m:t>
                          </m:r>
                        </m:sub>
                      </m:sSub>
                    </m:oMath>
                  </m:oMathPara>
                </a14:m>
                <a:endParaRPr lang="en-IN" dirty="0"/>
              </a:p>
            </p:txBody>
          </p:sp>
        </mc:Choice>
        <mc:Fallback xmlns="">
          <p:sp>
            <p:nvSpPr>
              <p:cNvPr id="25" name="TextBox 24">
                <a:extLst>
                  <a:ext uri="{FF2B5EF4-FFF2-40B4-BE49-F238E27FC236}">
                    <a16:creationId xmlns:a16="http://schemas.microsoft.com/office/drawing/2014/main" id="{01FEC629-4B98-4798-A863-92BCEAEF8FB1}"/>
                  </a:ext>
                </a:extLst>
              </p:cNvPr>
              <p:cNvSpPr txBox="1">
                <a:spLocks noRot="1" noChangeAspect="1" noMove="1" noResize="1" noEditPoints="1" noAdjustHandles="1" noChangeArrowheads="1" noChangeShapeType="1" noTextEdit="1"/>
              </p:cNvSpPr>
              <p:nvPr/>
            </p:nvSpPr>
            <p:spPr>
              <a:xfrm>
                <a:off x="10108713" y="5573407"/>
                <a:ext cx="864089" cy="396262"/>
              </a:xfrm>
              <a:prstGeom prst="rect">
                <a:avLst/>
              </a:prstGeom>
              <a:blipFill>
                <a:blip r:embed="rId9"/>
                <a:stretch>
                  <a:fillRect r="-33099" b="-46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4B9559-6FBC-4DC9-89A1-648EE491DF11}"/>
                  </a:ext>
                </a:extLst>
              </p:cNvPr>
              <p:cNvSpPr txBox="1"/>
              <p:nvPr/>
            </p:nvSpPr>
            <p:spPr>
              <a:xfrm>
                <a:off x="8672059" y="6045328"/>
                <a:ext cx="3283973" cy="396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effectLst/>
                              <a:latin typeface="Cambria Math" panose="02040503050406030204" pitchFamily="18" charset="0"/>
                            </a:rPr>
                          </m:ctrlPr>
                        </m:sSubPr>
                        <m:e>
                          <m:r>
                            <a:rPr lang="en-IN" sz="1800" b="1" i="1" dirty="0" smtClean="0">
                              <a:solidFill>
                                <a:srgbClr val="FF0000"/>
                              </a:solidFill>
                              <a:effectLst/>
                              <a:latin typeface="Cambria Math" panose="02040503050406030204" pitchFamily="18" charset="0"/>
                            </a:rPr>
                            <m:t>𝜽</m:t>
                          </m:r>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m:t>
                      </m:r>
                      <m:sSub>
                        <m:sSubPr>
                          <m:ctrlPr>
                            <a:rPr lang="en-IN" sz="1800" b="1" i="1" dirty="0" smtClean="0">
                              <a:solidFill>
                                <a:srgbClr val="FF0000"/>
                              </a:solidFill>
                              <a:effectLst/>
                              <a:latin typeface="Cambria Math" panose="02040503050406030204" pitchFamily="18" charset="0"/>
                            </a:rPr>
                          </m:ctrlPr>
                        </m:sSubPr>
                        <m:e>
                          <m:r>
                            <a:rPr lang="en-IN" sz="1800" b="1" i="1" dirty="0" smtClean="0">
                              <a:solidFill>
                                <a:srgbClr val="FF0000"/>
                              </a:solidFill>
                              <a:effectLst/>
                              <a:latin typeface="Cambria Math" panose="02040503050406030204" pitchFamily="18" charset="0"/>
                            </a:rPr>
                            <m:t>𝜽</m:t>
                          </m:r>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m:t>
                      </m:r>
                      <m:r>
                        <a:rPr lang="en-IN" sz="1800" b="1" i="1" dirty="0" smtClean="0">
                          <a:solidFill>
                            <a:srgbClr val="FF0000"/>
                          </a:solidFill>
                          <a:effectLst/>
                          <a:latin typeface="Cambria Math" panose="02040503050406030204" pitchFamily="18" charset="0"/>
                        </a:rPr>
                        <m:t>𝜼</m:t>
                      </m:r>
                      <m:sSub>
                        <m:sSubPr>
                          <m:ctrlPr>
                            <a:rPr lang="en-IN" sz="1800" b="1" i="1" dirty="0" smtClean="0">
                              <a:solidFill>
                                <a:srgbClr val="FF0000"/>
                              </a:solidFill>
                              <a:effectLst/>
                              <a:latin typeface="Cambria Math" panose="02040503050406030204" pitchFamily="18" charset="0"/>
                            </a:rPr>
                          </m:ctrlPr>
                        </m:sSubPr>
                        <m:e>
                          <m:sSub>
                            <m:sSubPr>
                              <m:ctrlPr>
                                <a:rPr lang="en-IN" sz="1800" b="1" i="1" dirty="0" smtClean="0">
                                  <a:solidFill>
                                    <a:srgbClr val="FF0000"/>
                                  </a:solidFill>
                                  <a:effectLst/>
                                  <a:latin typeface="Cambria Math" panose="02040503050406030204" pitchFamily="18" charset="0"/>
                                </a:rPr>
                              </m:ctrlPr>
                            </m:sSubPr>
                            <m:e>
                              <m:r>
                                <a:rPr lang="en-IN" sz="1800" b="1" i="0" dirty="0" smtClean="0">
                                  <a:solidFill>
                                    <a:srgbClr val="FF0000"/>
                                  </a:solidFill>
                                  <a:effectLst/>
                                  <a:latin typeface="Cambria Math" panose="02040503050406030204" pitchFamily="18" charset="0"/>
                                </a:rPr>
                                <m:t>𝛁</m:t>
                              </m:r>
                            </m:e>
                            <m:sub>
                              <m:r>
                                <a:rPr lang="en-IN" sz="1800" b="1" i="1" dirty="0" smtClean="0">
                                  <a:solidFill>
                                    <a:srgbClr val="FF0000"/>
                                  </a:solidFill>
                                  <a:effectLst/>
                                  <a:latin typeface="Cambria Math" panose="02040503050406030204" pitchFamily="18" charset="0"/>
                                </a:rPr>
                                <m:t>𝜽</m:t>
                              </m:r>
                            </m:sub>
                          </m:sSub>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𝑳𝒐𝒔</m:t>
                      </m:r>
                      <m:sSub>
                        <m:sSubPr>
                          <m:ctrlPr>
                            <a:rPr lang="en-IN" sz="1800" b="1" i="1" dirty="0" smtClean="0">
                              <a:solidFill>
                                <a:srgbClr val="FF0000"/>
                              </a:solidFill>
                              <a:effectLst/>
                              <a:latin typeface="Cambria Math" panose="02040503050406030204" pitchFamily="18" charset="0"/>
                            </a:rPr>
                          </m:ctrlPr>
                        </m:sSubPr>
                        <m:e>
                          <m:r>
                            <a:rPr lang="en-IN" sz="1800" b="1" i="1" dirty="0" smtClean="0">
                              <a:solidFill>
                                <a:srgbClr val="FF0000"/>
                              </a:solidFill>
                              <a:effectLst/>
                              <a:latin typeface="Cambria Math" panose="02040503050406030204" pitchFamily="18" charset="0"/>
                            </a:rPr>
                            <m:t>𝒔</m:t>
                          </m:r>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m:t>
                      </m:r>
                    </m:oMath>
                  </m:oMathPara>
                </a14:m>
                <a:br>
                  <a:rPr lang="en-IN" sz="1800" b="1" i="0" dirty="0">
                    <a:solidFill>
                      <a:srgbClr val="FF0000"/>
                    </a:solidFill>
                    <a:effectLst/>
                    <a:latin typeface="Verdana" panose="020B0604030504040204" pitchFamily="34" charset="0"/>
                    <a:ea typeface="Verdana" panose="020B0604030504040204" pitchFamily="34" charset="0"/>
                  </a:rPr>
                </a:br>
                <a:endParaRPr lang="en-IN" dirty="0"/>
              </a:p>
            </p:txBody>
          </p:sp>
        </mc:Choice>
        <mc:Fallback xmlns="">
          <p:sp>
            <p:nvSpPr>
              <p:cNvPr id="30" name="TextBox 29">
                <a:extLst>
                  <a:ext uri="{FF2B5EF4-FFF2-40B4-BE49-F238E27FC236}">
                    <a16:creationId xmlns:a16="http://schemas.microsoft.com/office/drawing/2014/main" id="{344B9559-6FBC-4DC9-89A1-648EE491DF11}"/>
                  </a:ext>
                </a:extLst>
              </p:cNvPr>
              <p:cNvSpPr txBox="1">
                <a:spLocks noRot="1" noChangeAspect="1" noMove="1" noResize="1" noEditPoints="1" noAdjustHandles="1" noChangeArrowheads="1" noChangeShapeType="1" noTextEdit="1"/>
              </p:cNvSpPr>
              <p:nvPr/>
            </p:nvSpPr>
            <p:spPr>
              <a:xfrm>
                <a:off x="8672059" y="6045328"/>
                <a:ext cx="3283973" cy="396327"/>
              </a:xfrm>
              <a:prstGeom prst="rect">
                <a:avLst/>
              </a:prstGeom>
              <a:blipFill>
                <a:blip r:embed="rId10"/>
                <a:stretch>
                  <a:fillRect b="-3077"/>
                </a:stretch>
              </a:blipFill>
            </p:spPr>
            <p:txBody>
              <a:bodyPr/>
              <a:lstStyle/>
              <a:p>
                <a:r>
                  <a:rPr lang="en-IN">
                    <a:noFill/>
                  </a:rPr>
                  <a:t> </a:t>
                </a:r>
              </a:p>
            </p:txBody>
          </p:sp>
        </mc:Fallback>
      </mc:AlternateContent>
      <p:sp>
        <p:nvSpPr>
          <p:cNvPr id="2" name="Rectangle 1">
            <a:extLst>
              <a:ext uri="{FF2B5EF4-FFF2-40B4-BE49-F238E27FC236}">
                <a16:creationId xmlns:a16="http://schemas.microsoft.com/office/drawing/2014/main" id="{6021DD9D-B84C-497C-8FA2-2ED00FC88C91}"/>
              </a:ext>
            </a:extLst>
          </p:cNvPr>
          <p:cNvSpPr/>
          <p:nvPr/>
        </p:nvSpPr>
        <p:spPr>
          <a:xfrm>
            <a:off x="2292570" y="4031226"/>
            <a:ext cx="578449" cy="1445342"/>
          </a:xfrm>
          <a:prstGeom prst="rect">
            <a:avLst/>
          </a:prstGeom>
          <a:solidFill>
            <a:schemeClr val="bg1">
              <a:lumMod val="75000"/>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4581E4EE-2CDC-428F-B263-D30FB57565FB}"/>
              </a:ext>
            </a:extLst>
          </p:cNvPr>
          <p:cNvSpPr/>
          <p:nvPr/>
        </p:nvSpPr>
        <p:spPr>
          <a:xfrm>
            <a:off x="3248465" y="4183626"/>
            <a:ext cx="532039" cy="1214284"/>
          </a:xfrm>
          <a:prstGeom prst="rect">
            <a:avLst/>
          </a:prstGeom>
          <a:solidFill>
            <a:schemeClr val="bg1">
              <a:lumMod val="75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70299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811AB-6B2C-48AB-915B-8B095F9BE8D9}"/>
              </a:ext>
            </a:extLst>
          </p:cNvPr>
          <p:cNvPicPr>
            <a:picLocks noChangeAspect="1"/>
          </p:cNvPicPr>
          <p:nvPr/>
        </p:nvPicPr>
        <p:blipFill>
          <a:blip r:embed="rId2"/>
          <a:stretch>
            <a:fillRect/>
          </a:stretch>
        </p:blipFill>
        <p:spPr>
          <a:xfrm>
            <a:off x="4996443" y="1160242"/>
            <a:ext cx="3801005" cy="1686160"/>
          </a:xfrm>
          <a:prstGeom prst="rect">
            <a:avLst/>
          </a:prstGeom>
        </p:spPr>
      </p:pic>
      <p:pic>
        <p:nvPicPr>
          <p:cNvPr id="3" name="Picture 2">
            <a:extLst>
              <a:ext uri="{FF2B5EF4-FFF2-40B4-BE49-F238E27FC236}">
                <a16:creationId xmlns:a16="http://schemas.microsoft.com/office/drawing/2014/main" id="{EA19870D-7790-4EF2-A2DC-14B7EB19537C}"/>
              </a:ext>
            </a:extLst>
          </p:cNvPr>
          <p:cNvPicPr>
            <a:picLocks noChangeAspect="1"/>
          </p:cNvPicPr>
          <p:nvPr/>
        </p:nvPicPr>
        <p:blipFill>
          <a:blip r:embed="rId3"/>
          <a:stretch>
            <a:fillRect/>
          </a:stretch>
        </p:blipFill>
        <p:spPr>
          <a:xfrm>
            <a:off x="711294" y="986139"/>
            <a:ext cx="3549847" cy="2034367"/>
          </a:xfrm>
          <a:prstGeom prst="rect">
            <a:avLst/>
          </a:prstGeom>
        </p:spPr>
      </p:pic>
      <p:pic>
        <p:nvPicPr>
          <p:cNvPr id="4" name="Picture 3">
            <a:extLst>
              <a:ext uri="{FF2B5EF4-FFF2-40B4-BE49-F238E27FC236}">
                <a16:creationId xmlns:a16="http://schemas.microsoft.com/office/drawing/2014/main" id="{E258C88F-690F-4817-B20B-8755C204BC6F}"/>
              </a:ext>
            </a:extLst>
          </p:cNvPr>
          <p:cNvPicPr>
            <a:picLocks noChangeAspect="1"/>
          </p:cNvPicPr>
          <p:nvPr/>
        </p:nvPicPr>
        <p:blipFill>
          <a:blip r:embed="rId4"/>
          <a:stretch>
            <a:fillRect/>
          </a:stretch>
        </p:blipFill>
        <p:spPr>
          <a:xfrm>
            <a:off x="185469" y="417189"/>
            <a:ext cx="689604" cy="3172268"/>
          </a:xfrm>
          <a:prstGeom prst="rect">
            <a:avLst/>
          </a:prstGeom>
        </p:spPr>
      </p:pic>
      <p:pic>
        <p:nvPicPr>
          <p:cNvPr id="6" name="Picture 5">
            <a:extLst>
              <a:ext uri="{FF2B5EF4-FFF2-40B4-BE49-F238E27FC236}">
                <a16:creationId xmlns:a16="http://schemas.microsoft.com/office/drawing/2014/main" id="{E0814ABB-F0FA-4B82-A985-E8E84E282DD5}"/>
              </a:ext>
            </a:extLst>
          </p:cNvPr>
          <p:cNvPicPr>
            <a:picLocks noChangeAspect="1"/>
          </p:cNvPicPr>
          <p:nvPr/>
        </p:nvPicPr>
        <p:blipFill>
          <a:blip r:embed="rId5"/>
          <a:stretch>
            <a:fillRect/>
          </a:stretch>
        </p:blipFill>
        <p:spPr>
          <a:xfrm>
            <a:off x="3988139" y="1491829"/>
            <a:ext cx="990738" cy="905001"/>
          </a:xfrm>
          <a:prstGeom prst="rect">
            <a:avLst/>
          </a:prstGeom>
        </p:spPr>
      </p:pic>
      <p:sp>
        <p:nvSpPr>
          <p:cNvPr id="7" name="Rectangle 6">
            <a:extLst>
              <a:ext uri="{FF2B5EF4-FFF2-40B4-BE49-F238E27FC236}">
                <a16:creationId xmlns:a16="http://schemas.microsoft.com/office/drawing/2014/main" id="{B2C01EFE-1721-4125-BCDE-61DB1D2DD024}"/>
              </a:ext>
            </a:extLst>
          </p:cNvPr>
          <p:cNvSpPr/>
          <p:nvPr/>
        </p:nvSpPr>
        <p:spPr>
          <a:xfrm>
            <a:off x="5568816" y="884903"/>
            <a:ext cx="428861"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D960D7DF-1180-44F7-B846-FA0C532AB99F}"/>
              </a:ext>
            </a:extLst>
          </p:cNvPr>
          <p:cNvSpPr/>
          <p:nvPr/>
        </p:nvSpPr>
        <p:spPr>
          <a:xfrm>
            <a:off x="8807261" y="1704207"/>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F1C2CC-FA18-465B-B423-453BA5B6B1D3}"/>
                  </a:ext>
                </a:extLst>
              </p:cNvPr>
              <p:cNvSpPr txBox="1"/>
              <p:nvPr/>
            </p:nvSpPr>
            <p:spPr>
              <a:xfrm>
                <a:off x="9456192" y="1575306"/>
                <a:ext cx="2588326" cy="495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400" b="0" i="1" dirty="0" smtClean="0">
                          <a:solidFill>
                            <a:srgbClr val="0D0D0D"/>
                          </a:solidFill>
                          <a:effectLst/>
                          <a:latin typeface="Cambria Math" panose="02040503050406030204" pitchFamily="18" charset="0"/>
                        </a:rPr>
                        <m:t>𝐿𝑜𝑠</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𝑠</m:t>
                          </m:r>
                        </m:e>
                        <m:sub>
                          <m:r>
                            <a:rPr lang="en-IN" sz="1400" b="0" i="1" dirty="0" smtClean="0">
                              <a:solidFill>
                                <a:srgbClr val="0D0D0D"/>
                              </a:solidFill>
                              <a:effectLst/>
                              <a:latin typeface="Cambria Math" panose="02040503050406030204" pitchFamily="18" charset="0"/>
                            </a:rPr>
                            <m:t>𝐺</m:t>
                          </m:r>
                        </m:sub>
                      </m:sSub>
                      <m:r>
                        <a:rPr lang="en-IN" sz="1400" b="0" i="1" dirty="0">
                          <a:solidFill>
                            <a:srgbClr val="0D0D0D"/>
                          </a:solidFill>
                          <a:effectLst/>
                          <a:latin typeface="Cambria Math" panose="02040503050406030204" pitchFamily="18" charset="0"/>
                        </a:rPr>
                        <m:t>=−</m:t>
                      </m:r>
                      <m:f>
                        <m:fPr>
                          <m:ctrlPr>
                            <a:rPr lang="en-IN" sz="1400" b="0" i="1" dirty="0" smtClean="0">
                              <a:solidFill>
                                <a:srgbClr val="0D0D0D"/>
                              </a:solidFill>
                              <a:effectLst/>
                              <a:latin typeface="Cambria Math" panose="02040503050406030204" pitchFamily="18" charset="0"/>
                            </a:rPr>
                          </m:ctrlPr>
                        </m:fPr>
                        <m:num>
                          <m:r>
                            <a:rPr lang="en-IN" sz="1400" b="0" i="1" dirty="0" smtClean="0">
                              <a:solidFill>
                                <a:srgbClr val="0D0D0D"/>
                              </a:solidFill>
                              <a:effectLst/>
                              <a:latin typeface="Cambria Math" panose="02040503050406030204" pitchFamily="18" charset="0"/>
                            </a:rPr>
                            <m:t>1</m:t>
                          </m:r>
                        </m:num>
                        <m:den>
                          <m:r>
                            <a:rPr lang="en-IN" sz="1400" b="0" i="1" dirty="0">
                              <a:solidFill>
                                <a:srgbClr val="0D0D0D"/>
                              </a:solidFill>
                              <a:effectLst/>
                              <a:latin typeface="Cambria Math" panose="02040503050406030204" pitchFamily="18" charset="0"/>
                            </a:rPr>
                            <m:t>𝑁</m:t>
                          </m:r>
                        </m:den>
                      </m:f>
                      <m:r>
                        <a:rPr lang="en-IN" sz="1400" b="0" i="1" dirty="0">
                          <a:solidFill>
                            <a:srgbClr val="0D0D0D"/>
                          </a:solidFill>
                          <a:effectLst/>
                          <a:latin typeface="Cambria Math" panose="02040503050406030204" pitchFamily="18" charset="0"/>
                        </a:rPr>
                        <m:t>∑</m:t>
                      </m:r>
                      <m:r>
                        <m:rPr>
                          <m:sty m:val="p"/>
                        </m:rPr>
                        <a:rPr lang="en-IN" sz="1400" b="0" i="1" dirty="0">
                          <a:solidFill>
                            <a:srgbClr val="0D0D0D"/>
                          </a:solidFill>
                          <a:effectLst/>
                          <a:latin typeface="Cambria Math" panose="02040503050406030204" pitchFamily="18" charset="0"/>
                        </a:rPr>
                        <m:t>log</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𝐷</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𝑓𝑖</m:t>
                      </m:r>
                      <m:r>
                        <a:rPr lang="en-IN" sz="1400" b="0" i="1" dirty="0">
                          <a:solidFill>
                            <a:srgbClr val="0D0D0D"/>
                          </a:solidFill>
                          <a:effectLst/>
                          <a:latin typeface="Cambria Math" panose="02040503050406030204" pitchFamily="18" charset="0"/>
                        </a:rPr>
                        <m:t>​))</m:t>
                      </m:r>
                    </m:oMath>
                  </m:oMathPara>
                </a14:m>
                <a:endParaRPr lang="en-IN" sz="1400" dirty="0"/>
              </a:p>
            </p:txBody>
          </p:sp>
        </mc:Choice>
        <mc:Fallback xmlns="">
          <p:sp>
            <p:nvSpPr>
              <p:cNvPr id="10" name="TextBox 9">
                <a:extLst>
                  <a:ext uri="{FF2B5EF4-FFF2-40B4-BE49-F238E27FC236}">
                    <a16:creationId xmlns:a16="http://schemas.microsoft.com/office/drawing/2014/main" id="{8CF1C2CC-FA18-465B-B423-453BA5B6B1D3}"/>
                  </a:ext>
                </a:extLst>
              </p:cNvPr>
              <p:cNvSpPr txBox="1">
                <a:spLocks noRot="1" noChangeAspect="1" noMove="1" noResize="1" noEditPoints="1" noAdjustHandles="1" noChangeArrowheads="1" noChangeShapeType="1" noTextEdit="1"/>
              </p:cNvSpPr>
              <p:nvPr/>
            </p:nvSpPr>
            <p:spPr>
              <a:xfrm>
                <a:off x="9456192" y="1575306"/>
                <a:ext cx="2588326" cy="495649"/>
              </a:xfrm>
              <a:prstGeom prst="rect">
                <a:avLst/>
              </a:prstGeom>
              <a:blipFill>
                <a:blip r:embed="rId6"/>
                <a:stretch>
                  <a:fillRect b="-1220"/>
                </a:stretch>
              </a:blipFill>
            </p:spPr>
            <p:txBody>
              <a:bodyPr/>
              <a:lstStyle/>
              <a:p>
                <a:r>
                  <a:rPr lang="en-IN">
                    <a:noFill/>
                  </a:rPr>
                  <a:t> </a:t>
                </a:r>
              </a:p>
            </p:txBody>
          </p:sp>
        </mc:Fallback>
      </mc:AlternateContent>
      <p:sp>
        <p:nvSpPr>
          <p:cNvPr id="11" name="Rectangle 10">
            <a:extLst>
              <a:ext uri="{FF2B5EF4-FFF2-40B4-BE49-F238E27FC236}">
                <a16:creationId xmlns:a16="http://schemas.microsoft.com/office/drawing/2014/main" id="{4E0D3534-CA71-4836-8B19-91C1F22E781E}"/>
              </a:ext>
            </a:extLst>
          </p:cNvPr>
          <p:cNvSpPr/>
          <p:nvPr/>
        </p:nvSpPr>
        <p:spPr>
          <a:xfrm>
            <a:off x="6281656" y="879986"/>
            <a:ext cx="451323"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B0E476E-0B68-440D-8407-8D9DEE718647}"/>
              </a:ext>
            </a:extLst>
          </p:cNvPr>
          <p:cNvSpPr/>
          <p:nvPr/>
        </p:nvSpPr>
        <p:spPr>
          <a:xfrm>
            <a:off x="6984662" y="884904"/>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51A86AD-2FED-45DC-AEAA-875277C6546B}"/>
              </a:ext>
            </a:extLst>
          </p:cNvPr>
          <p:cNvSpPr/>
          <p:nvPr/>
        </p:nvSpPr>
        <p:spPr>
          <a:xfrm>
            <a:off x="7719964" y="879986"/>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411A6F-F8BF-4E45-985F-2E64B37B331A}"/>
                  </a:ext>
                </a:extLst>
              </p:cNvPr>
              <p:cNvSpPr txBox="1"/>
              <p:nvPr/>
            </p:nvSpPr>
            <p:spPr>
              <a:xfrm>
                <a:off x="3175818" y="887045"/>
                <a:ext cx="2141315" cy="338554"/>
              </a:xfrm>
              <a:prstGeom prst="rect">
                <a:avLst/>
              </a:prstGeom>
              <a:noFill/>
            </p:spPr>
            <p:txBody>
              <a:bodyPr wrap="square">
                <a:spAutoFit/>
              </a:bodyPr>
              <a:lstStyle/>
              <a:p>
                <a:r>
                  <a:rPr lang="en-IN" sz="1600" b="1" dirty="0">
                    <a:solidFill>
                      <a:srgbClr val="FF0000"/>
                    </a:solidFill>
                  </a:rPr>
                  <a:t>Fake image but </a:t>
                </a:r>
                <a14:m>
                  <m:oMath xmlns:m="http://schemas.openxmlformats.org/officeDocument/2006/math">
                    <m:r>
                      <a:rPr lang="en-IN" sz="1600" b="1" i="1" dirty="0" smtClean="0">
                        <a:solidFill>
                          <a:srgbClr val="FF0000"/>
                        </a:solidFill>
                        <a:latin typeface="Cambria Math" panose="02040503050406030204" pitchFamily="18" charset="0"/>
                      </a:rPr>
                      <m:t>𝒚</m:t>
                    </m:r>
                    <m:r>
                      <a:rPr lang="en-IN" sz="1600" b="1" i="1" dirty="0" smtClean="0">
                        <a:solidFill>
                          <a:srgbClr val="FF0000"/>
                        </a:solidFill>
                        <a:latin typeface="Cambria Math" panose="02040503050406030204" pitchFamily="18" charset="0"/>
                      </a:rPr>
                      <m:t> = </m:t>
                    </m:r>
                    <m:r>
                      <a:rPr lang="en-IN" sz="1600" b="1" i="1" dirty="0" smtClean="0">
                        <a:solidFill>
                          <a:srgbClr val="FF0000"/>
                        </a:solidFill>
                        <a:latin typeface="Cambria Math" panose="02040503050406030204" pitchFamily="18" charset="0"/>
                      </a:rPr>
                      <m:t>𝟏</m:t>
                    </m:r>
                  </m:oMath>
                </a14:m>
                <a:endParaRPr lang="en-IN" sz="1600" b="1" dirty="0">
                  <a:solidFill>
                    <a:srgbClr val="FF0000"/>
                  </a:solidFill>
                </a:endParaRPr>
              </a:p>
            </p:txBody>
          </p:sp>
        </mc:Choice>
        <mc:Fallback xmlns="">
          <p:sp>
            <p:nvSpPr>
              <p:cNvPr id="15" name="TextBox 14">
                <a:extLst>
                  <a:ext uri="{FF2B5EF4-FFF2-40B4-BE49-F238E27FC236}">
                    <a16:creationId xmlns:a16="http://schemas.microsoft.com/office/drawing/2014/main" id="{87411A6F-F8BF-4E45-985F-2E64B37B331A}"/>
                  </a:ext>
                </a:extLst>
              </p:cNvPr>
              <p:cNvSpPr txBox="1">
                <a:spLocks noRot="1" noChangeAspect="1" noMove="1" noResize="1" noEditPoints="1" noAdjustHandles="1" noChangeArrowheads="1" noChangeShapeType="1" noTextEdit="1"/>
              </p:cNvSpPr>
              <p:nvPr/>
            </p:nvSpPr>
            <p:spPr>
              <a:xfrm>
                <a:off x="3175818" y="887045"/>
                <a:ext cx="2141315" cy="338554"/>
              </a:xfrm>
              <a:prstGeom prst="rect">
                <a:avLst/>
              </a:prstGeom>
              <a:blipFill>
                <a:blip r:embed="rId7"/>
                <a:stretch>
                  <a:fillRect l="-1709" t="-5455" b="-23636"/>
                </a:stretch>
              </a:blipFill>
            </p:spPr>
            <p:txBody>
              <a:bodyPr/>
              <a:lstStyle/>
              <a:p>
                <a:r>
                  <a:rPr lang="en-IN">
                    <a:noFill/>
                  </a:rPr>
                  <a:t> </a:t>
                </a:r>
              </a:p>
            </p:txBody>
          </p:sp>
        </mc:Fallback>
      </mc:AlternateContent>
      <p:pic>
        <p:nvPicPr>
          <p:cNvPr id="17" name="Picture 16">
            <a:extLst>
              <a:ext uri="{FF2B5EF4-FFF2-40B4-BE49-F238E27FC236}">
                <a16:creationId xmlns:a16="http://schemas.microsoft.com/office/drawing/2014/main" id="{0DCFC106-13CA-45B7-BDC0-47FF5AF11643}"/>
              </a:ext>
            </a:extLst>
          </p:cNvPr>
          <p:cNvPicPr>
            <a:picLocks noChangeAspect="1"/>
          </p:cNvPicPr>
          <p:nvPr/>
        </p:nvPicPr>
        <p:blipFill>
          <a:blip r:embed="rId8"/>
          <a:stretch>
            <a:fillRect/>
          </a:stretch>
        </p:blipFill>
        <p:spPr>
          <a:xfrm>
            <a:off x="6477786" y="3153109"/>
            <a:ext cx="838317" cy="847843"/>
          </a:xfrm>
          <a:prstGeom prst="rect">
            <a:avLst/>
          </a:prstGeom>
        </p:spPr>
      </p:pic>
      <p:sp>
        <p:nvSpPr>
          <p:cNvPr id="19" name="TextBox 18">
            <a:extLst>
              <a:ext uri="{FF2B5EF4-FFF2-40B4-BE49-F238E27FC236}">
                <a16:creationId xmlns:a16="http://schemas.microsoft.com/office/drawing/2014/main" id="{6EB284B2-7605-4792-BFE8-B6C14564F769}"/>
              </a:ext>
            </a:extLst>
          </p:cNvPr>
          <p:cNvSpPr txBox="1"/>
          <p:nvPr/>
        </p:nvSpPr>
        <p:spPr>
          <a:xfrm>
            <a:off x="4218037" y="169287"/>
            <a:ext cx="3759403" cy="400110"/>
          </a:xfrm>
          <a:prstGeom prst="rect">
            <a:avLst/>
          </a:prstGeom>
          <a:noFill/>
        </p:spPr>
        <p:txBody>
          <a:bodyPr wrap="square">
            <a:spAutoFit/>
          </a:bodyPr>
          <a:lstStyle/>
          <a:p>
            <a:pPr algn="l"/>
            <a:r>
              <a:rPr lang="en-IN" sz="2000" b="1" i="0" dirty="0">
                <a:solidFill>
                  <a:srgbClr val="0D0D0D"/>
                </a:solidFill>
                <a:effectLst/>
                <a:latin typeface="Verdana" panose="020B0604030504040204" pitchFamily="34" charset="0"/>
                <a:ea typeface="Verdana" panose="020B0604030504040204" pitchFamily="34" charset="0"/>
              </a:rPr>
              <a:t>Training the Generator</a:t>
            </a:r>
          </a:p>
        </p:txBody>
      </p:sp>
      <p:sp>
        <p:nvSpPr>
          <p:cNvPr id="21" name="TextBox 20">
            <a:extLst>
              <a:ext uri="{FF2B5EF4-FFF2-40B4-BE49-F238E27FC236}">
                <a16:creationId xmlns:a16="http://schemas.microsoft.com/office/drawing/2014/main" id="{09046E8D-EC84-429F-80AC-BB418F553E1D}"/>
              </a:ext>
            </a:extLst>
          </p:cNvPr>
          <p:cNvSpPr txBox="1"/>
          <p:nvPr/>
        </p:nvSpPr>
        <p:spPr>
          <a:xfrm>
            <a:off x="486496" y="4026594"/>
            <a:ext cx="11184394" cy="2585323"/>
          </a:xfrm>
          <a:prstGeom prst="rect">
            <a:avLst/>
          </a:prstGeom>
          <a:noFill/>
        </p:spPr>
        <p:txBody>
          <a:bodyPr wrap="square">
            <a:spAutoFit/>
          </a:bodyPr>
          <a:lstStyle/>
          <a:p>
            <a:pPr algn="l">
              <a:buFont typeface="+mj-lt"/>
              <a:buAutoNum type="arabicPeriod"/>
            </a:pPr>
            <a:r>
              <a:rPr lang="en-US" b="1" i="0" dirty="0">
                <a:solidFill>
                  <a:srgbClr val="0D0D0D"/>
                </a:solidFill>
                <a:effectLst/>
                <a:latin typeface="Söhne"/>
              </a:rPr>
              <a:t>Freeze Discriminator Weights:</a:t>
            </a:r>
          </a:p>
          <a:p>
            <a:pPr algn="l">
              <a:buFont typeface="+mj-lt"/>
              <a:buAutoNum type="arabicPeriod"/>
            </a:pPr>
            <a:endParaRPr lang="en-US" b="0" i="0" dirty="0">
              <a:solidFill>
                <a:srgbClr val="0D0D0D"/>
              </a:solidFill>
              <a:effectLst/>
              <a:latin typeface="Söhne"/>
            </a:endParaRPr>
          </a:p>
          <a:p>
            <a:pPr marL="742950" lvl="1" indent="-285750" algn="l">
              <a:buFont typeface="Wingdings" panose="05000000000000000000" pitchFamily="2" charset="2"/>
              <a:buChar char="ü"/>
            </a:pPr>
            <a:r>
              <a:rPr lang="en-US" b="0" i="0" dirty="0">
                <a:solidFill>
                  <a:srgbClr val="0D0D0D"/>
                </a:solidFill>
                <a:effectLst/>
                <a:latin typeface="Söhne"/>
              </a:rPr>
              <a:t>Before training the generator, we freeze the discriminator's weights to ensure they are not updated during the generator's training. </a:t>
            </a:r>
          </a:p>
          <a:p>
            <a:pPr marL="742950" lvl="1" indent="-285750" algn="l">
              <a:buFont typeface="Wingdings" panose="05000000000000000000" pitchFamily="2" charset="2"/>
              <a:buChar char="ü"/>
            </a:pPr>
            <a:endParaRPr lang="en-US" b="0" i="0" dirty="0">
              <a:solidFill>
                <a:srgbClr val="0D0D0D"/>
              </a:solidFill>
              <a:effectLst/>
              <a:latin typeface="Söhne"/>
            </a:endParaRPr>
          </a:p>
          <a:p>
            <a:pPr marL="742950" lvl="1" indent="-285750" algn="l">
              <a:buFont typeface="Wingdings" panose="05000000000000000000" pitchFamily="2" charset="2"/>
              <a:buChar char="ü"/>
            </a:pPr>
            <a:r>
              <a:rPr lang="en-US" b="0" i="0" dirty="0">
                <a:solidFill>
                  <a:srgbClr val="0D0D0D"/>
                </a:solidFill>
                <a:effectLst/>
                <a:latin typeface="Söhne"/>
              </a:rPr>
              <a:t>This can be done by setting the discriminator to evaluation mode or by ensuring that gradient updates do not apply to its parameters.</a:t>
            </a:r>
          </a:p>
          <a:p>
            <a:br>
              <a:rPr lang="en-US" dirty="0"/>
            </a:br>
            <a:endParaRPr lang="en-IN"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6268F5-D3C0-4654-AC76-176BD536E7C7}"/>
                  </a:ext>
                </a:extLst>
              </p:cNvPr>
              <p:cNvSpPr txBox="1"/>
              <p:nvPr/>
            </p:nvSpPr>
            <p:spPr>
              <a:xfrm>
                <a:off x="1278195" y="464258"/>
                <a:ext cx="2831690" cy="369332"/>
              </a:xfrm>
              <a:prstGeom prst="rect">
                <a:avLst/>
              </a:prstGeom>
              <a:noFill/>
            </p:spPr>
            <p:txBody>
              <a:bodyPr wrap="square">
                <a:spAutoFit/>
              </a:bodyPr>
              <a:lstStyle/>
              <a:p>
                <a14:m>
                  <m:oMath xmlns:m="http://schemas.openxmlformats.org/officeDocument/2006/math">
                    <m:sSub>
                      <m:sSubPr>
                        <m:ctrlPr>
                          <a:rPr lang="en-IN" sz="1800" b="0" i="1" dirty="0" smtClean="0">
                            <a:solidFill>
                              <a:srgbClr val="0D0D0D"/>
                            </a:solidFill>
                            <a:effectLst/>
                            <a:latin typeface="Cambria Math" panose="02040503050406030204" pitchFamily="18" charset="0"/>
                          </a:rPr>
                        </m:ctrlPr>
                      </m:sSubPr>
                      <m:e>
                        <m:r>
                          <a:rPr lang="en-IN" sz="1800" b="0" i="1" dirty="0" smtClean="0">
                            <a:solidFill>
                              <a:srgbClr val="0D0D0D"/>
                            </a:solidFill>
                            <a:effectLst/>
                            <a:latin typeface="Cambria Math" panose="02040503050406030204" pitchFamily="18" charset="0"/>
                          </a:rPr>
                          <m:t>𝜃</m:t>
                        </m:r>
                      </m:e>
                      <m:sub>
                        <m:r>
                          <a:rPr lang="en-IN" sz="1800" b="0" i="1" dirty="0" smtClean="0">
                            <a:solidFill>
                              <a:srgbClr val="0D0D0D"/>
                            </a:solidFill>
                            <a:effectLst/>
                            <a:latin typeface="Cambria Math" panose="02040503050406030204" pitchFamily="18" charset="0"/>
                          </a:rPr>
                          <m:t>𝐺</m:t>
                        </m:r>
                      </m:sub>
                    </m:sSub>
                  </m:oMath>
                </a14:m>
                <a:r>
                  <a:rPr lang="en-IN" dirty="0"/>
                  <a:t>=weight parameters</a:t>
                </a:r>
              </a:p>
            </p:txBody>
          </p:sp>
        </mc:Choice>
        <mc:Fallback xmlns="">
          <p:sp>
            <p:nvSpPr>
              <p:cNvPr id="23" name="TextBox 22">
                <a:extLst>
                  <a:ext uri="{FF2B5EF4-FFF2-40B4-BE49-F238E27FC236}">
                    <a16:creationId xmlns:a16="http://schemas.microsoft.com/office/drawing/2014/main" id="{F86268F5-D3C0-4654-AC76-176BD536E7C7}"/>
                  </a:ext>
                </a:extLst>
              </p:cNvPr>
              <p:cNvSpPr txBox="1">
                <a:spLocks noRot="1" noChangeAspect="1" noMove="1" noResize="1" noEditPoints="1" noAdjustHandles="1" noChangeArrowheads="1" noChangeShapeType="1" noTextEdit="1"/>
              </p:cNvSpPr>
              <p:nvPr/>
            </p:nvSpPr>
            <p:spPr>
              <a:xfrm>
                <a:off x="1278195" y="464258"/>
                <a:ext cx="2831690" cy="369332"/>
              </a:xfrm>
              <a:prstGeom prst="rect">
                <a:avLst/>
              </a:prstGeom>
              <a:blipFill>
                <a:blip r:embed="rId9"/>
                <a:stretch>
                  <a:fillRect t="-8197" b="-24590"/>
                </a:stretch>
              </a:blipFill>
            </p:spPr>
            <p:txBody>
              <a:bodyPr/>
              <a:lstStyle/>
              <a:p>
                <a:r>
                  <a:rPr lang="en-IN">
                    <a:noFill/>
                  </a:rPr>
                  <a:t> </a:t>
                </a:r>
              </a:p>
            </p:txBody>
          </p:sp>
        </mc:Fallback>
      </mc:AlternateContent>
    </p:spTree>
    <p:extLst>
      <p:ext uri="{BB962C8B-B14F-4D97-AF65-F5344CB8AC3E}">
        <p14:creationId xmlns:p14="http://schemas.microsoft.com/office/powerpoint/2010/main" val="1565703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6A69A5A-0390-4E66-B740-282D4600D45E}"/>
              </a:ext>
            </a:extLst>
          </p:cNvPr>
          <p:cNvSpPr txBox="1"/>
          <p:nvPr/>
        </p:nvSpPr>
        <p:spPr>
          <a:xfrm>
            <a:off x="737414" y="5075595"/>
            <a:ext cx="2802199" cy="769441"/>
          </a:xfrm>
          <a:prstGeom prst="rect">
            <a:avLst/>
          </a:prstGeom>
          <a:noFill/>
        </p:spPr>
        <p:txBody>
          <a:bodyPr wrap="square">
            <a:spAutoFit/>
          </a:bodyPr>
          <a:lstStyle/>
          <a:p>
            <a:pPr algn="l"/>
            <a:r>
              <a:rPr lang="en-IN" sz="4400" b="1" i="0" dirty="0">
                <a:solidFill>
                  <a:srgbClr val="000000"/>
                </a:solidFill>
                <a:effectLst/>
                <a:latin typeface="Verdana" panose="020B0604030504040204" pitchFamily="34" charset="0"/>
                <a:ea typeface="Verdana" panose="020B0604030504040204" pitchFamily="34" charset="0"/>
              </a:rPr>
              <a:t>Orange</a:t>
            </a:r>
          </a:p>
        </p:txBody>
      </p:sp>
      <p:sp>
        <p:nvSpPr>
          <p:cNvPr id="11" name="TextBox 10">
            <a:extLst>
              <a:ext uri="{FF2B5EF4-FFF2-40B4-BE49-F238E27FC236}">
                <a16:creationId xmlns:a16="http://schemas.microsoft.com/office/drawing/2014/main" id="{93BD56BB-314D-4826-9B40-63B3E139A485}"/>
              </a:ext>
            </a:extLst>
          </p:cNvPr>
          <p:cNvSpPr txBox="1"/>
          <p:nvPr/>
        </p:nvSpPr>
        <p:spPr>
          <a:xfrm>
            <a:off x="4021397" y="120127"/>
            <a:ext cx="2389234" cy="584775"/>
          </a:xfrm>
          <a:prstGeom prst="rect">
            <a:avLst/>
          </a:prstGeom>
          <a:noFill/>
        </p:spPr>
        <p:txBody>
          <a:bodyPr wrap="square">
            <a:spAutoFit/>
          </a:bodyPr>
          <a:lstStyle/>
          <a:p>
            <a:pPr algn="l"/>
            <a:r>
              <a:rPr lang="en-IN" sz="3200" b="1" i="0" dirty="0">
                <a:solidFill>
                  <a:srgbClr val="000000"/>
                </a:solidFill>
                <a:effectLst/>
                <a:latin typeface="Verdana" panose="020B0604030504040204" pitchFamily="34" charset="0"/>
                <a:ea typeface="Verdana" panose="020B0604030504040204" pitchFamily="34" charset="0"/>
              </a:rPr>
              <a:t>     Test</a:t>
            </a:r>
          </a:p>
        </p:txBody>
      </p:sp>
      <p:pic>
        <p:nvPicPr>
          <p:cNvPr id="13" name="Picture 12">
            <a:extLst>
              <a:ext uri="{FF2B5EF4-FFF2-40B4-BE49-F238E27FC236}">
                <a16:creationId xmlns:a16="http://schemas.microsoft.com/office/drawing/2014/main" id="{25C9AA57-4BE3-4182-9CB6-7C7DCFDA75A1}"/>
              </a:ext>
            </a:extLst>
          </p:cNvPr>
          <p:cNvPicPr>
            <a:picLocks noChangeAspect="1"/>
          </p:cNvPicPr>
          <p:nvPr/>
        </p:nvPicPr>
        <p:blipFill>
          <a:blip r:embed="rId2"/>
          <a:stretch>
            <a:fillRect/>
          </a:stretch>
        </p:blipFill>
        <p:spPr>
          <a:xfrm>
            <a:off x="576311" y="1012964"/>
            <a:ext cx="2943636" cy="2572109"/>
          </a:xfrm>
          <a:prstGeom prst="rect">
            <a:avLst/>
          </a:prstGeom>
        </p:spPr>
      </p:pic>
      <p:pic>
        <p:nvPicPr>
          <p:cNvPr id="15" name="Picture 14">
            <a:extLst>
              <a:ext uri="{FF2B5EF4-FFF2-40B4-BE49-F238E27FC236}">
                <a16:creationId xmlns:a16="http://schemas.microsoft.com/office/drawing/2014/main" id="{1523F1FA-8CAC-48CB-B410-628239388602}"/>
              </a:ext>
            </a:extLst>
          </p:cNvPr>
          <p:cNvPicPr>
            <a:picLocks noChangeAspect="1"/>
          </p:cNvPicPr>
          <p:nvPr/>
        </p:nvPicPr>
        <p:blipFill>
          <a:blip r:embed="rId3"/>
          <a:stretch>
            <a:fillRect/>
          </a:stretch>
        </p:blipFill>
        <p:spPr>
          <a:xfrm>
            <a:off x="5908316" y="4602319"/>
            <a:ext cx="1476581" cy="1428949"/>
          </a:xfrm>
          <a:prstGeom prst="rect">
            <a:avLst/>
          </a:prstGeom>
        </p:spPr>
      </p:pic>
    </p:spTree>
    <p:extLst>
      <p:ext uri="{BB962C8B-B14F-4D97-AF65-F5344CB8AC3E}">
        <p14:creationId xmlns:p14="http://schemas.microsoft.com/office/powerpoint/2010/main" val="288284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811AB-6B2C-48AB-915B-8B095F9BE8D9}"/>
              </a:ext>
            </a:extLst>
          </p:cNvPr>
          <p:cNvPicPr>
            <a:picLocks noChangeAspect="1"/>
          </p:cNvPicPr>
          <p:nvPr/>
        </p:nvPicPr>
        <p:blipFill>
          <a:blip r:embed="rId2"/>
          <a:stretch>
            <a:fillRect/>
          </a:stretch>
        </p:blipFill>
        <p:spPr>
          <a:xfrm>
            <a:off x="4996443" y="1160242"/>
            <a:ext cx="3801005" cy="1686160"/>
          </a:xfrm>
          <a:prstGeom prst="rect">
            <a:avLst/>
          </a:prstGeom>
        </p:spPr>
      </p:pic>
      <p:pic>
        <p:nvPicPr>
          <p:cNvPr id="3" name="Picture 2">
            <a:extLst>
              <a:ext uri="{FF2B5EF4-FFF2-40B4-BE49-F238E27FC236}">
                <a16:creationId xmlns:a16="http://schemas.microsoft.com/office/drawing/2014/main" id="{EA19870D-7790-4EF2-A2DC-14B7EB19537C}"/>
              </a:ext>
            </a:extLst>
          </p:cNvPr>
          <p:cNvPicPr>
            <a:picLocks noChangeAspect="1"/>
          </p:cNvPicPr>
          <p:nvPr/>
        </p:nvPicPr>
        <p:blipFill>
          <a:blip r:embed="rId3"/>
          <a:stretch>
            <a:fillRect/>
          </a:stretch>
        </p:blipFill>
        <p:spPr>
          <a:xfrm>
            <a:off x="711294" y="986139"/>
            <a:ext cx="3549847" cy="2034367"/>
          </a:xfrm>
          <a:prstGeom prst="rect">
            <a:avLst/>
          </a:prstGeom>
        </p:spPr>
      </p:pic>
      <p:pic>
        <p:nvPicPr>
          <p:cNvPr id="4" name="Picture 3">
            <a:extLst>
              <a:ext uri="{FF2B5EF4-FFF2-40B4-BE49-F238E27FC236}">
                <a16:creationId xmlns:a16="http://schemas.microsoft.com/office/drawing/2014/main" id="{E258C88F-690F-4817-B20B-8755C204BC6F}"/>
              </a:ext>
            </a:extLst>
          </p:cNvPr>
          <p:cNvPicPr>
            <a:picLocks noChangeAspect="1"/>
          </p:cNvPicPr>
          <p:nvPr/>
        </p:nvPicPr>
        <p:blipFill>
          <a:blip r:embed="rId4"/>
          <a:stretch>
            <a:fillRect/>
          </a:stretch>
        </p:blipFill>
        <p:spPr>
          <a:xfrm>
            <a:off x="185469" y="417189"/>
            <a:ext cx="689604" cy="3172268"/>
          </a:xfrm>
          <a:prstGeom prst="rect">
            <a:avLst/>
          </a:prstGeom>
        </p:spPr>
      </p:pic>
      <p:pic>
        <p:nvPicPr>
          <p:cNvPr id="6" name="Picture 5">
            <a:extLst>
              <a:ext uri="{FF2B5EF4-FFF2-40B4-BE49-F238E27FC236}">
                <a16:creationId xmlns:a16="http://schemas.microsoft.com/office/drawing/2014/main" id="{E0814ABB-F0FA-4B82-A985-E8E84E282DD5}"/>
              </a:ext>
            </a:extLst>
          </p:cNvPr>
          <p:cNvPicPr>
            <a:picLocks noChangeAspect="1"/>
          </p:cNvPicPr>
          <p:nvPr/>
        </p:nvPicPr>
        <p:blipFill>
          <a:blip r:embed="rId5"/>
          <a:stretch>
            <a:fillRect/>
          </a:stretch>
        </p:blipFill>
        <p:spPr>
          <a:xfrm>
            <a:off x="3988139" y="1491829"/>
            <a:ext cx="990738" cy="905001"/>
          </a:xfrm>
          <a:prstGeom prst="rect">
            <a:avLst/>
          </a:prstGeom>
        </p:spPr>
      </p:pic>
      <p:sp>
        <p:nvSpPr>
          <p:cNvPr id="7" name="Rectangle 6">
            <a:extLst>
              <a:ext uri="{FF2B5EF4-FFF2-40B4-BE49-F238E27FC236}">
                <a16:creationId xmlns:a16="http://schemas.microsoft.com/office/drawing/2014/main" id="{B2C01EFE-1721-4125-BCDE-61DB1D2DD024}"/>
              </a:ext>
            </a:extLst>
          </p:cNvPr>
          <p:cNvSpPr/>
          <p:nvPr/>
        </p:nvSpPr>
        <p:spPr>
          <a:xfrm>
            <a:off x="5568816" y="884903"/>
            <a:ext cx="428861"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D960D7DF-1180-44F7-B846-FA0C532AB99F}"/>
              </a:ext>
            </a:extLst>
          </p:cNvPr>
          <p:cNvSpPr/>
          <p:nvPr/>
        </p:nvSpPr>
        <p:spPr>
          <a:xfrm>
            <a:off x="8807261" y="1704207"/>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F1C2CC-FA18-465B-B423-453BA5B6B1D3}"/>
                  </a:ext>
                </a:extLst>
              </p:cNvPr>
              <p:cNvSpPr txBox="1"/>
              <p:nvPr/>
            </p:nvSpPr>
            <p:spPr>
              <a:xfrm>
                <a:off x="9456192" y="1575306"/>
                <a:ext cx="2588326" cy="495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400" b="0" i="1" dirty="0" smtClean="0">
                          <a:solidFill>
                            <a:srgbClr val="0D0D0D"/>
                          </a:solidFill>
                          <a:effectLst/>
                          <a:latin typeface="Cambria Math" panose="02040503050406030204" pitchFamily="18" charset="0"/>
                        </a:rPr>
                        <m:t>𝐿𝑜𝑠</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𝑠</m:t>
                          </m:r>
                        </m:e>
                        <m:sub>
                          <m:r>
                            <a:rPr lang="en-IN" sz="1400" b="0" i="1" dirty="0" smtClean="0">
                              <a:solidFill>
                                <a:srgbClr val="0D0D0D"/>
                              </a:solidFill>
                              <a:effectLst/>
                              <a:latin typeface="Cambria Math" panose="02040503050406030204" pitchFamily="18" charset="0"/>
                            </a:rPr>
                            <m:t>𝐺</m:t>
                          </m:r>
                        </m:sub>
                      </m:sSub>
                      <m:r>
                        <a:rPr lang="en-IN" sz="1400" b="0" i="1" dirty="0">
                          <a:solidFill>
                            <a:srgbClr val="0D0D0D"/>
                          </a:solidFill>
                          <a:effectLst/>
                          <a:latin typeface="Cambria Math" panose="02040503050406030204" pitchFamily="18" charset="0"/>
                        </a:rPr>
                        <m:t>=−</m:t>
                      </m:r>
                      <m:f>
                        <m:fPr>
                          <m:ctrlPr>
                            <a:rPr lang="en-IN" sz="1400" b="0" i="1" dirty="0" smtClean="0">
                              <a:solidFill>
                                <a:srgbClr val="0D0D0D"/>
                              </a:solidFill>
                              <a:effectLst/>
                              <a:latin typeface="Cambria Math" panose="02040503050406030204" pitchFamily="18" charset="0"/>
                            </a:rPr>
                          </m:ctrlPr>
                        </m:fPr>
                        <m:num>
                          <m:r>
                            <a:rPr lang="en-IN" sz="1400" b="0" i="1" dirty="0" smtClean="0">
                              <a:solidFill>
                                <a:srgbClr val="0D0D0D"/>
                              </a:solidFill>
                              <a:effectLst/>
                              <a:latin typeface="Cambria Math" panose="02040503050406030204" pitchFamily="18" charset="0"/>
                            </a:rPr>
                            <m:t>1</m:t>
                          </m:r>
                        </m:num>
                        <m:den>
                          <m:r>
                            <a:rPr lang="en-IN" sz="1400" b="0" i="1" dirty="0">
                              <a:solidFill>
                                <a:srgbClr val="0D0D0D"/>
                              </a:solidFill>
                              <a:effectLst/>
                              <a:latin typeface="Cambria Math" panose="02040503050406030204" pitchFamily="18" charset="0"/>
                            </a:rPr>
                            <m:t>𝑁</m:t>
                          </m:r>
                        </m:den>
                      </m:f>
                      <m:r>
                        <a:rPr lang="en-IN" sz="1400" b="0" i="1" dirty="0">
                          <a:solidFill>
                            <a:srgbClr val="0D0D0D"/>
                          </a:solidFill>
                          <a:effectLst/>
                          <a:latin typeface="Cambria Math" panose="02040503050406030204" pitchFamily="18" charset="0"/>
                        </a:rPr>
                        <m:t>∑</m:t>
                      </m:r>
                      <m:r>
                        <m:rPr>
                          <m:sty m:val="p"/>
                        </m:rPr>
                        <a:rPr lang="en-IN" sz="1400" b="0" i="1" dirty="0">
                          <a:solidFill>
                            <a:srgbClr val="0D0D0D"/>
                          </a:solidFill>
                          <a:effectLst/>
                          <a:latin typeface="Cambria Math" panose="02040503050406030204" pitchFamily="18" charset="0"/>
                        </a:rPr>
                        <m:t>log</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𝐷</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𝑓𝑖</m:t>
                      </m:r>
                      <m:r>
                        <a:rPr lang="en-IN" sz="1400" b="0" i="1" dirty="0">
                          <a:solidFill>
                            <a:srgbClr val="0D0D0D"/>
                          </a:solidFill>
                          <a:effectLst/>
                          <a:latin typeface="Cambria Math" panose="02040503050406030204" pitchFamily="18" charset="0"/>
                        </a:rPr>
                        <m:t>​))</m:t>
                      </m:r>
                    </m:oMath>
                  </m:oMathPara>
                </a14:m>
                <a:endParaRPr lang="en-IN" sz="1400" dirty="0"/>
              </a:p>
            </p:txBody>
          </p:sp>
        </mc:Choice>
        <mc:Fallback xmlns="">
          <p:sp>
            <p:nvSpPr>
              <p:cNvPr id="10" name="TextBox 9">
                <a:extLst>
                  <a:ext uri="{FF2B5EF4-FFF2-40B4-BE49-F238E27FC236}">
                    <a16:creationId xmlns:a16="http://schemas.microsoft.com/office/drawing/2014/main" id="{8CF1C2CC-FA18-465B-B423-453BA5B6B1D3}"/>
                  </a:ext>
                </a:extLst>
              </p:cNvPr>
              <p:cNvSpPr txBox="1">
                <a:spLocks noRot="1" noChangeAspect="1" noMove="1" noResize="1" noEditPoints="1" noAdjustHandles="1" noChangeArrowheads="1" noChangeShapeType="1" noTextEdit="1"/>
              </p:cNvSpPr>
              <p:nvPr/>
            </p:nvSpPr>
            <p:spPr>
              <a:xfrm>
                <a:off x="9456192" y="1575306"/>
                <a:ext cx="2588326" cy="495649"/>
              </a:xfrm>
              <a:prstGeom prst="rect">
                <a:avLst/>
              </a:prstGeom>
              <a:blipFill>
                <a:blip r:embed="rId6"/>
                <a:stretch>
                  <a:fillRect b="-1220"/>
                </a:stretch>
              </a:blipFill>
            </p:spPr>
            <p:txBody>
              <a:bodyPr/>
              <a:lstStyle/>
              <a:p>
                <a:r>
                  <a:rPr lang="en-IN">
                    <a:noFill/>
                  </a:rPr>
                  <a:t> </a:t>
                </a:r>
              </a:p>
            </p:txBody>
          </p:sp>
        </mc:Fallback>
      </mc:AlternateContent>
      <p:sp>
        <p:nvSpPr>
          <p:cNvPr id="11" name="Rectangle 10">
            <a:extLst>
              <a:ext uri="{FF2B5EF4-FFF2-40B4-BE49-F238E27FC236}">
                <a16:creationId xmlns:a16="http://schemas.microsoft.com/office/drawing/2014/main" id="{4E0D3534-CA71-4836-8B19-91C1F22E781E}"/>
              </a:ext>
            </a:extLst>
          </p:cNvPr>
          <p:cNvSpPr/>
          <p:nvPr/>
        </p:nvSpPr>
        <p:spPr>
          <a:xfrm>
            <a:off x="6281656" y="879986"/>
            <a:ext cx="451323"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B0E476E-0B68-440D-8407-8D9DEE718647}"/>
              </a:ext>
            </a:extLst>
          </p:cNvPr>
          <p:cNvSpPr/>
          <p:nvPr/>
        </p:nvSpPr>
        <p:spPr>
          <a:xfrm>
            <a:off x="6984662" y="884904"/>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51A86AD-2FED-45DC-AEAA-875277C6546B}"/>
              </a:ext>
            </a:extLst>
          </p:cNvPr>
          <p:cNvSpPr/>
          <p:nvPr/>
        </p:nvSpPr>
        <p:spPr>
          <a:xfrm>
            <a:off x="7719964" y="879986"/>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411A6F-F8BF-4E45-985F-2E64B37B331A}"/>
                  </a:ext>
                </a:extLst>
              </p:cNvPr>
              <p:cNvSpPr txBox="1"/>
              <p:nvPr/>
            </p:nvSpPr>
            <p:spPr>
              <a:xfrm>
                <a:off x="3175818" y="887045"/>
                <a:ext cx="2141315" cy="338554"/>
              </a:xfrm>
              <a:prstGeom prst="rect">
                <a:avLst/>
              </a:prstGeom>
              <a:noFill/>
            </p:spPr>
            <p:txBody>
              <a:bodyPr wrap="square">
                <a:spAutoFit/>
              </a:bodyPr>
              <a:lstStyle/>
              <a:p>
                <a:r>
                  <a:rPr lang="en-IN" sz="1600" b="1" dirty="0">
                    <a:solidFill>
                      <a:srgbClr val="FF0000"/>
                    </a:solidFill>
                  </a:rPr>
                  <a:t>Fake image but </a:t>
                </a:r>
                <a14:m>
                  <m:oMath xmlns:m="http://schemas.openxmlformats.org/officeDocument/2006/math">
                    <m:r>
                      <a:rPr lang="en-IN" sz="1600" b="1" i="1" dirty="0" smtClean="0">
                        <a:solidFill>
                          <a:srgbClr val="FF0000"/>
                        </a:solidFill>
                        <a:latin typeface="Cambria Math" panose="02040503050406030204" pitchFamily="18" charset="0"/>
                      </a:rPr>
                      <m:t>𝒚</m:t>
                    </m:r>
                    <m:r>
                      <a:rPr lang="en-IN" sz="1600" b="1" i="1" dirty="0" smtClean="0">
                        <a:solidFill>
                          <a:srgbClr val="FF0000"/>
                        </a:solidFill>
                        <a:latin typeface="Cambria Math" panose="02040503050406030204" pitchFamily="18" charset="0"/>
                      </a:rPr>
                      <m:t> = </m:t>
                    </m:r>
                    <m:r>
                      <a:rPr lang="en-IN" sz="1600" b="1" i="1" dirty="0" smtClean="0">
                        <a:solidFill>
                          <a:srgbClr val="FF0000"/>
                        </a:solidFill>
                        <a:latin typeface="Cambria Math" panose="02040503050406030204" pitchFamily="18" charset="0"/>
                      </a:rPr>
                      <m:t>𝟏</m:t>
                    </m:r>
                  </m:oMath>
                </a14:m>
                <a:endParaRPr lang="en-IN" sz="1600" b="1" dirty="0">
                  <a:solidFill>
                    <a:srgbClr val="FF0000"/>
                  </a:solidFill>
                </a:endParaRPr>
              </a:p>
            </p:txBody>
          </p:sp>
        </mc:Choice>
        <mc:Fallback xmlns="">
          <p:sp>
            <p:nvSpPr>
              <p:cNvPr id="15" name="TextBox 14">
                <a:extLst>
                  <a:ext uri="{FF2B5EF4-FFF2-40B4-BE49-F238E27FC236}">
                    <a16:creationId xmlns:a16="http://schemas.microsoft.com/office/drawing/2014/main" id="{87411A6F-F8BF-4E45-985F-2E64B37B331A}"/>
                  </a:ext>
                </a:extLst>
              </p:cNvPr>
              <p:cNvSpPr txBox="1">
                <a:spLocks noRot="1" noChangeAspect="1" noMove="1" noResize="1" noEditPoints="1" noAdjustHandles="1" noChangeArrowheads="1" noChangeShapeType="1" noTextEdit="1"/>
              </p:cNvSpPr>
              <p:nvPr/>
            </p:nvSpPr>
            <p:spPr>
              <a:xfrm>
                <a:off x="3175818" y="887045"/>
                <a:ext cx="2141315" cy="338554"/>
              </a:xfrm>
              <a:prstGeom prst="rect">
                <a:avLst/>
              </a:prstGeom>
              <a:blipFill>
                <a:blip r:embed="rId7"/>
                <a:stretch>
                  <a:fillRect l="-1709" t="-5455" b="-23636"/>
                </a:stretch>
              </a:blipFill>
            </p:spPr>
            <p:txBody>
              <a:bodyPr/>
              <a:lstStyle/>
              <a:p>
                <a:r>
                  <a:rPr lang="en-IN">
                    <a:noFill/>
                  </a:rPr>
                  <a:t> </a:t>
                </a:r>
              </a:p>
            </p:txBody>
          </p:sp>
        </mc:Fallback>
      </mc:AlternateContent>
      <p:pic>
        <p:nvPicPr>
          <p:cNvPr id="17" name="Picture 16">
            <a:extLst>
              <a:ext uri="{FF2B5EF4-FFF2-40B4-BE49-F238E27FC236}">
                <a16:creationId xmlns:a16="http://schemas.microsoft.com/office/drawing/2014/main" id="{0DCFC106-13CA-45B7-BDC0-47FF5AF11643}"/>
              </a:ext>
            </a:extLst>
          </p:cNvPr>
          <p:cNvPicPr>
            <a:picLocks noChangeAspect="1"/>
          </p:cNvPicPr>
          <p:nvPr/>
        </p:nvPicPr>
        <p:blipFill>
          <a:blip r:embed="rId8"/>
          <a:stretch>
            <a:fillRect/>
          </a:stretch>
        </p:blipFill>
        <p:spPr>
          <a:xfrm>
            <a:off x="6477786" y="3153109"/>
            <a:ext cx="838317" cy="847843"/>
          </a:xfrm>
          <a:prstGeom prst="rect">
            <a:avLst/>
          </a:prstGeom>
        </p:spPr>
      </p:pic>
      <p:sp>
        <p:nvSpPr>
          <p:cNvPr id="19" name="TextBox 18">
            <a:extLst>
              <a:ext uri="{FF2B5EF4-FFF2-40B4-BE49-F238E27FC236}">
                <a16:creationId xmlns:a16="http://schemas.microsoft.com/office/drawing/2014/main" id="{6EB284B2-7605-4792-BFE8-B6C14564F769}"/>
              </a:ext>
            </a:extLst>
          </p:cNvPr>
          <p:cNvSpPr txBox="1"/>
          <p:nvPr/>
        </p:nvSpPr>
        <p:spPr>
          <a:xfrm>
            <a:off x="4218037" y="169287"/>
            <a:ext cx="3759403" cy="400110"/>
          </a:xfrm>
          <a:prstGeom prst="rect">
            <a:avLst/>
          </a:prstGeom>
          <a:noFill/>
        </p:spPr>
        <p:txBody>
          <a:bodyPr wrap="square">
            <a:spAutoFit/>
          </a:bodyPr>
          <a:lstStyle/>
          <a:p>
            <a:pPr algn="l"/>
            <a:r>
              <a:rPr lang="en-IN" sz="2000" b="1" i="0" dirty="0">
                <a:solidFill>
                  <a:srgbClr val="0D0D0D"/>
                </a:solidFill>
                <a:effectLst/>
                <a:latin typeface="Verdana" panose="020B0604030504040204" pitchFamily="34" charset="0"/>
                <a:ea typeface="Verdana" panose="020B0604030504040204" pitchFamily="34" charset="0"/>
              </a:rPr>
              <a:t>Training the Generator</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9046E8D-EC84-429F-80AC-BB418F553E1D}"/>
                  </a:ext>
                </a:extLst>
              </p:cNvPr>
              <p:cNvSpPr txBox="1"/>
              <p:nvPr/>
            </p:nvSpPr>
            <p:spPr>
              <a:xfrm>
                <a:off x="486496" y="4026594"/>
                <a:ext cx="11558022" cy="1477392"/>
              </a:xfrm>
              <a:prstGeom prst="rect">
                <a:avLst/>
              </a:prstGeom>
              <a:noFill/>
            </p:spPr>
            <p:txBody>
              <a:bodyPr wrap="square">
                <a:spAutoFit/>
              </a:bodyPr>
              <a:lstStyle/>
              <a:p>
                <a:pPr algn="l">
                  <a:buFont typeface="+mj-lt"/>
                  <a:buAutoNum type="arabicPeriod"/>
                </a:pPr>
                <a:r>
                  <a:rPr lang="en-IN" b="1" i="0" dirty="0">
                    <a:solidFill>
                      <a:srgbClr val="0D0D0D"/>
                    </a:solidFill>
                    <a:effectLst/>
                    <a:latin typeface="Söhne"/>
                  </a:rPr>
                  <a:t>Generate Fake Images:</a:t>
                </a:r>
                <a:endParaRPr lang="en-IN" b="0" i="0" dirty="0">
                  <a:solidFill>
                    <a:srgbClr val="0D0D0D"/>
                  </a:solidFill>
                  <a:effectLst/>
                  <a:latin typeface="Söhne"/>
                </a:endParaRPr>
              </a:p>
              <a:p>
                <a:pPr lvl="1" algn="l"/>
                <a:endParaRPr lang="en-IN" b="0" i="0" dirty="0">
                  <a:solidFill>
                    <a:srgbClr val="0D0D0D"/>
                  </a:solidFill>
                  <a:effectLst/>
                  <a:latin typeface="Söhne"/>
                </a:endParaRPr>
              </a:p>
              <a:p>
                <a:pPr lvl="1" algn="l"/>
                <a:r>
                  <a:rPr lang="en-IN" b="0" i="0" dirty="0">
                    <a:solidFill>
                      <a:srgbClr val="0D0D0D"/>
                    </a:solidFill>
                    <a:effectLst/>
                    <a:latin typeface="Söhne"/>
                  </a:rPr>
                  <a:t>Generate a batch of fake images by passing random noise </a:t>
                </a:r>
                <a14:m>
                  <m:oMath xmlns:m="http://schemas.openxmlformats.org/officeDocument/2006/math">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1</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2</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3</m:t>
                        </m:r>
                      </m:sub>
                    </m:sSub>
                    <m:r>
                      <a:rPr lang="en-IN" b="0" i="1" dirty="0" smtClean="0">
                        <a:solidFill>
                          <a:srgbClr val="0D0D0D"/>
                        </a:solidFill>
                        <a:effectLst/>
                        <a:latin typeface="Cambria Math" panose="02040503050406030204" pitchFamily="18" charset="0"/>
                      </a:rPr>
                      <m:t>} </m:t>
                    </m:r>
                  </m:oMath>
                </a14:m>
                <a:r>
                  <a:rPr lang="en-IN" b="0" i="0" dirty="0">
                    <a:solidFill>
                      <a:srgbClr val="0D0D0D"/>
                    </a:solidFill>
                    <a:effectLst/>
                    <a:latin typeface="Söhne"/>
                  </a:rPr>
                  <a:t>through the generator.</a:t>
                </a:r>
              </a:p>
              <a:p>
                <a:pPr lvl="1" algn="l"/>
                <a:endParaRPr lang="en-IN" b="0" i="1" dirty="0">
                  <a:solidFill>
                    <a:srgbClr val="0D0D0D"/>
                  </a:solidFill>
                  <a:effectLst/>
                  <a:latin typeface="Cambria Math" panose="02040503050406030204" pitchFamily="18" charset="0"/>
                </a:endParaRPr>
              </a:p>
              <a:p>
                <a:pPr lvl="1" algn="l"/>
                <a14:m>
                  <m:oMathPara xmlns:m="http://schemas.openxmlformats.org/officeDocument/2006/math">
                    <m:oMathParaPr>
                      <m:jc m:val="centerGroup"/>
                    </m:oMathParaPr>
                    <m:oMath xmlns:m="http://schemas.openxmlformats.org/officeDocument/2006/math">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𝑓</m:t>
                      </m:r>
                      <m:r>
                        <a:rPr lang="en-IN" b="0" i="1" dirty="0" smtClean="0">
                          <a:solidFill>
                            <a:srgbClr val="0D0D0D"/>
                          </a:solidFill>
                          <a:effectLst/>
                          <a:latin typeface="Cambria Math" panose="02040503050406030204" pitchFamily="18" charset="0"/>
                        </a:rPr>
                        <m:t>1,</m:t>
                      </m:r>
                      <m:r>
                        <a:rPr lang="en-IN" b="0" i="1" dirty="0" smtClean="0">
                          <a:solidFill>
                            <a:srgbClr val="0D0D0D"/>
                          </a:solidFill>
                          <a:effectLst/>
                          <a:latin typeface="Cambria Math" panose="02040503050406030204" pitchFamily="18" charset="0"/>
                        </a:rPr>
                        <m:t>𝑓</m:t>
                      </m:r>
                      <m:r>
                        <a:rPr lang="en-IN" b="0" i="1" dirty="0" smtClean="0">
                          <a:solidFill>
                            <a:srgbClr val="0D0D0D"/>
                          </a:solidFill>
                          <a:effectLst/>
                          <a:latin typeface="Cambria Math" panose="02040503050406030204" pitchFamily="18" charset="0"/>
                        </a:rPr>
                        <m:t>2,</m:t>
                      </m:r>
                      <m:r>
                        <a:rPr lang="en-IN" b="0" i="1" dirty="0" smtClean="0">
                          <a:solidFill>
                            <a:srgbClr val="0D0D0D"/>
                          </a:solidFill>
                          <a:effectLst/>
                          <a:latin typeface="Cambria Math" panose="02040503050406030204" pitchFamily="18" charset="0"/>
                        </a:rPr>
                        <m:t>𝑓</m:t>
                      </m:r>
                      <m:r>
                        <a:rPr lang="en-IN" b="0" i="1" dirty="0" smtClean="0">
                          <a:solidFill>
                            <a:srgbClr val="0D0D0D"/>
                          </a:solidFill>
                          <a:effectLst/>
                          <a:latin typeface="Cambria Math" panose="02040503050406030204" pitchFamily="18" charset="0"/>
                        </a:rPr>
                        <m:t>3}=</m:t>
                      </m:r>
                      <m:r>
                        <a:rPr lang="en-IN" b="0" i="1" dirty="0" smtClean="0">
                          <a:solidFill>
                            <a:srgbClr val="0D0D0D"/>
                          </a:solidFill>
                          <a:effectLst/>
                          <a:latin typeface="Cambria Math" panose="02040503050406030204" pitchFamily="18" charset="0"/>
                        </a:rPr>
                        <m:t>𝐺</m:t>
                      </m:r>
                      <m:r>
                        <a:rPr lang="en-IN" b="0" i="1" dirty="0" smtClean="0">
                          <a:solidFill>
                            <a:srgbClr val="0D0D0D"/>
                          </a:solidFill>
                          <a:effectLst/>
                          <a:latin typeface="Cambria Math" panose="02040503050406030204" pitchFamily="18" charset="0"/>
                        </a:rPr>
                        <m:t>(</m:t>
                      </m:r>
                      <m:d>
                        <m:dPr>
                          <m:begChr m:val="{"/>
                          <m:endChr m:val="}"/>
                          <m:ctrlPr>
                            <a:rPr lang="en-IN" b="0" i="1" dirty="0" smtClean="0">
                              <a:solidFill>
                                <a:srgbClr val="0D0D0D"/>
                              </a:solidFill>
                              <a:effectLst/>
                              <a:latin typeface="Cambria Math" panose="02040503050406030204" pitchFamily="18" charset="0"/>
                            </a:rPr>
                          </m:ctrlPr>
                        </m:dPr>
                        <m:e>
                          <m:r>
                            <a:rPr lang="en-IN" b="0" i="1" dirty="0" smtClean="0">
                              <a:solidFill>
                                <a:srgbClr val="0D0D0D"/>
                              </a:solidFill>
                              <a:effectLst/>
                              <a:latin typeface="Cambria Math" panose="02040503050406030204" pitchFamily="18" charset="0"/>
                            </a:rPr>
                            <m:t>𝑧</m:t>
                          </m:r>
                          <m:r>
                            <a:rPr lang="en-IN" b="0" i="1" dirty="0" smtClean="0">
                              <a:solidFill>
                                <a:srgbClr val="0D0D0D"/>
                              </a:solidFill>
                              <a:effectLst/>
                              <a:latin typeface="Cambria Math" panose="02040503050406030204" pitchFamily="18" charset="0"/>
                            </a:rPr>
                            <m:t>1,</m:t>
                          </m:r>
                          <m:r>
                            <a:rPr lang="en-IN" b="0" i="1" dirty="0" smtClean="0">
                              <a:solidFill>
                                <a:srgbClr val="0D0D0D"/>
                              </a:solidFill>
                              <a:effectLst/>
                              <a:latin typeface="Cambria Math" panose="02040503050406030204" pitchFamily="18" charset="0"/>
                            </a:rPr>
                            <m:t>𝑧</m:t>
                          </m:r>
                          <m:r>
                            <a:rPr lang="en-IN" b="0" i="1" dirty="0" smtClean="0">
                              <a:solidFill>
                                <a:srgbClr val="0D0D0D"/>
                              </a:solidFill>
                              <a:effectLst/>
                              <a:latin typeface="Cambria Math" panose="02040503050406030204" pitchFamily="18" charset="0"/>
                            </a:rPr>
                            <m:t>2,</m:t>
                          </m:r>
                          <m:r>
                            <a:rPr lang="en-IN" b="0" i="1" dirty="0" smtClean="0">
                              <a:solidFill>
                                <a:srgbClr val="0D0D0D"/>
                              </a:solidFill>
                              <a:effectLst/>
                              <a:latin typeface="Cambria Math" panose="02040503050406030204" pitchFamily="18" charset="0"/>
                            </a:rPr>
                            <m:t>𝑧</m:t>
                          </m:r>
                          <m:r>
                            <a:rPr lang="en-IN" b="0" i="1" dirty="0" smtClean="0">
                              <a:solidFill>
                                <a:srgbClr val="0D0D0D"/>
                              </a:solidFill>
                              <a:effectLst/>
                              <a:latin typeface="Cambria Math" panose="02040503050406030204" pitchFamily="18" charset="0"/>
                            </a:rPr>
                            <m:t>3</m:t>
                          </m:r>
                        </m:e>
                      </m:d>
                      <m:r>
                        <a:rPr lang="en-IN" b="0" i="1" dirty="0" smtClean="0">
                          <a:solidFill>
                            <a:srgbClr val="0D0D0D"/>
                          </a:solidFill>
                          <a:effectLst/>
                          <a:latin typeface="Cambria Math" panose="02040503050406030204" pitchFamily="18" charset="0"/>
                        </a:rPr>
                        <m:t>)</m:t>
                      </m:r>
                    </m:oMath>
                  </m:oMathPara>
                </a14:m>
                <a:br>
                  <a:rPr lang="en-US" dirty="0"/>
                </a:br>
                <a:endParaRPr lang="en-IN" dirty="0"/>
              </a:p>
            </p:txBody>
          </p:sp>
        </mc:Choice>
        <mc:Fallback xmlns="">
          <p:sp>
            <p:nvSpPr>
              <p:cNvPr id="21" name="TextBox 20">
                <a:extLst>
                  <a:ext uri="{FF2B5EF4-FFF2-40B4-BE49-F238E27FC236}">
                    <a16:creationId xmlns:a16="http://schemas.microsoft.com/office/drawing/2014/main" id="{09046E8D-EC84-429F-80AC-BB418F553E1D}"/>
                  </a:ext>
                </a:extLst>
              </p:cNvPr>
              <p:cNvSpPr txBox="1">
                <a:spLocks noRot="1" noChangeAspect="1" noMove="1" noResize="1" noEditPoints="1" noAdjustHandles="1" noChangeArrowheads="1" noChangeShapeType="1" noTextEdit="1"/>
              </p:cNvSpPr>
              <p:nvPr/>
            </p:nvSpPr>
            <p:spPr>
              <a:xfrm>
                <a:off x="486496" y="4026594"/>
                <a:ext cx="11558022" cy="1477392"/>
              </a:xfrm>
              <a:prstGeom prst="rect">
                <a:avLst/>
              </a:prstGeom>
              <a:blipFill>
                <a:blip r:embed="rId9"/>
                <a:stretch>
                  <a:fillRect l="-475" t="-2479" b="-3306"/>
                </a:stretch>
              </a:blipFill>
            </p:spPr>
            <p:txBody>
              <a:bodyPr/>
              <a:lstStyle/>
              <a:p>
                <a:r>
                  <a:rPr lang="en-IN">
                    <a:noFill/>
                  </a:rPr>
                  <a:t> </a:t>
                </a:r>
              </a:p>
            </p:txBody>
          </p:sp>
        </mc:Fallback>
      </mc:AlternateContent>
    </p:spTree>
    <p:extLst>
      <p:ext uri="{BB962C8B-B14F-4D97-AF65-F5344CB8AC3E}">
        <p14:creationId xmlns:p14="http://schemas.microsoft.com/office/powerpoint/2010/main" val="4124780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811AB-6B2C-48AB-915B-8B095F9BE8D9}"/>
              </a:ext>
            </a:extLst>
          </p:cNvPr>
          <p:cNvPicPr>
            <a:picLocks noChangeAspect="1"/>
          </p:cNvPicPr>
          <p:nvPr/>
        </p:nvPicPr>
        <p:blipFill>
          <a:blip r:embed="rId2"/>
          <a:stretch>
            <a:fillRect/>
          </a:stretch>
        </p:blipFill>
        <p:spPr>
          <a:xfrm>
            <a:off x="4996443" y="1160242"/>
            <a:ext cx="3801005" cy="1686160"/>
          </a:xfrm>
          <a:prstGeom prst="rect">
            <a:avLst/>
          </a:prstGeom>
        </p:spPr>
      </p:pic>
      <p:pic>
        <p:nvPicPr>
          <p:cNvPr id="3" name="Picture 2">
            <a:extLst>
              <a:ext uri="{FF2B5EF4-FFF2-40B4-BE49-F238E27FC236}">
                <a16:creationId xmlns:a16="http://schemas.microsoft.com/office/drawing/2014/main" id="{EA19870D-7790-4EF2-A2DC-14B7EB19537C}"/>
              </a:ext>
            </a:extLst>
          </p:cNvPr>
          <p:cNvPicPr>
            <a:picLocks noChangeAspect="1"/>
          </p:cNvPicPr>
          <p:nvPr/>
        </p:nvPicPr>
        <p:blipFill>
          <a:blip r:embed="rId3"/>
          <a:stretch>
            <a:fillRect/>
          </a:stretch>
        </p:blipFill>
        <p:spPr>
          <a:xfrm>
            <a:off x="711294" y="986139"/>
            <a:ext cx="3549847" cy="2034367"/>
          </a:xfrm>
          <a:prstGeom prst="rect">
            <a:avLst/>
          </a:prstGeom>
        </p:spPr>
      </p:pic>
      <p:pic>
        <p:nvPicPr>
          <p:cNvPr id="4" name="Picture 3">
            <a:extLst>
              <a:ext uri="{FF2B5EF4-FFF2-40B4-BE49-F238E27FC236}">
                <a16:creationId xmlns:a16="http://schemas.microsoft.com/office/drawing/2014/main" id="{E258C88F-690F-4817-B20B-8755C204BC6F}"/>
              </a:ext>
            </a:extLst>
          </p:cNvPr>
          <p:cNvPicPr>
            <a:picLocks noChangeAspect="1"/>
          </p:cNvPicPr>
          <p:nvPr/>
        </p:nvPicPr>
        <p:blipFill>
          <a:blip r:embed="rId4"/>
          <a:stretch>
            <a:fillRect/>
          </a:stretch>
        </p:blipFill>
        <p:spPr>
          <a:xfrm>
            <a:off x="185469" y="417189"/>
            <a:ext cx="689604" cy="3172268"/>
          </a:xfrm>
          <a:prstGeom prst="rect">
            <a:avLst/>
          </a:prstGeom>
        </p:spPr>
      </p:pic>
      <p:pic>
        <p:nvPicPr>
          <p:cNvPr id="6" name="Picture 5">
            <a:extLst>
              <a:ext uri="{FF2B5EF4-FFF2-40B4-BE49-F238E27FC236}">
                <a16:creationId xmlns:a16="http://schemas.microsoft.com/office/drawing/2014/main" id="{E0814ABB-F0FA-4B82-A985-E8E84E282DD5}"/>
              </a:ext>
            </a:extLst>
          </p:cNvPr>
          <p:cNvPicPr>
            <a:picLocks noChangeAspect="1"/>
          </p:cNvPicPr>
          <p:nvPr/>
        </p:nvPicPr>
        <p:blipFill>
          <a:blip r:embed="rId5"/>
          <a:stretch>
            <a:fillRect/>
          </a:stretch>
        </p:blipFill>
        <p:spPr>
          <a:xfrm>
            <a:off x="3988139" y="1491829"/>
            <a:ext cx="990738" cy="905001"/>
          </a:xfrm>
          <a:prstGeom prst="rect">
            <a:avLst/>
          </a:prstGeom>
        </p:spPr>
      </p:pic>
      <p:sp>
        <p:nvSpPr>
          <p:cNvPr id="7" name="Rectangle 6">
            <a:extLst>
              <a:ext uri="{FF2B5EF4-FFF2-40B4-BE49-F238E27FC236}">
                <a16:creationId xmlns:a16="http://schemas.microsoft.com/office/drawing/2014/main" id="{B2C01EFE-1721-4125-BCDE-61DB1D2DD024}"/>
              </a:ext>
            </a:extLst>
          </p:cNvPr>
          <p:cNvSpPr/>
          <p:nvPr/>
        </p:nvSpPr>
        <p:spPr>
          <a:xfrm>
            <a:off x="5568816" y="884903"/>
            <a:ext cx="428861"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D960D7DF-1180-44F7-B846-FA0C532AB99F}"/>
              </a:ext>
            </a:extLst>
          </p:cNvPr>
          <p:cNvSpPr/>
          <p:nvPr/>
        </p:nvSpPr>
        <p:spPr>
          <a:xfrm>
            <a:off x="8807261" y="1704207"/>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F1C2CC-FA18-465B-B423-453BA5B6B1D3}"/>
                  </a:ext>
                </a:extLst>
              </p:cNvPr>
              <p:cNvSpPr txBox="1"/>
              <p:nvPr/>
            </p:nvSpPr>
            <p:spPr>
              <a:xfrm>
                <a:off x="9456192" y="1575306"/>
                <a:ext cx="2588326" cy="495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400" b="0" i="1" dirty="0" smtClean="0">
                          <a:solidFill>
                            <a:srgbClr val="0D0D0D"/>
                          </a:solidFill>
                          <a:effectLst/>
                          <a:latin typeface="Cambria Math" panose="02040503050406030204" pitchFamily="18" charset="0"/>
                        </a:rPr>
                        <m:t>𝐿𝑜𝑠</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𝑠</m:t>
                          </m:r>
                        </m:e>
                        <m:sub>
                          <m:r>
                            <a:rPr lang="en-IN" sz="1400" b="0" i="1" dirty="0" smtClean="0">
                              <a:solidFill>
                                <a:srgbClr val="0D0D0D"/>
                              </a:solidFill>
                              <a:effectLst/>
                              <a:latin typeface="Cambria Math" panose="02040503050406030204" pitchFamily="18" charset="0"/>
                            </a:rPr>
                            <m:t>𝐺</m:t>
                          </m:r>
                        </m:sub>
                      </m:sSub>
                      <m:r>
                        <a:rPr lang="en-IN" sz="1400" b="0" i="1" dirty="0">
                          <a:solidFill>
                            <a:srgbClr val="0D0D0D"/>
                          </a:solidFill>
                          <a:effectLst/>
                          <a:latin typeface="Cambria Math" panose="02040503050406030204" pitchFamily="18" charset="0"/>
                        </a:rPr>
                        <m:t>=−</m:t>
                      </m:r>
                      <m:f>
                        <m:fPr>
                          <m:ctrlPr>
                            <a:rPr lang="en-IN" sz="1400" b="0" i="1" dirty="0" smtClean="0">
                              <a:solidFill>
                                <a:srgbClr val="0D0D0D"/>
                              </a:solidFill>
                              <a:effectLst/>
                              <a:latin typeface="Cambria Math" panose="02040503050406030204" pitchFamily="18" charset="0"/>
                            </a:rPr>
                          </m:ctrlPr>
                        </m:fPr>
                        <m:num>
                          <m:r>
                            <a:rPr lang="en-IN" sz="1400" b="0" i="1" dirty="0" smtClean="0">
                              <a:solidFill>
                                <a:srgbClr val="0D0D0D"/>
                              </a:solidFill>
                              <a:effectLst/>
                              <a:latin typeface="Cambria Math" panose="02040503050406030204" pitchFamily="18" charset="0"/>
                            </a:rPr>
                            <m:t>1</m:t>
                          </m:r>
                        </m:num>
                        <m:den>
                          <m:r>
                            <a:rPr lang="en-IN" sz="1400" b="0" i="1" dirty="0">
                              <a:solidFill>
                                <a:srgbClr val="0D0D0D"/>
                              </a:solidFill>
                              <a:effectLst/>
                              <a:latin typeface="Cambria Math" panose="02040503050406030204" pitchFamily="18" charset="0"/>
                            </a:rPr>
                            <m:t>𝑁</m:t>
                          </m:r>
                        </m:den>
                      </m:f>
                      <m:r>
                        <a:rPr lang="en-IN" sz="1400" b="0" i="1" dirty="0">
                          <a:solidFill>
                            <a:srgbClr val="0D0D0D"/>
                          </a:solidFill>
                          <a:effectLst/>
                          <a:latin typeface="Cambria Math" panose="02040503050406030204" pitchFamily="18" charset="0"/>
                        </a:rPr>
                        <m:t>∑</m:t>
                      </m:r>
                      <m:r>
                        <m:rPr>
                          <m:sty m:val="p"/>
                        </m:rPr>
                        <a:rPr lang="en-IN" sz="1400" b="0" i="1" dirty="0">
                          <a:solidFill>
                            <a:srgbClr val="0D0D0D"/>
                          </a:solidFill>
                          <a:effectLst/>
                          <a:latin typeface="Cambria Math" panose="02040503050406030204" pitchFamily="18" charset="0"/>
                        </a:rPr>
                        <m:t>log</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𝐷</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𝑓𝑖</m:t>
                      </m:r>
                      <m:r>
                        <a:rPr lang="en-IN" sz="1400" b="0" i="1" dirty="0">
                          <a:solidFill>
                            <a:srgbClr val="0D0D0D"/>
                          </a:solidFill>
                          <a:effectLst/>
                          <a:latin typeface="Cambria Math" panose="02040503050406030204" pitchFamily="18" charset="0"/>
                        </a:rPr>
                        <m:t>​))</m:t>
                      </m:r>
                    </m:oMath>
                  </m:oMathPara>
                </a14:m>
                <a:endParaRPr lang="en-IN" sz="1400" dirty="0"/>
              </a:p>
            </p:txBody>
          </p:sp>
        </mc:Choice>
        <mc:Fallback xmlns="">
          <p:sp>
            <p:nvSpPr>
              <p:cNvPr id="10" name="TextBox 9">
                <a:extLst>
                  <a:ext uri="{FF2B5EF4-FFF2-40B4-BE49-F238E27FC236}">
                    <a16:creationId xmlns:a16="http://schemas.microsoft.com/office/drawing/2014/main" id="{8CF1C2CC-FA18-465B-B423-453BA5B6B1D3}"/>
                  </a:ext>
                </a:extLst>
              </p:cNvPr>
              <p:cNvSpPr txBox="1">
                <a:spLocks noRot="1" noChangeAspect="1" noMove="1" noResize="1" noEditPoints="1" noAdjustHandles="1" noChangeArrowheads="1" noChangeShapeType="1" noTextEdit="1"/>
              </p:cNvSpPr>
              <p:nvPr/>
            </p:nvSpPr>
            <p:spPr>
              <a:xfrm>
                <a:off x="9456192" y="1575306"/>
                <a:ext cx="2588326" cy="495649"/>
              </a:xfrm>
              <a:prstGeom prst="rect">
                <a:avLst/>
              </a:prstGeom>
              <a:blipFill>
                <a:blip r:embed="rId6"/>
                <a:stretch>
                  <a:fillRect b="-1220"/>
                </a:stretch>
              </a:blipFill>
            </p:spPr>
            <p:txBody>
              <a:bodyPr/>
              <a:lstStyle/>
              <a:p>
                <a:r>
                  <a:rPr lang="en-IN">
                    <a:noFill/>
                  </a:rPr>
                  <a:t> </a:t>
                </a:r>
              </a:p>
            </p:txBody>
          </p:sp>
        </mc:Fallback>
      </mc:AlternateContent>
      <p:sp>
        <p:nvSpPr>
          <p:cNvPr id="11" name="Rectangle 10">
            <a:extLst>
              <a:ext uri="{FF2B5EF4-FFF2-40B4-BE49-F238E27FC236}">
                <a16:creationId xmlns:a16="http://schemas.microsoft.com/office/drawing/2014/main" id="{4E0D3534-CA71-4836-8B19-91C1F22E781E}"/>
              </a:ext>
            </a:extLst>
          </p:cNvPr>
          <p:cNvSpPr/>
          <p:nvPr/>
        </p:nvSpPr>
        <p:spPr>
          <a:xfrm>
            <a:off x="6281656" y="879986"/>
            <a:ext cx="451323"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B0E476E-0B68-440D-8407-8D9DEE718647}"/>
              </a:ext>
            </a:extLst>
          </p:cNvPr>
          <p:cNvSpPr/>
          <p:nvPr/>
        </p:nvSpPr>
        <p:spPr>
          <a:xfrm>
            <a:off x="6984662" y="884904"/>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51A86AD-2FED-45DC-AEAA-875277C6546B}"/>
              </a:ext>
            </a:extLst>
          </p:cNvPr>
          <p:cNvSpPr/>
          <p:nvPr/>
        </p:nvSpPr>
        <p:spPr>
          <a:xfrm>
            <a:off x="7719964" y="879986"/>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411A6F-F8BF-4E45-985F-2E64B37B331A}"/>
                  </a:ext>
                </a:extLst>
              </p:cNvPr>
              <p:cNvSpPr txBox="1"/>
              <p:nvPr/>
            </p:nvSpPr>
            <p:spPr>
              <a:xfrm>
                <a:off x="3175818" y="887045"/>
                <a:ext cx="2141315" cy="338554"/>
              </a:xfrm>
              <a:prstGeom prst="rect">
                <a:avLst/>
              </a:prstGeom>
              <a:noFill/>
            </p:spPr>
            <p:txBody>
              <a:bodyPr wrap="square">
                <a:spAutoFit/>
              </a:bodyPr>
              <a:lstStyle/>
              <a:p>
                <a:r>
                  <a:rPr lang="en-IN" sz="1600" b="1" dirty="0">
                    <a:solidFill>
                      <a:srgbClr val="FF0000"/>
                    </a:solidFill>
                  </a:rPr>
                  <a:t>Fake image but </a:t>
                </a:r>
                <a14:m>
                  <m:oMath xmlns:m="http://schemas.openxmlformats.org/officeDocument/2006/math">
                    <m:r>
                      <a:rPr lang="en-IN" sz="1600" b="1" i="1" dirty="0" smtClean="0">
                        <a:solidFill>
                          <a:srgbClr val="FF0000"/>
                        </a:solidFill>
                        <a:latin typeface="Cambria Math" panose="02040503050406030204" pitchFamily="18" charset="0"/>
                      </a:rPr>
                      <m:t>𝒚</m:t>
                    </m:r>
                    <m:r>
                      <a:rPr lang="en-IN" sz="1600" b="1" i="1" dirty="0" smtClean="0">
                        <a:solidFill>
                          <a:srgbClr val="FF0000"/>
                        </a:solidFill>
                        <a:latin typeface="Cambria Math" panose="02040503050406030204" pitchFamily="18" charset="0"/>
                      </a:rPr>
                      <m:t> = </m:t>
                    </m:r>
                    <m:r>
                      <a:rPr lang="en-IN" sz="1600" b="1" i="1" dirty="0" smtClean="0">
                        <a:solidFill>
                          <a:srgbClr val="FF0000"/>
                        </a:solidFill>
                        <a:latin typeface="Cambria Math" panose="02040503050406030204" pitchFamily="18" charset="0"/>
                      </a:rPr>
                      <m:t>𝟏</m:t>
                    </m:r>
                  </m:oMath>
                </a14:m>
                <a:endParaRPr lang="en-IN" sz="1600" b="1" dirty="0">
                  <a:solidFill>
                    <a:srgbClr val="FF0000"/>
                  </a:solidFill>
                </a:endParaRPr>
              </a:p>
            </p:txBody>
          </p:sp>
        </mc:Choice>
        <mc:Fallback xmlns="">
          <p:sp>
            <p:nvSpPr>
              <p:cNvPr id="15" name="TextBox 14">
                <a:extLst>
                  <a:ext uri="{FF2B5EF4-FFF2-40B4-BE49-F238E27FC236}">
                    <a16:creationId xmlns:a16="http://schemas.microsoft.com/office/drawing/2014/main" id="{87411A6F-F8BF-4E45-985F-2E64B37B331A}"/>
                  </a:ext>
                </a:extLst>
              </p:cNvPr>
              <p:cNvSpPr txBox="1">
                <a:spLocks noRot="1" noChangeAspect="1" noMove="1" noResize="1" noEditPoints="1" noAdjustHandles="1" noChangeArrowheads="1" noChangeShapeType="1" noTextEdit="1"/>
              </p:cNvSpPr>
              <p:nvPr/>
            </p:nvSpPr>
            <p:spPr>
              <a:xfrm>
                <a:off x="3175818" y="887045"/>
                <a:ext cx="2141315" cy="338554"/>
              </a:xfrm>
              <a:prstGeom prst="rect">
                <a:avLst/>
              </a:prstGeom>
              <a:blipFill>
                <a:blip r:embed="rId7"/>
                <a:stretch>
                  <a:fillRect l="-1709" t="-5455" b="-23636"/>
                </a:stretch>
              </a:blipFill>
            </p:spPr>
            <p:txBody>
              <a:bodyPr/>
              <a:lstStyle/>
              <a:p>
                <a:r>
                  <a:rPr lang="en-IN">
                    <a:noFill/>
                  </a:rPr>
                  <a:t> </a:t>
                </a:r>
              </a:p>
            </p:txBody>
          </p:sp>
        </mc:Fallback>
      </mc:AlternateContent>
      <p:pic>
        <p:nvPicPr>
          <p:cNvPr id="17" name="Picture 16">
            <a:extLst>
              <a:ext uri="{FF2B5EF4-FFF2-40B4-BE49-F238E27FC236}">
                <a16:creationId xmlns:a16="http://schemas.microsoft.com/office/drawing/2014/main" id="{0DCFC106-13CA-45B7-BDC0-47FF5AF11643}"/>
              </a:ext>
            </a:extLst>
          </p:cNvPr>
          <p:cNvPicPr>
            <a:picLocks noChangeAspect="1"/>
          </p:cNvPicPr>
          <p:nvPr/>
        </p:nvPicPr>
        <p:blipFill>
          <a:blip r:embed="rId8"/>
          <a:stretch>
            <a:fillRect/>
          </a:stretch>
        </p:blipFill>
        <p:spPr>
          <a:xfrm>
            <a:off x="6477786" y="3153109"/>
            <a:ext cx="838317" cy="847843"/>
          </a:xfrm>
          <a:prstGeom prst="rect">
            <a:avLst/>
          </a:prstGeom>
        </p:spPr>
      </p:pic>
      <p:sp>
        <p:nvSpPr>
          <p:cNvPr id="19" name="TextBox 18">
            <a:extLst>
              <a:ext uri="{FF2B5EF4-FFF2-40B4-BE49-F238E27FC236}">
                <a16:creationId xmlns:a16="http://schemas.microsoft.com/office/drawing/2014/main" id="{6EB284B2-7605-4792-BFE8-B6C14564F769}"/>
              </a:ext>
            </a:extLst>
          </p:cNvPr>
          <p:cNvSpPr txBox="1"/>
          <p:nvPr/>
        </p:nvSpPr>
        <p:spPr>
          <a:xfrm>
            <a:off x="4218037" y="169287"/>
            <a:ext cx="3759403" cy="400110"/>
          </a:xfrm>
          <a:prstGeom prst="rect">
            <a:avLst/>
          </a:prstGeom>
          <a:noFill/>
        </p:spPr>
        <p:txBody>
          <a:bodyPr wrap="square">
            <a:spAutoFit/>
          </a:bodyPr>
          <a:lstStyle/>
          <a:p>
            <a:pPr algn="l"/>
            <a:r>
              <a:rPr lang="en-IN" sz="2000" b="1" i="0" dirty="0">
                <a:solidFill>
                  <a:srgbClr val="0D0D0D"/>
                </a:solidFill>
                <a:effectLst/>
                <a:latin typeface="Verdana" panose="020B0604030504040204" pitchFamily="34" charset="0"/>
                <a:ea typeface="Verdana" panose="020B0604030504040204" pitchFamily="34" charset="0"/>
              </a:rPr>
              <a:t>Training the Generator</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9046E8D-EC84-429F-80AC-BB418F553E1D}"/>
                  </a:ext>
                </a:extLst>
              </p:cNvPr>
              <p:cNvSpPr txBox="1"/>
              <p:nvPr/>
            </p:nvSpPr>
            <p:spPr>
              <a:xfrm>
                <a:off x="486496" y="4026594"/>
                <a:ext cx="11558022" cy="1477328"/>
              </a:xfrm>
              <a:prstGeom prst="rect">
                <a:avLst/>
              </a:prstGeom>
              <a:noFill/>
            </p:spPr>
            <p:txBody>
              <a:bodyPr wrap="square">
                <a:spAutoFit/>
              </a:bodyPr>
              <a:lstStyle/>
              <a:p>
                <a:pPr algn="l">
                  <a:buFont typeface="+mj-lt"/>
                  <a:buAutoNum type="arabicPeriod"/>
                </a:pPr>
                <a:r>
                  <a:rPr lang="en-US" b="1" i="0" dirty="0">
                    <a:solidFill>
                      <a:srgbClr val="0D0D0D"/>
                    </a:solidFill>
                    <a:effectLst/>
                    <a:latin typeface="Söhne"/>
                  </a:rPr>
                  <a:t>Forward Pass-Through Discriminator:</a:t>
                </a:r>
              </a:p>
              <a:p>
                <a:pPr algn="l">
                  <a:buFont typeface="+mj-lt"/>
                  <a:buAutoNum type="arabicPeriod"/>
                </a:pPr>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Pass the generated fake images through the discriminator to get the predictions</a:t>
                </a:r>
                <a14:m>
                  <m:oMath xmlns:m="http://schemas.openxmlformats.org/officeDocument/2006/math">
                    <m:r>
                      <a:rPr lang="en-US" b="0" i="1" dirty="0" smtClean="0">
                        <a:solidFill>
                          <a:srgbClr val="0D0D0D"/>
                        </a:solidFill>
                        <a:effectLst/>
                        <a:latin typeface="Cambria Math" panose="02040503050406030204" pitchFamily="18" charset="0"/>
                      </a:rPr>
                      <m:t>.{</m:t>
                    </m:r>
                    <m:r>
                      <a:rPr lang="en-US" b="0" i="1" dirty="0" smtClean="0">
                        <a:solidFill>
                          <a:srgbClr val="0D0D0D"/>
                        </a:solidFill>
                        <a:effectLst/>
                        <a:latin typeface="Cambria Math" panose="02040503050406030204" pitchFamily="18" charset="0"/>
                      </a:rPr>
                      <m:t>𝐷</m:t>
                    </m:r>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𝑓</m:t>
                        </m:r>
                      </m:e>
                      <m:sub>
                        <m:r>
                          <a:rPr lang="en-US" b="0" i="1" dirty="0" smtClean="0">
                            <a:solidFill>
                              <a:srgbClr val="0D0D0D"/>
                            </a:solidFill>
                            <a:effectLst/>
                            <a:latin typeface="Cambria Math" panose="02040503050406030204" pitchFamily="18" charset="0"/>
                          </a:rPr>
                          <m:t>1</m:t>
                        </m:r>
                      </m:sub>
                    </m:sSub>
                    <m:r>
                      <a:rPr lang="en-US" b="0" i="1" dirty="0" smtClean="0">
                        <a:solidFill>
                          <a:srgbClr val="0D0D0D"/>
                        </a:solidFill>
                        <a:effectLst/>
                        <a:latin typeface="Cambria Math" panose="02040503050406030204" pitchFamily="18" charset="0"/>
                      </a:rPr>
                      <m:t>),</m:t>
                    </m:r>
                    <m:r>
                      <a:rPr lang="en-US" b="0" i="1" dirty="0" smtClean="0">
                        <a:solidFill>
                          <a:srgbClr val="0D0D0D"/>
                        </a:solidFill>
                        <a:effectLst/>
                        <a:latin typeface="Cambria Math" panose="02040503050406030204" pitchFamily="18" charset="0"/>
                      </a:rPr>
                      <m:t>𝐷</m:t>
                    </m:r>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𝑓</m:t>
                        </m:r>
                      </m:e>
                      <m:sub>
                        <m:r>
                          <a:rPr lang="en-US" b="0" i="1" dirty="0" smtClean="0">
                            <a:solidFill>
                              <a:srgbClr val="0D0D0D"/>
                            </a:solidFill>
                            <a:effectLst/>
                            <a:latin typeface="Cambria Math" panose="02040503050406030204" pitchFamily="18" charset="0"/>
                          </a:rPr>
                          <m:t>2</m:t>
                        </m:r>
                      </m:sub>
                    </m:sSub>
                    <m:r>
                      <a:rPr lang="en-US" b="0" i="1" dirty="0" smtClean="0">
                        <a:solidFill>
                          <a:srgbClr val="0D0D0D"/>
                        </a:solidFill>
                        <a:effectLst/>
                        <a:latin typeface="Cambria Math" panose="02040503050406030204" pitchFamily="18" charset="0"/>
                      </a:rPr>
                      <m:t>),</m:t>
                    </m:r>
                    <m:r>
                      <a:rPr lang="en-US" b="0" i="1" dirty="0" smtClean="0">
                        <a:solidFill>
                          <a:srgbClr val="0D0D0D"/>
                        </a:solidFill>
                        <a:effectLst/>
                        <a:latin typeface="Cambria Math" panose="02040503050406030204" pitchFamily="18" charset="0"/>
                      </a:rPr>
                      <m:t>𝐷</m:t>
                    </m:r>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𝑓</m:t>
                        </m:r>
                      </m:e>
                      <m:sub>
                        <m:r>
                          <a:rPr lang="en-US" b="0" i="1" dirty="0" smtClean="0">
                            <a:solidFill>
                              <a:srgbClr val="0D0D0D"/>
                            </a:solidFill>
                            <a:effectLst/>
                            <a:latin typeface="Cambria Math" panose="02040503050406030204" pitchFamily="18" charset="0"/>
                          </a:rPr>
                          <m:t>3</m:t>
                        </m:r>
                      </m:sub>
                    </m:sSub>
                    <m:r>
                      <a:rPr lang="en-US" b="0" i="1" dirty="0" smtClean="0">
                        <a:solidFill>
                          <a:srgbClr val="0D0D0D"/>
                        </a:solidFill>
                        <a:effectLst/>
                        <a:latin typeface="Cambria Math" panose="02040503050406030204" pitchFamily="18" charset="0"/>
                      </a:rPr>
                      <m:t>)}</m:t>
                    </m:r>
                  </m:oMath>
                </a14:m>
                <a:endParaRPr lang="en-US" b="0" i="0" dirty="0">
                  <a:solidFill>
                    <a:srgbClr val="0D0D0D"/>
                  </a:solidFill>
                  <a:effectLst/>
                  <a:latin typeface="KaTeX_Main"/>
                </a:endParaRPr>
              </a:p>
              <a:p>
                <a:pPr lvl="1" algn="l"/>
                <a:endParaRPr lang="en-US" b="0" i="0" dirty="0">
                  <a:solidFill>
                    <a:srgbClr val="0D0D0D"/>
                  </a:solidFill>
                  <a:effectLst/>
                  <a:latin typeface="Söhne"/>
                </a:endParaRPr>
              </a:p>
              <a:p>
                <a:pPr marL="742950" lvl="1" indent="-285750" algn="l">
                  <a:buFont typeface="+mj-lt"/>
                  <a:buAutoNum type="arabicPeriod"/>
                </a:pPr>
                <a:r>
                  <a:rPr lang="en-US" b="0" i="0" dirty="0">
                    <a:solidFill>
                      <a:srgbClr val="0D0D0D"/>
                    </a:solidFill>
                    <a:effectLst/>
                    <a:latin typeface="Söhne"/>
                  </a:rPr>
                  <a:t>These predictions indicate how real the discriminator thinks the fake images are.</a:t>
                </a:r>
              </a:p>
            </p:txBody>
          </p:sp>
        </mc:Choice>
        <mc:Fallback xmlns="">
          <p:sp>
            <p:nvSpPr>
              <p:cNvPr id="21" name="TextBox 20">
                <a:extLst>
                  <a:ext uri="{FF2B5EF4-FFF2-40B4-BE49-F238E27FC236}">
                    <a16:creationId xmlns:a16="http://schemas.microsoft.com/office/drawing/2014/main" id="{09046E8D-EC84-429F-80AC-BB418F553E1D}"/>
                  </a:ext>
                </a:extLst>
              </p:cNvPr>
              <p:cNvSpPr txBox="1">
                <a:spLocks noRot="1" noChangeAspect="1" noMove="1" noResize="1" noEditPoints="1" noAdjustHandles="1" noChangeArrowheads="1" noChangeShapeType="1" noTextEdit="1"/>
              </p:cNvSpPr>
              <p:nvPr/>
            </p:nvSpPr>
            <p:spPr>
              <a:xfrm>
                <a:off x="486496" y="4026594"/>
                <a:ext cx="11558022" cy="1477328"/>
              </a:xfrm>
              <a:prstGeom prst="rect">
                <a:avLst/>
              </a:prstGeom>
              <a:blipFill>
                <a:blip r:embed="rId9"/>
                <a:stretch>
                  <a:fillRect l="-475" t="-2479" b="-5785"/>
                </a:stretch>
              </a:blipFill>
            </p:spPr>
            <p:txBody>
              <a:bodyPr/>
              <a:lstStyle/>
              <a:p>
                <a:r>
                  <a:rPr lang="en-IN">
                    <a:noFill/>
                  </a:rPr>
                  <a:t> </a:t>
                </a:r>
              </a:p>
            </p:txBody>
          </p:sp>
        </mc:Fallback>
      </mc:AlternateContent>
    </p:spTree>
    <p:extLst>
      <p:ext uri="{BB962C8B-B14F-4D97-AF65-F5344CB8AC3E}">
        <p14:creationId xmlns:p14="http://schemas.microsoft.com/office/powerpoint/2010/main" val="1791123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811AB-6B2C-48AB-915B-8B095F9BE8D9}"/>
              </a:ext>
            </a:extLst>
          </p:cNvPr>
          <p:cNvPicPr>
            <a:picLocks noChangeAspect="1"/>
          </p:cNvPicPr>
          <p:nvPr/>
        </p:nvPicPr>
        <p:blipFill>
          <a:blip r:embed="rId2"/>
          <a:stretch>
            <a:fillRect/>
          </a:stretch>
        </p:blipFill>
        <p:spPr>
          <a:xfrm>
            <a:off x="4996443" y="1160242"/>
            <a:ext cx="3801005" cy="1686160"/>
          </a:xfrm>
          <a:prstGeom prst="rect">
            <a:avLst/>
          </a:prstGeom>
        </p:spPr>
      </p:pic>
      <p:pic>
        <p:nvPicPr>
          <p:cNvPr id="3" name="Picture 2">
            <a:extLst>
              <a:ext uri="{FF2B5EF4-FFF2-40B4-BE49-F238E27FC236}">
                <a16:creationId xmlns:a16="http://schemas.microsoft.com/office/drawing/2014/main" id="{EA19870D-7790-4EF2-A2DC-14B7EB19537C}"/>
              </a:ext>
            </a:extLst>
          </p:cNvPr>
          <p:cNvPicPr>
            <a:picLocks noChangeAspect="1"/>
          </p:cNvPicPr>
          <p:nvPr/>
        </p:nvPicPr>
        <p:blipFill>
          <a:blip r:embed="rId3"/>
          <a:stretch>
            <a:fillRect/>
          </a:stretch>
        </p:blipFill>
        <p:spPr>
          <a:xfrm>
            <a:off x="711294" y="986139"/>
            <a:ext cx="3549847" cy="2034367"/>
          </a:xfrm>
          <a:prstGeom prst="rect">
            <a:avLst/>
          </a:prstGeom>
        </p:spPr>
      </p:pic>
      <p:pic>
        <p:nvPicPr>
          <p:cNvPr id="4" name="Picture 3">
            <a:extLst>
              <a:ext uri="{FF2B5EF4-FFF2-40B4-BE49-F238E27FC236}">
                <a16:creationId xmlns:a16="http://schemas.microsoft.com/office/drawing/2014/main" id="{E258C88F-690F-4817-B20B-8755C204BC6F}"/>
              </a:ext>
            </a:extLst>
          </p:cNvPr>
          <p:cNvPicPr>
            <a:picLocks noChangeAspect="1"/>
          </p:cNvPicPr>
          <p:nvPr/>
        </p:nvPicPr>
        <p:blipFill>
          <a:blip r:embed="rId4"/>
          <a:stretch>
            <a:fillRect/>
          </a:stretch>
        </p:blipFill>
        <p:spPr>
          <a:xfrm>
            <a:off x="185469" y="417189"/>
            <a:ext cx="689604" cy="3172268"/>
          </a:xfrm>
          <a:prstGeom prst="rect">
            <a:avLst/>
          </a:prstGeom>
        </p:spPr>
      </p:pic>
      <p:pic>
        <p:nvPicPr>
          <p:cNvPr id="6" name="Picture 5">
            <a:extLst>
              <a:ext uri="{FF2B5EF4-FFF2-40B4-BE49-F238E27FC236}">
                <a16:creationId xmlns:a16="http://schemas.microsoft.com/office/drawing/2014/main" id="{E0814ABB-F0FA-4B82-A985-E8E84E282DD5}"/>
              </a:ext>
            </a:extLst>
          </p:cNvPr>
          <p:cNvPicPr>
            <a:picLocks noChangeAspect="1"/>
          </p:cNvPicPr>
          <p:nvPr/>
        </p:nvPicPr>
        <p:blipFill>
          <a:blip r:embed="rId5"/>
          <a:stretch>
            <a:fillRect/>
          </a:stretch>
        </p:blipFill>
        <p:spPr>
          <a:xfrm>
            <a:off x="3988139" y="1491829"/>
            <a:ext cx="990738" cy="905001"/>
          </a:xfrm>
          <a:prstGeom prst="rect">
            <a:avLst/>
          </a:prstGeom>
        </p:spPr>
      </p:pic>
      <p:sp>
        <p:nvSpPr>
          <p:cNvPr id="7" name="Rectangle 6">
            <a:extLst>
              <a:ext uri="{FF2B5EF4-FFF2-40B4-BE49-F238E27FC236}">
                <a16:creationId xmlns:a16="http://schemas.microsoft.com/office/drawing/2014/main" id="{B2C01EFE-1721-4125-BCDE-61DB1D2DD024}"/>
              </a:ext>
            </a:extLst>
          </p:cNvPr>
          <p:cNvSpPr/>
          <p:nvPr/>
        </p:nvSpPr>
        <p:spPr>
          <a:xfrm>
            <a:off x="5568816" y="884903"/>
            <a:ext cx="428861"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D960D7DF-1180-44F7-B846-FA0C532AB99F}"/>
              </a:ext>
            </a:extLst>
          </p:cNvPr>
          <p:cNvSpPr/>
          <p:nvPr/>
        </p:nvSpPr>
        <p:spPr>
          <a:xfrm>
            <a:off x="8807261" y="1704207"/>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F1C2CC-FA18-465B-B423-453BA5B6B1D3}"/>
                  </a:ext>
                </a:extLst>
              </p:cNvPr>
              <p:cNvSpPr txBox="1"/>
              <p:nvPr/>
            </p:nvSpPr>
            <p:spPr>
              <a:xfrm>
                <a:off x="9456192" y="1575306"/>
                <a:ext cx="2588326" cy="495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400" b="0" i="1" dirty="0" smtClean="0">
                          <a:solidFill>
                            <a:srgbClr val="0D0D0D"/>
                          </a:solidFill>
                          <a:effectLst/>
                          <a:latin typeface="Cambria Math" panose="02040503050406030204" pitchFamily="18" charset="0"/>
                        </a:rPr>
                        <m:t>𝐿𝑜𝑠</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𝑠</m:t>
                          </m:r>
                        </m:e>
                        <m:sub>
                          <m:r>
                            <a:rPr lang="en-IN" sz="1400" b="0" i="1" dirty="0" smtClean="0">
                              <a:solidFill>
                                <a:srgbClr val="0D0D0D"/>
                              </a:solidFill>
                              <a:effectLst/>
                              <a:latin typeface="Cambria Math" panose="02040503050406030204" pitchFamily="18" charset="0"/>
                            </a:rPr>
                            <m:t>𝐺</m:t>
                          </m:r>
                        </m:sub>
                      </m:sSub>
                      <m:r>
                        <a:rPr lang="en-IN" sz="1400" b="0" i="1" dirty="0">
                          <a:solidFill>
                            <a:srgbClr val="0D0D0D"/>
                          </a:solidFill>
                          <a:effectLst/>
                          <a:latin typeface="Cambria Math" panose="02040503050406030204" pitchFamily="18" charset="0"/>
                        </a:rPr>
                        <m:t>=−</m:t>
                      </m:r>
                      <m:f>
                        <m:fPr>
                          <m:ctrlPr>
                            <a:rPr lang="en-IN" sz="1400" b="0" i="1" dirty="0" smtClean="0">
                              <a:solidFill>
                                <a:srgbClr val="0D0D0D"/>
                              </a:solidFill>
                              <a:effectLst/>
                              <a:latin typeface="Cambria Math" panose="02040503050406030204" pitchFamily="18" charset="0"/>
                            </a:rPr>
                          </m:ctrlPr>
                        </m:fPr>
                        <m:num>
                          <m:r>
                            <a:rPr lang="en-IN" sz="1400" b="0" i="1" dirty="0" smtClean="0">
                              <a:solidFill>
                                <a:srgbClr val="0D0D0D"/>
                              </a:solidFill>
                              <a:effectLst/>
                              <a:latin typeface="Cambria Math" panose="02040503050406030204" pitchFamily="18" charset="0"/>
                            </a:rPr>
                            <m:t>1</m:t>
                          </m:r>
                        </m:num>
                        <m:den>
                          <m:r>
                            <a:rPr lang="en-IN" sz="1400" b="0" i="1" dirty="0">
                              <a:solidFill>
                                <a:srgbClr val="0D0D0D"/>
                              </a:solidFill>
                              <a:effectLst/>
                              <a:latin typeface="Cambria Math" panose="02040503050406030204" pitchFamily="18" charset="0"/>
                            </a:rPr>
                            <m:t>𝑁</m:t>
                          </m:r>
                        </m:den>
                      </m:f>
                      <m:r>
                        <a:rPr lang="en-IN" sz="1400" b="0" i="1" dirty="0">
                          <a:solidFill>
                            <a:srgbClr val="0D0D0D"/>
                          </a:solidFill>
                          <a:effectLst/>
                          <a:latin typeface="Cambria Math" panose="02040503050406030204" pitchFamily="18" charset="0"/>
                        </a:rPr>
                        <m:t>∑</m:t>
                      </m:r>
                      <m:r>
                        <m:rPr>
                          <m:sty m:val="p"/>
                        </m:rPr>
                        <a:rPr lang="en-IN" sz="1400" b="0" i="1" dirty="0">
                          <a:solidFill>
                            <a:srgbClr val="0D0D0D"/>
                          </a:solidFill>
                          <a:effectLst/>
                          <a:latin typeface="Cambria Math" panose="02040503050406030204" pitchFamily="18" charset="0"/>
                        </a:rPr>
                        <m:t>log</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𝐷</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𝑓𝑖</m:t>
                      </m:r>
                      <m:r>
                        <a:rPr lang="en-IN" sz="1400" b="0" i="1" dirty="0">
                          <a:solidFill>
                            <a:srgbClr val="0D0D0D"/>
                          </a:solidFill>
                          <a:effectLst/>
                          <a:latin typeface="Cambria Math" panose="02040503050406030204" pitchFamily="18" charset="0"/>
                        </a:rPr>
                        <m:t>​))</m:t>
                      </m:r>
                    </m:oMath>
                  </m:oMathPara>
                </a14:m>
                <a:endParaRPr lang="en-IN" sz="1400" dirty="0"/>
              </a:p>
            </p:txBody>
          </p:sp>
        </mc:Choice>
        <mc:Fallback xmlns="">
          <p:sp>
            <p:nvSpPr>
              <p:cNvPr id="10" name="TextBox 9">
                <a:extLst>
                  <a:ext uri="{FF2B5EF4-FFF2-40B4-BE49-F238E27FC236}">
                    <a16:creationId xmlns:a16="http://schemas.microsoft.com/office/drawing/2014/main" id="{8CF1C2CC-FA18-465B-B423-453BA5B6B1D3}"/>
                  </a:ext>
                </a:extLst>
              </p:cNvPr>
              <p:cNvSpPr txBox="1">
                <a:spLocks noRot="1" noChangeAspect="1" noMove="1" noResize="1" noEditPoints="1" noAdjustHandles="1" noChangeArrowheads="1" noChangeShapeType="1" noTextEdit="1"/>
              </p:cNvSpPr>
              <p:nvPr/>
            </p:nvSpPr>
            <p:spPr>
              <a:xfrm>
                <a:off x="9456192" y="1575306"/>
                <a:ext cx="2588326" cy="495649"/>
              </a:xfrm>
              <a:prstGeom prst="rect">
                <a:avLst/>
              </a:prstGeom>
              <a:blipFill>
                <a:blip r:embed="rId6"/>
                <a:stretch>
                  <a:fillRect b="-1220"/>
                </a:stretch>
              </a:blipFill>
            </p:spPr>
            <p:txBody>
              <a:bodyPr/>
              <a:lstStyle/>
              <a:p>
                <a:r>
                  <a:rPr lang="en-IN">
                    <a:noFill/>
                  </a:rPr>
                  <a:t> </a:t>
                </a:r>
              </a:p>
            </p:txBody>
          </p:sp>
        </mc:Fallback>
      </mc:AlternateContent>
      <p:sp>
        <p:nvSpPr>
          <p:cNvPr id="11" name="Rectangle 10">
            <a:extLst>
              <a:ext uri="{FF2B5EF4-FFF2-40B4-BE49-F238E27FC236}">
                <a16:creationId xmlns:a16="http://schemas.microsoft.com/office/drawing/2014/main" id="{4E0D3534-CA71-4836-8B19-91C1F22E781E}"/>
              </a:ext>
            </a:extLst>
          </p:cNvPr>
          <p:cNvSpPr/>
          <p:nvPr/>
        </p:nvSpPr>
        <p:spPr>
          <a:xfrm>
            <a:off x="6281656" y="879986"/>
            <a:ext cx="451323"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B0E476E-0B68-440D-8407-8D9DEE718647}"/>
              </a:ext>
            </a:extLst>
          </p:cNvPr>
          <p:cNvSpPr/>
          <p:nvPr/>
        </p:nvSpPr>
        <p:spPr>
          <a:xfrm>
            <a:off x="6984662" y="884904"/>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51A86AD-2FED-45DC-AEAA-875277C6546B}"/>
              </a:ext>
            </a:extLst>
          </p:cNvPr>
          <p:cNvSpPr/>
          <p:nvPr/>
        </p:nvSpPr>
        <p:spPr>
          <a:xfrm>
            <a:off x="7719964" y="879986"/>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411A6F-F8BF-4E45-985F-2E64B37B331A}"/>
                  </a:ext>
                </a:extLst>
              </p:cNvPr>
              <p:cNvSpPr txBox="1"/>
              <p:nvPr/>
            </p:nvSpPr>
            <p:spPr>
              <a:xfrm>
                <a:off x="3175818" y="887045"/>
                <a:ext cx="2141315" cy="338554"/>
              </a:xfrm>
              <a:prstGeom prst="rect">
                <a:avLst/>
              </a:prstGeom>
              <a:noFill/>
            </p:spPr>
            <p:txBody>
              <a:bodyPr wrap="square">
                <a:spAutoFit/>
              </a:bodyPr>
              <a:lstStyle/>
              <a:p>
                <a:r>
                  <a:rPr lang="en-IN" sz="1600" b="1" dirty="0">
                    <a:solidFill>
                      <a:srgbClr val="FF0000"/>
                    </a:solidFill>
                  </a:rPr>
                  <a:t>Fake image but </a:t>
                </a:r>
                <a14:m>
                  <m:oMath xmlns:m="http://schemas.openxmlformats.org/officeDocument/2006/math">
                    <m:r>
                      <a:rPr lang="en-IN" sz="1600" b="1" i="1" dirty="0" smtClean="0">
                        <a:solidFill>
                          <a:srgbClr val="FF0000"/>
                        </a:solidFill>
                        <a:latin typeface="Cambria Math" panose="02040503050406030204" pitchFamily="18" charset="0"/>
                      </a:rPr>
                      <m:t>𝒚</m:t>
                    </m:r>
                    <m:r>
                      <a:rPr lang="en-IN" sz="1600" b="1" i="1" dirty="0" smtClean="0">
                        <a:solidFill>
                          <a:srgbClr val="FF0000"/>
                        </a:solidFill>
                        <a:latin typeface="Cambria Math" panose="02040503050406030204" pitchFamily="18" charset="0"/>
                      </a:rPr>
                      <m:t> = </m:t>
                    </m:r>
                    <m:r>
                      <a:rPr lang="en-IN" sz="1600" b="1" i="1" dirty="0" smtClean="0">
                        <a:solidFill>
                          <a:srgbClr val="FF0000"/>
                        </a:solidFill>
                        <a:latin typeface="Cambria Math" panose="02040503050406030204" pitchFamily="18" charset="0"/>
                      </a:rPr>
                      <m:t>𝟏</m:t>
                    </m:r>
                  </m:oMath>
                </a14:m>
                <a:endParaRPr lang="en-IN" sz="1600" b="1" dirty="0">
                  <a:solidFill>
                    <a:srgbClr val="FF0000"/>
                  </a:solidFill>
                </a:endParaRPr>
              </a:p>
            </p:txBody>
          </p:sp>
        </mc:Choice>
        <mc:Fallback xmlns="">
          <p:sp>
            <p:nvSpPr>
              <p:cNvPr id="15" name="TextBox 14">
                <a:extLst>
                  <a:ext uri="{FF2B5EF4-FFF2-40B4-BE49-F238E27FC236}">
                    <a16:creationId xmlns:a16="http://schemas.microsoft.com/office/drawing/2014/main" id="{87411A6F-F8BF-4E45-985F-2E64B37B331A}"/>
                  </a:ext>
                </a:extLst>
              </p:cNvPr>
              <p:cNvSpPr txBox="1">
                <a:spLocks noRot="1" noChangeAspect="1" noMove="1" noResize="1" noEditPoints="1" noAdjustHandles="1" noChangeArrowheads="1" noChangeShapeType="1" noTextEdit="1"/>
              </p:cNvSpPr>
              <p:nvPr/>
            </p:nvSpPr>
            <p:spPr>
              <a:xfrm>
                <a:off x="3175818" y="887045"/>
                <a:ext cx="2141315" cy="338554"/>
              </a:xfrm>
              <a:prstGeom prst="rect">
                <a:avLst/>
              </a:prstGeom>
              <a:blipFill>
                <a:blip r:embed="rId7"/>
                <a:stretch>
                  <a:fillRect l="-1709" t="-5455" b="-23636"/>
                </a:stretch>
              </a:blipFill>
            </p:spPr>
            <p:txBody>
              <a:bodyPr/>
              <a:lstStyle/>
              <a:p>
                <a:r>
                  <a:rPr lang="en-IN">
                    <a:noFill/>
                  </a:rPr>
                  <a:t> </a:t>
                </a:r>
              </a:p>
            </p:txBody>
          </p:sp>
        </mc:Fallback>
      </mc:AlternateContent>
      <p:pic>
        <p:nvPicPr>
          <p:cNvPr id="17" name="Picture 16">
            <a:extLst>
              <a:ext uri="{FF2B5EF4-FFF2-40B4-BE49-F238E27FC236}">
                <a16:creationId xmlns:a16="http://schemas.microsoft.com/office/drawing/2014/main" id="{0DCFC106-13CA-45B7-BDC0-47FF5AF11643}"/>
              </a:ext>
            </a:extLst>
          </p:cNvPr>
          <p:cNvPicPr>
            <a:picLocks noChangeAspect="1"/>
          </p:cNvPicPr>
          <p:nvPr/>
        </p:nvPicPr>
        <p:blipFill>
          <a:blip r:embed="rId8"/>
          <a:stretch>
            <a:fillRect/>
          </a:stretch>
        </p:blipFill>
        <p:spPr>
          <a:xfrm>
            <a:off x="6477786" y="3153109"/>
            <a:ext cx="838317" cy="847843"/>
          </a:xfrm>
          <a:prstGeom prst="rect">
            <a:avLst/>
          </a:prstGeom>
        </p:spPr>
      </p:pic>
      <p:sp>
        <p:nvSpPr>
          <p:cNvPr id="19" name="TextBox 18">
            <a:extLst>
              <a:ext uri="{FF2B5EF4-FFF2-40B4-BE49-F238E27FC236}">
                <a16:creationId xmlns:a16="http://schemas.microsoft.com/office/drawing/2014/main" id="{6EB284B2-7605-4792-BFE8-B6C14564F769}"/>
              </a:ext>
            </a:extLst>
          </p:cNvPr>
          <p:cNvSpPr txBox="1"/>
          <p:nvPr/>
        </p:nvSpPr>
        <p:spPr>
          <a:xfrm>
            <a:off x="4218037" y="169287"/>
            <a:ext cx="3759403" cy="400110"/>
          </a:xfrm>
          <a:prstGeom prst="rect">
            <a:avLst/>
          </a:prstGeom>
          <a:noFill/>
        </p:spPr>
        <p:txBody>
          <a:bodyPr wrap="square">
            <a:spAutoFit/>
          </a:bodyPr>
          <a:lstStyle/>
          <a:p>
            <a:pPr algn="l"/>
            <a:r>
              <a:rPr lang="en-IN" sz="2000" b="1" i="0" dirty="0">
                <a:solidFill>
                  <a:srgbClr val="0D0D0D"/>
                </a:solidFill>
                <a:effectLst/>
                <a:latin typeface="Verdana" panose="020B0604030504040204" pitchFamily="34" charset="0"/>
                <a:ea typeface="Verdana" panose="020B0604030504040204" pitchFamily="34" charset="0"/>
              </a:rPr>
              <a:t>Training the Generator</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9046E8D-EC84-429F-80AC-BB418F553E1D}"/>
                  </a:ext>
                </a:extLst>
              </p:cNvPr>
              <p:cNvSpPr txBox="1"/>
              <p:nvPr/>
            </p:nvSpPr>
            <p:spPr>
              <a:xfrm>
                <a:off x="486496" y="4026594"/>
                <a:ext cx="11558022" cy="2272930"/>
              </a:xfrm>
              <a:prstGeom prst="rect">
                <a:avLst/>
              </a:prstGeom>
              <a:noFill/>
            </p:spPr>
            <p:txBody>
              <a:bodyPr wrap="square">
                <a:spAutoFit/>
              </a:bodyPr>
              <a:lstStyle/>
              <a:p>
                <a:pPr algn="l">
                  <a:buFont typeface="+mj-lt"/>
                  <a:buAutoNum type="arabicPeriod"/>
                </a:pPr>
                <a:r>
                  <a:rPr lang="en-US" b="1" i="0" dirty="0">
                    <a:solidFill>
                      <a:srgbClr val="0D0D0D"/>
                    </a:solidFill>
                    <a:effectLst/>
                    <a:latin typeface="Söhne"/>
                  </a:rPr>
                  <a:t>Compute Generator Loss:</a:t>
                </a:r>
              </a:p>
              <a:p>
                <a:pPr algn="l">
                  <a:buFont typeface="+mj-lt"/>
                  <a:buAutoNum type="arabicPeriod"/>
                </a:pPr>
                <a:endParaRPr lang="en-US" b="0" i="0" dirty="0">
                  <a:solidFill>
                    <a:srgbClr val="0D0D0D"/>
                  </a:solidFill>
                  <a:effectLst/>
                  <a:latin typeface="Söhne"/>
                </a:endParaRPr>
              </a:p>
              <a:p>
                <a:pPr lvl="1" algn="l"/>
                <a:r>
                  <a:rPr lang="en-US" b="0" i="0" dirty="0">
                    <a:solidFill>
                      <a:srgbClr val="0D0D0D"/>
                    </a:solidFill>
                    <a:effectLst/>
                    <a:latin typeface="Söhne"/>
                  </a:rPr>
                  <a:t>The generator's goal is to maximize the probability of the discriminator being fooled, which means minimizing the following loss:</a:t>
                </a:r>
              </a:p>
              <a:p>
                <a:pPr/>
                <a14:m>
                  <m:oMathPara xmlns:m="http://schemas.openxmlformats.org/officeDocument/2006/math">
                    <m:oMathParaPr>
                      <m:jc m:val="centerGroup"/>
                    </m:oMathParaPr>
                    <m:oMath xmlns:m="http://schemas.openxmlformats.org/officeDocument/2006/math">
                      <m:r>
                        <a:rPr lang="en-IN" sz="1800" b="0" i="1" dirty="0" smtClean="0">
                          <a:solidFill>
                            <a:srgbClr val="0D0D0D"/>
                          </a:solidFill>
                          <a:effectLst/>
                          <a:latin typeface="Cambria Math" panose="02040503050406030204" pitchFamily="18" charset="0"/>
                        </a:rPr>
                        <m:t>𝐿𝑜𝑠</m:t>
                      </m:r>
                      <m:sSub>
                        <m:sSubPr>
                          <m:ctrlPr>
                            <a:rPr lang="en-IN" sz="1800" b="0" i="1" dirty="0" smtClean="0">
                              <a:solidFill>
                                <a:srgbClr val="0D0D0D"/>
                              </a:solidFill>
                              <a:effectLst/>
                              <a:latin typeface="Cambria Math" panose="02040503050406030204" pitchFamily="18" charset="0"/>
                            </a:rPr>
                          </m:ctrlPr>
                        </m:sSubPr>
                        <m:e>
                          <m:r>
                            <a:rPr lang="en-IN" sz="1800" b="0" i="1" dirty="0" smtClean="0">
                              <a:solidFill>
                                <a:srgbClr val="0D0D0D"/>
                              </a:solidFill>
                              <a:effectLst/>
                              <a:latin typeface="Cambria Math" panose="02040503050406030204" pitchFamily="18" charset="0"/>
                            </a:rPr>
                            <m:t>𝑠</m:t>
                          </m:r>
                        </m:e>
                        <m:sub>
                          <m:r>
                            <a:rPr lang="en-IN" sz="1800" b="0" i="1" dirty="0" smtClean="0">
                              <a:solidFill>
                                <a:srgbClr val="0D0D0D"/>
                              </a:solidFill>
                              <a:effectLst/>
                              <a:latin typeface="Cambria Math" panose="02040503050406030204" pitchFamily="18" charset="0"/>
                            </a:rPr>
                            <m:t>𝐺</m:t>
                          </m:r>
                        </m:sub>
                      </m:sSub>
                      <m:r>
                        <a:rPr lang="en-IN" sz="1800" b="0" i="1" dirty="0">
                          <a:solidFill>
                            <a:srgbClr val="0D0D0D"/>
                          </a:solidFill>
                          <a:effectLst/>
                          <a:latin typeface="Cambria Math" panose="02040503050406030204" pitchFamily="18" charset="0"/>
                        </a:rPr>
                        <m:t>=−</m:t>
                      </m:r>
                      <m:f>
                        <m:fPr>
                          <m:ctrlPr>
                            <a:rPr lang="en-IN" sz="1800" b="0" i="1" dirty="0" smtClean="0">
                              <a:solidFill>
                                <a:srgbClr val="0D0D0D"/>
                              </a:solidFill>
                              <a:effectLst/>
                              <a:latin typeface="Cambria Math" panose="02040503050406030204" pitchFamily="18" charset="0"/>
                            </a:rPr>
                          </m:ctrlPr>
                        </m:fPr>
                        <m:num>
                          <m:r>
                            <a:rPr lang="en-IN" sz="1800" b="0" i="1" dirty="0" smtClean="0">
                              <a:solidFill>
                                <a:srgbClr val="0D0D0D"/>
                              </a:solidFill>
                              <a:effectLst/>
                              <a:latin typeface="Cambria Math" panose="02040503050406030204" pitchFamily="18" charset="0"/>
                            </a:rPr>
                            <m:t>1</m:t>
                          </m:r>
                        </m:num>
                        <m:den>
                          <m:r>
                            <a:rPr lang="en-IN" sz="1800" b="0" i="1" dirty="0">
                              <a:solidFill>
                                <a:srgbClr val="0D0D0D"/>
                              </a:solidFill>
                              <a:effectLst/>
                              <a:latin typeface="Cambria Math" panose="02040503050406030204" pitchFamily="18" charset="0"/>
                            </a:rPr>
                            <m:t>𝑁</m:t>
                          </m:r>
                        </m:den>
                      </m:f>
                      <m:r>
                        <a:rPr lang="en-IN" sz="1800" b="0" i="1" dirty="0">
                          <a:solidFill>
                            <a:srgbClr val="0D0D0D"/>
                          </a:solidFill>
                          <a:effectLst/>
                          <a:latin typeface="Cambria Math" panose="02040503050406030204" pitchFamily="18" charset="0"/>
                        </a:rPr>
                        <m:t>∑</m:t>
                      </m:r>
                      <m:r>
                        <m:rPr>
                          <m:sty m:val="p"/>
                        </m:rPr>
                        <a:rPr lang="en-IN" sz="1800" b="0" i="1" dirty="0">
                          <a:solidFill>
                            <a:srgbClr val="0D0D0D"/>
                          </a:solidFill>
                          <a:effectLst/>
                          <a:latin typeface="Cambria Math" panose="02040503050406030204" pitchFamily="18" charset="0"/>
                        </a:rPr>
                        <m:t>log</m:t>
                      </m:r>
                      <m:r>
                        <a:rPr lang="en-IN" sz="1800" b="0" i="1" dirty="0">
                          <a:solidFill>
                            <a:srgbClr val="0D0D0D"/>
                          </a:solidFill>
                          <a:effectLst/>
                          <a:latin typeface="Cambria Math" panose="02040503050406030204" pitchFamily="18" charset="0"/>
                        </a:rPr>
                        <m:t>⁡(</m:t>
                      </m:r>
                      <m:r>
                        <a:rPr lang="en-IN" sz="1800" b="0" i="1" dirty="0">
                          <a:solidFill>
                            <a:srgbClr val="0D0D0D"/>
                          </a:solidFill>
                          <a:effectLst/>
                          <a:latin typeface="Cambria Math" panose="02040503050406030204" pitchFamily="18" charset="0"/>
                        </a:rPr>
                        <m:t>𝐷</m:t>
                      </m:r>
                      <m:r>
                        <a:rPr lang="en-IN" sz="1800" b="0" i="1" dirty="0">
                          <a:solidFill>
                            <a:srgbClr val="0D0D0D"/>
                          </a:solidFill>
                          <a:effectLst/>
                          <a:latin typeface="Cambria Math" panose="02040503050406030204" pitchFamily="18" charset="0"/>
                        </a:rPr>
                        <m:t>(</m:t>
                      </m:r>
                      <m:r>
                        <a:rPr lang="en-IN" sz="1800" b="0" i="1" dirty="0">
                          <a:solidFill>
                            <a:srgbClr val="0D0D0D"/>
                          </a:solidFill>
                          <a:effectLst/>
                          <a:latin typeface="Cambria Math" panose="02040503050406030204" pitchFamily="18" charset="0"/>
                        </a:rPr>
                        <m:t>𝑓𝑖</m:t>
                      </m:r>
                      <m:r>
                        <a:rPr lang="en-IN" sz="1800" b="0" i="1" dirty="0">
                          <a:solidFill>
                            <a:srgbClr val="0D0D0D"/>
                          </a:solidFill>
                          <a:effectLst/>
                          <a:latin typeface="Cambria Math" panose="02040503050406030204" pitchFamily="18" charset="0"/>
                        </a:rPr>
                        <m:t>​))</m:t>
                      </m:r>
                    </m:oMath>
                  </m:oMathPara>
                </a14:m>
                <a:endParaRPr lang="en-IN" sz="1800" dirty="0"/>
              </a:p>
              <a:p>
                <a:pPr marL="742950" lvl="1" indent="-285750" algn="l">
                  <a:buFont typeface="+mj-lt"/>
                  <a:buAutoNum type="arabicPeriod"/>
                </a:pPr>
                <a:endParaRPr lang="en-US" dirty="0">
                  <a:solidFill>
                    <a:srgbClr val="0D0D0D"/>
                  </a:solidFill>
                  <a:latin typeface="KaTeX_Main"/>
                </a:endParaRPr>
              </a:p>
              <a:p>
                <a:pPr lvl="1" algn="l"/>
                <a:r>
                  <a:rPr lang="en-US" b="0" i="0" dirty="0">
                    <a:solidFill>
                      <a:srgbClr val="0D0D0D"/>
                    </a:solidFill>
                    <a:effectLst/>
                    <a:latin typeface="Söhne"/>
                  </a:rPr>
                  <a:t>This is effectively encouraging the generator to produce images that the discriminator considers real.</a:t>
                </a:r>
              </a:p>
            </p:txBody>
          </p:sp>
        </mc:Choice>
        <mc:Fallback xmlns="">
          <p:sp>
            <p:nvSpPr>
              <p:cNvPr id="21" name="TextBox 20">
                <a:extLst>
                  <a:ext uri="{FF2B5EF4-FFF2-40B4-BE49-F238E27FC236}">
                    <a16:creationId xmlns:a16="http://schemas.microsoft.com/office/drawing/2014/main" id="{09046E8D-EC84-429F-80AC-BB418F553E1D}"/>
                  </a:ext>
                </a:extLst>
              </p:cNvPr>
              <p:cNvSpPr txBox="1">
                <a:spLocks noRot="1" noChangeAspect="1" noMove="1" noResize="1" noEditPoints="1" noAdjustHandles="1" noChangeArrowheads="1" noChangeShapeType="1" noTextEdit="1"/>
              </p:cNvSpPr>
              <p:nvPr/>
            </p:nvSpPr>
            <p:spPr>
              <a:xfrm>
                <a:off x="486496" y="4026594"/>
                <a:ext cx="11558022" cy="2272930"/>
              </a:xfrm>
              <a:prstGeom prst="rect">
                <a:avLst/>
              </a:prstGeom>
              <a:blipFill>
                <a:blip r:embed="rId9"/>
                <a:stretch>
                  <a:fillRect l="-475" t="-1613" b="-3495"/>
                </a:stretch>
              </a:blipFill>
            </p:spPr>
            <p:txBody>
              <a:bodyPr/>
              <a:lstStyle/>
              <a:p>
                <a:r>
                  <a:rPr lang="en-IN">
                    <a:noFill/>
                  </a:rPr>
                  <a:t> </a:t>
                </a:r>
              </a:p>
            </p:txBody>
          </p:sp>
        </mc:Fallback>
      </mc:AlternateContent>
    </p:spTree>
    <p:extLst>
      <p:ext uri="{BB962C8B-B14F-4D97-AF65-F5344CB8AC3E}">
        <p14:creationId xmlns:p14="http://schemas.microsoft.com/office/powerpoint/2010/main" val="1719230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811AB-6B2C-48AB-915B-8B095F9BE8D9}"/>
              </a:ext>
            </a:extLst>
          </p:cNvPr>
          <p:cNvPicPr>
            <a:picLocks noChangeAspect="1"/>
          </p:cNvPicPr>
          <p:nvPr/>
        </p:nvPicPr>
        <p:blipFill>
          <a:blip r:embed="rId2"/>
          <a:stretch>
            <a:fillRect/>
          </a:stretch>
        </p:blipFill>
        <p:spPr>
          <a:xfrm>
            <a:off x="4996443" y="1160242"/>
            <a:ext cx="3801005" cy="1686160"/>
          </a:xfrm>
          <a:prstGeom prst="rect">
            <a:avLst/>
          </a:prstGeom>
        </p:spPr>
      </p:pic>
      <p:pic>
        <p:nvPicPr>
          <p:cNvPr id="3" name="Picture 2">
            <a:extLst>
              <a:ext uri="{FF2B5EF4-FFF2-40B4-BE49-F238E27FC236}">
                <a16:creationId xmlns:a16="http://schemas.microsoft.com/office/drawing/2014/main" id="{EA19870D-7790-4EF2-A2DC-14B7EB19537C}"/>
              </a:ext>
            </a:extLst>
          </p:cNvPr>
          <p:cNvPicPr>
            <a:picLocks noChangeAspect="1"/>
          </p:cNvPicPr>
          <p:nvPr/>
        </p:nvPicPr>
        <p:blipFill>
          <a:blip r:embed="rId3"/>
          <a:stretch>
            <a:fillRect/>
          </a:stretch>
        </p:blipFill>
        <p:spPr>
          <a:xfrm>
            <a:off x="711294" y="986139"/>
            <a:ext cx="3549847" cy="2034367"/>
          </a:xfrm>
          <a:prstGeom prst="rect">
            <a:avLst/>
          </a:prstGeom>
        </p:spPr>
      </p:pic>
      <p:pic>
        <p:nvPicPr>
          <p:cNvPr id="4" name="Picture 3">
            <a:extLst>
              <a:ext uri="{FF2B5EF4-FFF2-40B4-BE49-F238E27FC236}">
                <a16:creationId xmlns:a16="http://schemas.microsoft.com/office/drawing/2014/main" id="{E258C88F-690F-4817-B20B-8755C204BC6F}"/>
              </a:ext>
            </a:extLst>
          </p:cNvPr>
          <p:cNvPicPr>
            <a:picLocks noChangeAspect="1"/>
          </p:cNvPicPr>
          <p:nvPr/>
        </p:nvPicPr>
        <p:blipFill>
          <a:blip r:embed="rId4"/>
          <a:stretch>
            <a:fillRect/>
          </a:stretch>
        </p:blipFill>
        <p:spPr>
          <a:xfrm>
            <a:off x="185469" y="613834"/>
            <a:ext cx="689604" cy="3172268"/>
          </a:xfrm>
          <a:prstGeom prst="rect">
            <a:avLst/>
          </a:prstGeom>
        </p:spPr>
      </p:pic>
      <p:pic>
        <p:nvPicPr>
          <p:cNvPr id="6" name="Picture 5">
            <a:extLst>
              <a:ext uri="{FF2B5EF4-FFF2-40B4-BE49-F238E27FC236}">
                <a16:creationId xmlns:a16="http://schemas.microsoft.com/office/drawing/2014/main" id="{E0814ABB-F0FA-4B82-A985-E8E84E282DD5}"/>
              </a:ext>
            </a:extLst>
          </p:cNvPr>
          <p:cNvPicPr>
            <a:picLocks noChangeAspect="1"/>
          </p:cNvPicPr>
          <p:nvPr/>
        </p:nvPicPr>
        <p:blipFill>
          <a:blip r:embed="rId5"/>
          <a:stretch>
            <a:fillRect/>
          </a:stretch>
        </p:blipFill>
        <p:spPr>
          <a:xfrm>
            <a:off x="3988139" y="1491829"/>
            <a:ext cx="990738" cy="905001"/>
          </a:xfrm>
          <a:prstGeom prst="rect">
            <a:avLst/>
          </a:prstGeom>
        </p:spPr>
      </p:pic>
      <p:sp>
        <p:nvSpPr>
          <p:cNvPr id="7" name="Rectangle 6">
            <a:extLst>
              <a:ext uri="{FF2B5EF4-FFF2-40B4-BE49-F238E27FC236}">
                <a16:creationId xmlns:a16="http://schemas.microsoft.com/office/drawing/2014/main" id="{B2C01EFE-1721-4125-BCDE-61DB1D2DD024}"/>
              </a:ext>
            </a:extLst>
          </p:cNvPr>
          <p:cNvSpPr/>
          <p:nvPr/>
        </p:nvSpPr>
        <p:spPr>
          <a:xfrm>
            <a:off x="5568816" y="884903"/>
            <a:ext cx="428861"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D960D7DF-1180-44F7-B846-FA0C532AB99F}"/>
              </a:ext>
            </a:extLst>
          </p:cNvPr>
          <p:cNvSpPr/>
          <p:nvPr/>
        </p:nvSpPr>
        <p:spPr>
          <a:xfrm>
            <a:off x="8807261" y="1704207"/>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F1C2CC-FA18-465B-B423-453BA5B6B1D3}"/>
                  </a:ext>
                </a:extLst>
              </p:cNvPr>
              <p:cNvSpPr txBox="1"/>
              <p:nvPr/>
            </p:nvSpPr>
            <p:spPr>
              <a:xfrm>
                <a:off x="9456192" y="1575306"/>
                <a:ext cx="2588326" cy="495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400" b="0" i="1" dirty="0" smtClean="0">
                          <a:solidFill>
                            <a:srgbClr val="0D0D0D"/>
                          </a:solidFill>
                          <a:effectLst/>
                          <a:latin typeface="Cambria Math" panose="02040503050406030204" pitchFamily="18" charset="0"/>
                        </a:rPr>
                        <m:t>𝐿𝑜𝑠</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𝑠</m:t>
                          </m:r>
                        </m:e>
                        <m:sub>
                          <m:r>
                            <a:rPr lang="en-IN" sz="1400" b="0" i="1" dirty="0" smtClean="0">
                              <a:solidFill>
                                <a:srgbClr val="0D0D0D"/>
                              </a:solidFill>
                              <a:effectLst/>
                              <a:latin typeface="Cambria Math" panose="02040503050406030204" pitchFamily="18" charset="0"/>
                            </a:rPr>
                            <m:t>𝐺</m:t>
                          </m:r>
                        </m:sub>
                      </m:sSub>
                      <m:r>
                        <a:rPr lang="en-IN" sz="1400" b="0" i="1" dirty="0">
                          <a:solidFill>
                            <a:srgbClr val="0D0D0D"/>
                          </a:solidFill>
                          <a:effectLst/>
                          <a:latin typeface="Cambria Math" panose="02040503050406030204" pitchFamily="18" charset="0"/>
                        </a:rPr>
                        <m:t>=−</m:t>
                      </m:r>
                      <m:f>
                        <m:fPr>
                          <m:ctrlPr>
                            <a:rPr lang="en-IN" sz="1400" b="0" i="1" dirty="0" smtClean="0">
                              <a:solidFill>
                                <a:srgbClr val="0D0D0D"/>
                              </a:solidFill>
                              <a:effectLst/>
                              <a:latin typeface="Cambria Math" panose="02040503050406030204" pitchFamily="18" charset="0"/>
                            </a:rPr>
                          </m:ctrlPr>
                        </m:fPr>
                        <m:num>
                          <m:r>
                            <a:rPr lang="en-IN" sz="1400" b="0" i="1" dirty="0" smtClean="0">
                              <a:solidFill>
                                <a:srgbClr val="0D0D0D"/>
                              </a:solidFill>
                              <a:effectLst/>
                              <a:latin typeface="Cambria Math" panose="02040503050406030204" pitchFamily="18" charset="0"/>
                            </a:rPr>
                            <m:t>1</m:t>
                          </m:r>
                        </m:num>
                        <m:den>
                          <m:r>
                            <a:rPr lang="en-IN" sz="1400" b="0" i="1" dirty="0">
                              <a:solidFill>
                                <a:srgbClr val="0D0D0D"/>
                              </a:solidFill>
                              <a:effectLst/>
                              <a:latin typeface="Cambria Math" panose="02040503050406030204" pitchFamily="18" charset="0"/>
                            </a:rPr>
                            <m:t>𝑁</m:t>
                          </m:r>
                        </m:den>
                      </m:f>
                      <m:r>
                        <a:rPr lang="en-IN" sz="1400" b="0" i="1" dirty="0">
                          <a:solidFill>
                            <a:srgbClr val="0D0D0D"/>
                          </a:solidFill>
                          <a:effectLst/>
                          <a:latin typeface="Cambria Math" panose="02040503050406030204" pitchFamily="18" charset="0"/>
                        </a:rPr>
                        <m:t>∑</m:t>
                      </m:r>
                      <m:r>
                        <m:rPr>
                          <m:sty m:val="p"/>
                        </m:rPr>
                        <a:rPr lang="en-IN" sz="1400" b="0" i="1" dirty="0">
                          <a:solidFill>
                            <a:srgbClr val="0D0D0D"/>
                          </a:solidFill>
                          <a:effectLst/>
                          <a:latin typeface="Cambria Math" panose="02040503050406030204" pitchFamily="18" charset="0"/>
                        </a:rPr>
                        <m:t>log</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𝐷</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𝑓𝑖</m:t>
                      </m:r>
                      <m:r>
                        <a:rPr lang="en-IN" sz="1400" b="0" i="1" dirty="0">
                          <a:solidFill>
                            <a:srgbClr val="0D0D0D"/>
                          </a:solidFill>
                          <a:effectLst/>
                          <a:latin typeface="Cambria Math" panose="02040503050406030204" pitchFamily="18" charset="0"/>
                        </a:rPr>
                        <m:t>​))</m:t>
                      </m:r>
                    </m:oMath>
                  </m:oMathPara>
                </a14:m>
                <a:endParaRPr lang="en-IN" sz="1400" dirty="0"/>
              </a:p>
            </p:txBody>
          </p:sp>
        </mc:Choice>
        <mc:Fallback xmlns="">
          <p:sp>
            <p:nvSpPr>
              <p:cNvPr id="10" name="TextBox 9">
                <a:extLst>
                  <a:ext uri="{FF2B5EF4-FFF2-40B4-BE49-F238E27FC236}">
                    <a16:creationId xmlns:a16="http://schemas.microsoft.com/office/drawing/2014/main" id="{8CF1C2CC-FA18-465B-B423-453BA5B6B1D3}"/>
                  </a:ext>
                </a:extLst>
              </p:cNvPr>
              <p:cNvSpPr txBox="1">
                <a:spLocks noRot="1" noChangeAspect="1" noMove="1" noResize="1" noEditPoints="1" noAdjustHandles="1" noChangeArrowheads="1" noChangeShapeType="1" noTextEdit="1"/>
              </p:cNvSpPr>
              <p:nvPr/>
            </p:nvSpPr>
            <p:spPr>
              <a:xfrm>
                <a:off x="9456192" y="1575306"/>
                <a:ext cx="2588326" cy="495649"/>
              </a:xfrm>
              <a:prstGeom prst="rect">
                <a:avLst/>
              </a:prstGeom>
              <a:blipFill>
                <a:blip r:embed="rId6"/>
                <a:stretch>
                  <a:fillRect b="-1220"/>
                </a:stretch>
              </a:blipFill>
            </p:spPr>
            <p:txBody>
              <a:bodyPr/>
              <a:lstStyle/>
              <a:p>
                <a:r>
                  <a:rPr lang="en-IN">
                    <a:noFill/>
                  </a:rPr>
                  <a:t> </a:t>
                </a:r>
              </a:p>
            </p:txBody>
          </p:sp>
        </mc:Fallback>
      </mc:AlternateContent>
      <p:sp>
        <p:nvSpPr>
          <p:cNvPr id="11" name="Rectangle 10">
            <a:extLst>
              <a:ext uri="{FF2B5EF4-FFF2-40B4-BE49-F238E27FC236}">
                <a16:creationId xmlns:a16="http://schemas.microsoft.com/office/drawing/2014/main" id="{4E0D3534-CA71-4836-8B19-91C1F22E781E}"/>
              </a:ext>
            </a:extLst>
          </p:cNvPr>
          <p:cNvSpPr/>
          <p:nvPr/>
        </p:nvSpPr>
        <p:spPr>
          <a:xfrm>
            <a:off x="6281656" y="879986"/>
            <a:ext cx="451323"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B0E476E-0B68-440D-8407-8D9DEE718647}"/>
              </a:ext>
            </a:extLst>
          </p:cNvPr>
          <p:cNvSpPr/>
          <p:nvPr/>
        </p:nvSpPr>
        <p:spPr>
          <a:xfrm>
            <a:off x="6984662" y="884904"/>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51A86AD-2FED-45DC-AEAA-875277C6546B}"/>
              </a:ext>
            </a:extLst>
          </p:cNvPr>
          <p:cNvSpPr/>
          <p:nvPr/>
        </p:nvSpPr>
        <p:spPr>
          <a:xfrm>
            <a:off x="7719964" y="879986"/>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411A6F-F8BF-4E45-985F-2E64B37B331A}"/>
                  </a:ext>
                </a:extLst>
              </p:cNvPr>
              <p:cNvSpPr txBox="1"/>
              <p:nvPr/>
            </p:nvSpPr>
            <p:spPr>
              <a:xfrm>
                <a:off x="3175818" y="887045"/>
                <a:ext cx="2141315" cy="338554"/>
              </a:xfrm>
              <a:prstGeom prst="rect">
                <a:avLst/>
              </a:prstGeom>
              <a:noFill/>
            </p:spPr>
            <p:txBody>
              <a:bodyPr wrap="square">
                <a:spAutoFit/>
              </a:bodyPr>
              <a:lstStyle/>
              <a:p>
                <a:r>
                  <a:rPr lang="en-IN" sz="1600" b="1" dirty="0">
                    <a:solidFill>
                      <a:srgbClr val="FF0000"/>
                    </a:solidFill>
                  </a:rPr>
                  <a:t>Fake image but </a:t>
                </a:r>
                <a14:m>
                  <m:oMath xmlns:m="http://schemas.openxmlformats.org/officeDocument/2006/math">
                    <m:r>
                      <a:rPr lang="en-IN" sz="1600" b="1" i="1" dirty="0" smtClean="0">
                        <a:solidFill>
                          <a:srgbClr val="FF0000"/>
                        </a:solidFill>
                        <a:latin typeface="Cambria Math" panose="02040503050406030204" pitchFamily="18" charset="0"/>
                      </a:rPr>
                      <m:t>𝒚</m:t>
                    </m:r>
                    <m:r>
                      <a:rPr lang="en-IN" sz="1600" b="1" i="1" dirty="0" smtClean="0">
                        <a:solidFill>
                          <a:srgbClr val="FF0000"/>
                        </a:solidFill>
                        <a:latin typeface="Cambria Math" panose="02040503050406030204" pitchFamily="18" charset="0"/>
                      </a:rPr>
                      <m:t> = </m:t>
                    </m:r>
                    <m:r>
                      <a:rPr lang="en-IN" sz="1600" b="1" i="1" dirty="0" smtClean="0">
                        <a:solidFill>
                          <a:srgbClr val="FF0000"/>
                        </a:solidFill>
                        <a:latin typeface="Cambria Math" panose="02040503050406030204" pitchFamily="18" charset="0"/>
                      </a:rPr>
                      <m:t>𝟏</m:t>
                    </m:r>
                  </m:oMath>
                </a14:m>
                <a:endParaRPr lang="en-IN" sz="1600" b="1" dirty="0">
                  <a:solidFill>
                    <a:srgbClr val="FF0000"/>
                  </a:solidFill>
                </a:endParaRPr>
              </a:p>
            </p:txBody>
          </p:sp>
        </mc:Choice>
        <mc:Fallback xmlns="">
          <p:sp>
            <p:nvSpPr>
              <p:cNvPr id="15" name="TextBox 14">
                <a:extLst>
                  <a:ext uri="{FF2B5EF4-FFF2-40B4-BE49-F238E27FC236}">
                    <a16:creationId xmlns:a16="http://schemas.microsoft.com/office/drawing/2014/main" id="{87411A6F-F8BF-4E45-985F-2E64B37B331A}"/>
                  </a:ext>
                </a:extLst>
              </p:cNvPr>
              <p:cNvSpPr txBox="1">
                <a:spLocks noRot="1" noChangeAspect="1" noMove="1" noResize="1" noEditPoints="1" noAdjustHandles="1" noChangeArrowheads="1" noChangeShapeType="1" noTextEdit="1"/>
              </p:cNvSpPr>
              <p:nvPr/>
            </p:nvSpPr>
            <p:spPr>
              <a:xfrm>
                <a:off x="3175818" y="887045"/>
                <a:ext cx="2141315" cy="338554"/>
              </a:xfrm>
              <a:prstGeom prst="rect">
                <a:avLst/>
              </a:prstGeom>
              <a:blipFill>
                <a:blip r:embed="rId7"/>
                <a:stretch>
                  <a:fillRect l="-1709" t="-5455" b="-23636"/>
                </a:stretch>
              </a:blipFill>
            </p:spPr>
            <p:txBody>
              <a:bodyPr/>
              <a:lstStyle/>
              <a:p>
                <a:r>
                  <a:rPr lang="en-IN">
                    <a:noFill/>
                  </a:rPr>
                  <a:t> </a:t>
                </a:r>
              </a:p>
            </p:txBody>
          </p:sp>
        </mc:Fallback>
      </mc:AlternateContent>
      <p:pic>
        <p:nvPicPr>
          <p:cNvPr id="17" name="Picture 16">
            <a:extLst>
              <a:ext uri="{FF2B5EF4-FFF2-40B4-BE49-F238E27FC236}">
                <a16:creationId xmlns:a16="http://schemas.microsoft.com/office/drawing/2014/main" id="{0DCFC106-13CA-45B7-BDC0-47FF5AF11643}"/>
              </a:ext>
            </a:extLst>
          </p:cNvPr>
          <p:cNvPicPr>
            <a:picLocks noChangeAspect="1"/>
          </p:cNvPicPr>
          <p:nvPr/>
        </p:nvPicPr>
        <p:blipFill>
          <a:blip r:embed="rId8"/>
          <a:stretch>
            <a:fillRect/>
          </a:stretch>
        </p:blipFill>
        <p:spPr>
          <a:xfrm>
            <a:off x="6477786" y="3153109"/>
            <a:ext cx="838317" cy="847843"/>
          </a:xfrm>
          <a:prstGeom prst="rect">
            <a:avLst/>
          </a:prstGeom>
        </p:spPr>
      </p:pic>
      <p:sp>
        <p:nvSpPr>
          <p:cNvPr id="19" name="TextBox 18">
            <a:extLst>
              <a:ext uri="{FF2B5EF4-FFF2-40B4-BE49-F238E27FC236}">
                <a16:creationId xmlns:a16="http://schemas.microsoft.com/office/drawing/2014/main" id="{6EB284B2-7605-4792-BFE8-B6C14564F769}"/>
              </a:ext>
            </a:extLst>
          </p:cNvPr>
          <p:cNvSpPr txBox="1"/>
          <p:nvPr/>
        </p:nvSpPr>
        <p:spPr>
          <a:xfrm>
            <a:off x="4218037" y="169287"/>
            <a:ext cx="3759403" cy="400110"/>
          </a:xfrm>
          <a:prstGeom prst="rect">
            <a:avLst/>
          </a:prstGeom>
          <a:noFill/>
        </p:spPr>
        <p:txBody>
          <a:bodyPr wrap="square">
            <a:spAutoFit/>
          </a:bodyPr>
          <a:lstStyle/>
          <a:p>
            <a:pPr algn="l"/>
            <a:r>
              <a:rPr lang="en-IN" sz="2000" b="1" i="0" dirty="0">
                <a:solidFill>
                  <a:srgbClr val="0D0D0D"/>
                </a:solidFill>
                <a:effectLst/>
                <a:latin typeface="Verdana" panose="020B0604030504040204" pitchFamily="34" charset="0"/>
                <a:ea typeface="Verdana" panose="020B0604030504040204" pitchFamily="34" charset="0"/>
              </a:rPr>
              <a:t>Training the Generator</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9046E8D-EC84-429F-80AC-BB418F553E1D}"/>
                  </a:ext>
                </a:extLst>
              </p:cNvPr>
              <p:cNvSpPr txBox="1"/>
              <p:nvPr/>
            </p:nvSpPr>
            <p:spPr>
              <a:xfrm>
                <a:off x="486496" y="4026594"/>
                <a:ext cx="11558022" cy="1608069"/>
              </a:xfrm>
              <a:prstGeom prst="rect">
                <a:avLst/>
              </a:prstGeom>
              <a:noFill/>
            </p:spPr>
            <p:txBody>
              <a:bodyPr wrap="square">
                <a:spAutoFit/>
              </a:bodyPr>
              <a:lstStyle/>
              <a:p>
                <a:pPr lvl="1" algn="l"/>
                <a:r>
                  <a:rPr lang="en-US" b="1" i="0" dirty="0">
                    <a:solidFill>
                      <a:srgbClr val="0D0D0D"/>
                    </a:solidFill>
                    <a:effectLst/>
                    <a:latin typeface="KaTeX_Main"/>
                  </a:rPr>
                  <a:t>Backpropagation for Generator:</a:t>
                </a:r>
              </a:p>
              <a:p>
                <a:pPr lvl="1" algn="l"/>
                <a:endParaRPr lang="en-US" b="0" i="0" dirty="0">
                  <a:solidFill>
                    <a:srgbClr val="0D0D0D"/>
                  </a:solidFill>
                  <a:effectLst/>
                  <a:latin typeface="KaTeX_Main"/>
                </a:endParaRPr>
              </a:p>
              <a:p>
                <a:r>
                  <a:rPr lang="en-US" b="0" i="0" dirty="0">
                    <a:solidFill>
                      <a:srgbClr val="0D0D0D"/>
                    </a:solidFill>
                    <a:effectLst/>
                    <a:latin typeface="KaTeX_Main"/>
                  </a:rPr>
                  <a:t>Compute the gradients of the generator's loss with respect to its weights.</a:t>
                </a:r>
              </a:p>
              <a:p>
                <a:endParaRPr lang="en-US" dirty="0">
                  <a:solidFill>
                    <a:srgbClr val="0D0D0D"/>
                  </a:solidFill>
                  <a:latin typeface="KaTeX_Main"/>
                </a:endParaRPr>
              </a:p>
              <a:p>
                <a:pPr/>
                <a14:m>
                  <m:oMathPara xmlns:m="http://schemas.openxmlformats.org/officeDocument/2006/math">
                    <m:oMathParaPr>
                      <m:jc m:val="centerGroup"/>
                    </m:oMathParaPr>
                    <m:oMath xmlns:m="http://schemas.openxmlformats.org/officeDocument/2006/math">
                      <m:sSub>
                        <m:sSubPr>
                          <m:ctrlPr>
                            <a:rPr lang="en-IN" sz="2400" b="0" i="1" dirty="0" smtClean="0">
                              <a:solidFill>
                                <a:srgbClr val="0D0D0D"/>
                              </a:solidFill>
                              <a:effectLst/>
                              <a:latin typeface="Cambria Math" panose="02040503050406030204" pitchFamily="18" charset="0"/>
                            </a:rPr>
                          </m:ctrlPr>
                        </m:sSubPr>
                        <m:e>
                          <m:sSub>
                            <m:sSubPr>
                              <m:ctrlPr>
                                <a:rPr lang="en-IN" sz="2400" b="0" i="1" dirty="0" smtClean="0">
                                  <a:solidFill>
                                    <a:srgbClr val="0D0D0D"/>
                                  </a:solidFill>
                                  <a:effectLst/>
                                  <a:latin typeface="Cambria Math" panose="02040503050406030204" pitchFamily="18" charset="0"/>
                                </a:rPr>
                              </m:ctrlPr>
                            </m:sSubPr>
                            <m:e>
                              <m:r>
                                <m:rPr>
                                  <m:sty m:val="p"/>
                                </m:rPr>
                                <a:rPr lang="en-US" sz="2400" b="0" i="0" dirty="0" smtClean="0">
                                  <a:solidFill>
                                    <a:srgbClr val="0D0D0D"/>
                                  </a:solidFill>
                                  <a:effectLst/>
                                  <a:latin typeface="Cambria Math" panose="02040503050406030204" pitchFamily="18" charset="0"/>
                                </a:rPr>
                                <m:t>∇</m:t>
                              </m:r>
                            </m:e>
                            <m:sub>
                              <m:r>
                                <a:rPr lang="en-US" sz="2400" b="0" i="1" dirty="0" smtClean="0">
                                  <a:solidFill>
                                    <a:srgbClr val="0D0D0D"/>
                                  </a:solidFill>
                                  <a:effectLst/>
                                  <a:latin typeface="Cambria Math" panose="02040503050406030204" pitchFamily="18" charset="0"/>
                                </a:rPr>
                                <m:t>𝜃</m:t>
                              </m:r>
                            </m:sub>
                          </m:sSub>
                        </m:e>
                        <m:sub>
                          <m:r>
                            <a:rPr lang="en-US" sz="2400" b="0" i="1" dirty="0" smtClean="0">
                              <a:solidFill>
                                <a:srgbClr val="0D0D0D"/>
                              </a:solidFill>
                              <a:effectLst/>
                              <a:latin typeface="Cambria Math" panose="02040503050406030204" pitchFamily="18" charset="0"/>
                            </a:rPr>
                            <m:t>𝐺</m:t>
                          </m:r>
                        </m:sub>
                      </m:sSub>
                      <m:sSub>
                        <m:sSubPr>
                          <m:ctrlPr>
                            <a:rPr lang="en-IN" sz="2400" b="0" i="1" dirty="0" smtClean="0">
                              <a:solidFill>
                                <a:srgbClr val="0D0D0D"/>
                              </a:solidFill>
                              <a:effectLst/>
                              <a:latin typeface="Cambria Math" panose="02040503050406030204" pitchFamily="18" charset="0"/>
                            </a:rPr>
                          </m:ctrlPr>
                        </m:sSubPr>
                        <m:e>
                          <m:r>
                            <m:rPr>
                              <m:sty m:val="p"/>
                            </m:rPr>
                            <a:rPr lang="en-US" sz="2400" b="0" i="0" dirty="0" smtClean="0">
                              <a:solidFill>
                                <a:srgbClr val="0D0D0D"/>
                              </a:solidFill>
                              <a:effectLst/>
                              <a:latin typeface="Cambria Math" panose="02040503050406030204" pitchFamily="18" charset="0"/>
                            </a:rPr>
                            <m:t>Loss</m:t>
                          </m:r>
                        </m:e>
                        <m:sub>
                          <m:r>
                            <a:rPr lang="en-US" sz="2400" b="0" i="1" dirty="0" smtClean="0">
                              <a:solidFill>
                                <a:srgbClr val="0D0D0D"/>
                              </a:solidFill>
                              <a:effectLst/>
                              <a:latin typeface="Cambria Math" panose="02040503050406030204" pitchFamily="18" charset="0"/>
                            </a:rPr>
                            <m:t>𝐺</m:t>
                          </m:r>
                        </m:sub>
                      </m:sSub>
                    </m:oMath>
                  </m:oMathPara>
                </a14:m>
                <a:endParaRPr lang="en-US" b="0" i="0" dirty="0">
                  <a:solidFill>
                    <a:srgbClr val="0D0D0D"/>
                  </a:solidFill>
                  <a:effectLst/>
                  <a:latin typeface="Söhne"/>
                </a:endParaRPr>
              </a:p>
            </p:txBody>
          </p:sp>
        </mc:Choice>
        <mc:Fallback xmlns="">
          <p:sp>
            <p:nvSpPr>
              <p:cNvPr id="21" name="TextBox 20">
                <a:extLst>
                  <a:ext uri="{FF2B5EF4-FFF2-40B4-BE49-F238E27FC236}">
                    <a16:creationId xmlns:a16="http://schemas.microsoft.com/office/drawing/2014/main" id="{09046E8D-EC84-429F-80AC-BB418F553E1D}"/>
                  </a:ext>
                </a:extLst>
              </p:cNvPr>
              <p:cNvSpPr txBox="1">
                <a:spLocks noRot="1" noChangeAspect="1" noMove="1" noResize="1" noEditPoints="1" noAdjustHandles="1" noChangeArrowheads="1" noChangeShapeType="1" noTextEdit="1"/>
              </p:cNvSpPr>
              <p:nvPr/>
            </p:nvSpPr>
            <p:spPr>
              <a:xfrm>
                <a:off x="486496" y="4026594"/>
                <a:ext cx="11558022" cy="1608069"/>
              </a:xfrm>
              <a:prstGeom prst="rect">
                <a:avLst/>
              </a:prstGeom>
              <a:blipFill>
                <a:blip r:embed="rId9"/>
                <a:stretch>
                  <a:fillRect l="-475" t="-2281" b="-1141"/>
                </a:stretch>
              </a:blipFill>
            </p:spPr>
            <p:txBody>
              <a:bodyPr/>
              <a:lstStyle/>
              <a:p>
                <a:r>
                  <a:rPr lang="en-IN">
                    <a:noFill/>
                  </a:rPr>
                  <a:t> </a:t>
                </a:r>
              </a:p>
            </p:txBody>
          </p:sp>
        </mc:Fallback>
      </mc:AlternateContent>
      <p:sp>
        <p:nvSpPr>
          <p:cNvPr id="5" name="Arrow: Curved Right 4">
            <a:extLst>
              <a:ext uri="{FF2B5EF4-FFF2-40B4-BE49-F238E27FC236}">
                <a16:creationId xmlns:a16="http://schemas.microsoft.com/office/drawing/2014/main" id="{E94725F3-B0C7-43E5-A4E4-7583EC42E1C1}"/>
              </a:ext>
            </a:extLst>
          </p:cNvPr>
          <p:cNvSpPr/>
          <p:nvPr/>
        </p:nvSpPr>
        <p:spPr>
          <a:xfrm rot="16200000" flipV="1">
            <a:off x="6412308" y="-909357"/>
            <a:ext cx="1753250" cy="838354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59770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811AB-6B2C-48AB-915B-8B095F9BE8D9}"/>
              </a:ext>
            </a:extLst>
          </p:cNvPr>
          <p:cNvPicPr>
            <a:picLocks noChangeAspect="1"/>
          </p:cNvPicPr>
          <p:nvPr/>
        </p:nvPicPr>
        <p:blipFill>
          <a:blip r:embed="rId2"/>
          <a:stretch>
            <a:fillRect/>
          </a:stretch>
        </p:blipFill>
        <p:spPr>
          <a:xfrm>
            <a:off x="4996443" y="1160242"/>
            <a:ext cx="3801005" cy="1686160"/>
          </a:xfrm>
          <a:prstGeom prst="rect">
            <a:avLst/>
          </a:prstGeom>
        </p:spPr>
      </p:pic>
      <p:pic>
        <p:nvPicPr>
          <p:cNvPr id="3" name="Picture 2">
            <a:extLst>
              <a:ext uri="{FF2B5EF4-FFF2-40B4-BE49-F238E27FC236}">
                <a16:creationId xmlns:a16="http://schemas.microsoft.com/office/drawing/2014/main" id="{EA19870D-7790-4EF2-A2DC-14B7EB19537C}"/>
              </a:ext>
            </a:extLst>
          </p:cNvPr>
          <p:cNvPicPr>
            <a:picLocks noChangeAspect="1"/>
          </p:cNvPicPr>
          <p:nvPr/>
        </p:nvPicPr>
        <p:blipFill>
          <a:blip r:embed="rId3"/>
          <a:stretch>
            <a:fillRect/>
          </a:stretch>
        </p:blipFill>
        <p:spPr>
          <a:xfrm>
            <a:off x="711294" y="986139"/>
            <a:ext cx="3549847" cy="2034367"/>
          </a:xfrm>
          <a:prstGeom prst="rect">
            <a:avLst/>
          </a:prstGeom>
        </p:spPr>
      </p:pic>
      <p:pic>
        <p:nvPicPr>
          <p:cNvPr id="4" name="Picture 3">
            <a:extLst>
              <a:ext uri="{FF2B5EF4-FFF2-40B4-BE49-F238E27FC236}">
                <a16:creationId xmlns:a16="http://schemas.microsoft.com/office/drawing/2014/main" id="{E258C88F-690F-4817-B20B-8755C204BC6F}"/>
              </a:ext>
            </a:extLst>
          </p:cNvPr>
          <p:cNvPicPr>
            <a:picLocks noChangeAspect="1"/>
          </p:cNvPicPr>
          <p:nvPr/>
        </p:nvPicPr>
        <p:blipFill>
          <a:blip r:embed="rId4"/>
          <a:stretch>
            <a:fillRect/>
          </a:stretch>
        </p:blipFill>
        <p:spPr>
          <a:xfrm>
            <a:off x="185469" y="417189"/>
            <a:ext cx="689604" cy="3172268"/>
          </a:xfrm>
          <a:prstGeom prst="rect">
            <a:avLst/>
          </a:prstGeom>
        </p:spPr>
      </p:pic>
      <p:pic>
        <p:nvPicPr>
          <p:cNvPr id="6" name="Picture 5">
            <a:extLst>
              <a:ext uri="{FF2B5EF4-FFF2-40B4-BE49-F238E27FC236}">
                <a16:creationId xmlns:a16="http://schemas.microsoft.com/office/drawing/2014/main" id="{E0814ABB-F0FA-4B82-A985-E8E84E282DD5}"/>
              </a:ext>
            </a:extLst>
          </p:cNvPr>
          <p:cNvPicPr>
            <a:picLocks noChangeAspect="1"/>
          </p:cNvPicPr>
          <p:nvPr/>
        </p:nvPicPr>
        <p:blipFill>
          <a:blip r:embed="rId5"/>
          <a:stretch>
            <a:fillRect/>
          </a:stretch>
        </p:blipFill>
        <p:spPr>
          <a:xfrm>
            <a:off x="3988139" y="1491829"/>
            <a:ext cx="990738" cy="905001"/>
          </a:xfrm>
          <a:prstGeom prst="rect">
            <a:avLst/>
          </a:prstGeom>
        </p:spPr>
      </p:pic>
      <p:sp>
        <p:nvSpPr>
          <p:cNvPr id="7" name="Rectangle 6">
            <a:extLst>
              <a:ext uri="{FF2B5EF4-FFF2-40B4-BE49-F238E27FC236}">
                <a16:creationId xmlns:a16="http://schemas.microsoft.com/office/drawing/2014/main" id="{B2C01EFE-1721-4125-BCDE-61DB1D2DD024}"/>
              </a:ext>
            </a:extLst>
          </p:cNvPr>
          <p:cNvSpPr/>
          <p:nvPr/>
        </p:nvSpPr>
        <p:spPr>
          <a:xfrm>
            <a:off x="5568816" y="884903"/>
            <a:ext cx="428861"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D960D7DF-1180-44F7-B846-FA0C532AB99F}"/>
              </a:ext>
            </a:extLst>
          </p:cNvPr>
          <p:cNvSpPr/>
          <p:nvPr/>
        </p:nvSpPr>
        <p:spPr>
          <a:xfrm>
            <a:off x="8807261" y="1704207"/>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F1C2CC-FA18-465B-B423-453BA5B6B1D3}"/>
                  </a:ext>
                </a:extLst>
              </p:cNvPr>
              <p:cNvSpPr txBox="1"/>
              <p:nvPr/>
            </p:nvSpPr>
            <p:spPr>
              <a:xfrm>
                <a:off x="9456192" y="1575306"/>
                <a:ext cx="2588326" cy="495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400" b="0" i="1" dirty="0" smtClean="0">
                          <a:solidFill>
                            <a:srgbClr val="0D0D0D"/>
                          </a:solidFill>
                          <a:effectLst/>
                          <a:latin typeface="Cambria Math" panose="02040503050406030204" pitchFamily="18" charset="0"/>
                        </a:rPr>
                        <m:t>𝐿𝑜𝑠</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𝑠</m:t>
                          </m:r>
                        </m:e>
                        <m:sub>
                          <m:r>
                            <a:rPr lang="en-IN" sz="1400" b="0" i="1" dirty="0" smtClean="0">
                              <a:solidFill>
                                <a:srgbClr val="0D0D0D"/>
                              </a:solidFill>
                              <a:effectLst/>
                              <a:latin typeface="Cambria Math" panose="02040503050406030204" pitchFamily="18" charset="0"/>
                            </a:rPr>
                            <m:t>𝐺</m:t>
                          </m:r>
                        </m:sub>
                      </m:sSub>
                      <m:r>
                        <a:rPr lang="en-IN" sz="1400" b="0" i="1" dirty="0">
                          <a:solidFill>
                            <a:srgbClr val="0D0D0D"/>
                          </a:solidFill>
                          <a:effectLst/>
                          <a:latin typeface="Cambria Math" panose="02040503050406030204" pitchFamily="18" charset="0"/>
                        </a:rPr>
                        <m:t>=−</m:t>
                      </m:r>
                      <m:f>
                        <m:fPr>
                          <m:ctrlPr>
                            <a:rPr lang="en-IN" sz="1400" b="0" i="1" dirty="0" smtClean="0">
                              <a:solidFill>
                                <a:srgbClr val="0D0D0D"/>
                              </a:solidFill>
                              <a:effectLst/>
                              <a:latin typeface="Cambria Math" panose="02040503050406030204" pitchFamily="18" charset="0"/>
                            </a:rPr>
                          </m:ctrlPr>
                        </m:fPr>
                        <m:num>
                          <m:r>
                            <a:rPr lang="en-IN" sz="1400" b="0" i="1" dirty="0" smtClean="0">
                              <a:solidFill>
                                <a:srgbClr val="0D0D0D"/>
                              </a:solidFill>
                              <a:effectLst/>
                              <a:latin typeface="Cambria Math" panose="02040503050406030204" pitchFamily="18" charset="0"/>
                            </a:rPr>
                            <m:t>1</m:t>
                          </m:r>
                        </m:num>
                        <m:den>
                          <m:r>
                            <a:rPr lang="en-IN" sz="1400" b="0" i="1" dirty="0">
                              <a:solidFill>
                                <a:srgbClr val="0D0D0D"/>
                              </a:solidFill>
                              <a:effectLst/>
                              <a:latin typeface="Cambria Math" panose="02040503050406030204" pitchFamily="18" charset="0"/>
                            </a:rPr>
                            <m:t>𝑁</m:t>
                          </m:r>
                        </m:den>
                      </m:f>
                      <m:r>
                        <a:rPr lang="en-IN" sz="1400" b="0" i="1" dirty="0">
                          <a:solidFill>
                            <a:srgbClr val="0D0D0D"/>
                          </a:solidFill>
                          <a:effectLst/>
                          <a:latin typeface="Cambria Math" panose="02040503050406030204" pitchFamily="18" charset="0"/>
                        </a:rPr>
                        <m:t>∑</m:t>
                      </m:r>
                      <m:r>
                        <m:rPr>
                          <m:sty m:val="p"/>
                        </m:rPr>
                        <a:rPr lang="en-IN" sz="1400" b="0" i="1" dirty="0">
                          <a:solidFill>
                            <a:srgbClr val="0D0D0D"/>
                          </a:solidFill>
                          <a:effectLst/>
                          <a:latin typeface="Cambria Math" panose="02040503050406030204" pitchFamily="18" charset="0"/>
                        </a:rPr>
                        <m:t>log</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𝐷</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𝑓𝑖</m:t>
                      </m:r>
                      <m:r>
                        <a:rPr lang="en-IN" sz="1400" b="0" i="1" dirty="0">
                          <a:solidFill>
                            <a:srgbClr val="0D0D0D"/>
                          </a:solidFill>
                          <a:effectLst/>
                          <a:latin typeface="Cambria Math" panose="02040503050406030204" pitchFamily="18" charset="0"/>
                        </a:rPr>
                        <m:t>​))</m:t>
                      </m:r>
                    </m:oMath>
                  </m:oMathPara>
                </a14:m>
                <a:endParaRPr lang="en-IN" sz="1400" dirty="0"/>
              </a:p>
            </p:txBody>
          </p:sp>
        </mc:Choice>
        <mc:Fallback xmlns="">
          <p:sp>
            <p:nvSpPr>
              <p:cNvPr id="10" name="TextBox 9">
                <a:extLst>
                  <a:ext uri="{FF2B5EF4-FFF2-40B4-BE49-F238E27FC236}">
                    <a16:creationId xmlns:a16="http://schemas.microsoft.com/office/drawing/2014/main" id="{8CF1C2CC-FA18-465B-B423-453BA5B6B1D3}"/>
                  </a:ext>
                </a:extLst>
              </p:cNvPr>
              <p:cNvSpPr txBox="1">
                <a:spLocks noRot="1" noChangeAspect="1" noMove="1" noResize="1" noEditPoints="1" noAdjustHandles="1" noChangeArrowheads="1" noChangeShapeType="1" noTextEdit="1"/>
              </p:cNvSpPr>
              <p:nvPr/>
            </p:nvSpPr>
            <p:spPr>
              <a:xfrm>
                <a:off x="9456192" y="1575306"/>
                <a:ext cx="2588326" cy="495649"/>
              </a:xfrm>
              <a:prstGeom prst="rect">
                <a:avLst/>
              </a:prstGeom>
              <a:blipFill>
                <a:blip r:embed="rId6"/>
                <a:stretch>
                  <a:fillRect b="-1220"/>
                </a:stretch>
              </a:blipFill>
            </p:spPr>
            <p:txBody>
              <a:bodyPr/>
              <a:lstStyle/>
              <a:p>
                <a:r>
                  <a:rPr lang="en-IN">
                    <a:noFill/>
                  </a:rPr>
                  <a:t> </a:t>
                </a:r>
              </a:p>
            </p:txBody>
          </p:sp>
        </mc:Fallback>
      </mc:AlternateContent>
      <p:sp>
        <p:nvSpPr>
          <p:cNvPr id="11" name="Rectangle 10">
            <a:extLst>
              <a:ext uri="{FF2B5EF4-FFF2-40B4-BE49-F238E27FC236}">
                <a16:creationId xmlns:a16="http://schemas.microsoft.com/office/drawing/2014/main" id="{4E0D3534-CA71-4836-8B19-91C1F22E781E}"/>
              </a:ext>
            </a:extLst>
          </p:cNvPr>
          <p:cNvSpPr/>
          <p:nvPr/>
        </p:nvSpPr>
        <p:spPr>
          <a:xfrm>
            <a:off x="6281656" y="879986"/>
            <a:ext cx="451323"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AB0E476E-0B68-440D-8407-8D9DEE718647}"/>
              </a:ext>
            </a:extLst>
          </p:cNvPr>
          <p:cNvSpPr/>
          <p:nvPr/>
        </p:nvSpPr>
        <p:spPr>
          <a:xfrm>
            <a:off x="6984662" y="884904"/>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351A86AD-2FED-45DC-AEAA-875277C6546B}"/>
              </a:ext>
            </a:extLst>
          </p:cNvPr>
          <p:cNvSpPr/>
          <p:nvPr/>
        </p:nvSpPr>
        <p:spPr>
          <a:xfrm>
            <a:off x="7719964" y="879986"/>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7411A6F-F8BF-4E45-985F-2E64B37B331A}"/>
                  </a:ext>
                </a:extLst>
              </p:cNvPr>
              <p:cNvSpPr txBox="1"/>
              <p:nvPr/>
            </p:nvSpPr>
            <p:spPr>
              <a:xfrm>
                <a:off x="3175818" y="887045"/>
                <a:ext cx="2141315" cy="338554"/>
              </a:xfrm>
              <a:prstGeom prst="rect">
                <a:avLst/>
              </a:prstGeom>
              <a:noFill/>
            </p:spPr>
            <p:txBody>
              <a:bodyPr wrap="square">
                <a:spAutoFit/>
              </a:bodyPr>
              <a:lstStyle/>
              <a:p>
                <a:r>
                  <a:rPr lang="en-IN" sz="1600" b="1" dirty="0">
                    <a:solidFill>
                      <a:srgbClr val="FF0000"/>
                    </a:solidFill>
                  </a:rPr>
                  <a:t>Fake image but </a:t>
                </a:r>
                <a14:m>
                  <m:oMath xmlns:m="http://schemas.openxmlformats.org/officeDocument/2006/math">
                    <m:r>
                      <a:rPr lang="en-IN" sz="1600" b="1" i="1" dirty="0" smtClean="0">
                        <a:solidFill>
                          <a:srgbClr val="FF0000"/>
                        </a:solidFill>
                        <a:latin typeface="Cambria Math" panose="02040503050406030204" pitchFamily="18" charset="0"/>
                      </a:rPr>
                      <m:t>𝒚</m:t>
                    </m:r>
                    <m:r>
                      <a:rPr lang="en-IN" sz="1600" b="1" i="1" dirty="0" smtClean="0">
                        <a:solidFill>
                          <a:srgbClr val="FF0000"/>
                        </a:solidFill>
                        <a:latin typeface="Cambria Math" panose="02040503050406030204" pitchFamily="18" charset="0"/>
                      </a:rPr>
                      <m:t> = </m:t>
                    </m:r>
                    <m:r>
                      <a:rPr lang="en-IN" sz="1600" b="1" i="1" dirty="0" smtClean="0">
                        <a:solidFill>
                          <a:srgbClr val="FF0000"/>
                        </a:solidFill>
                        <a:latin typeface="Cambria Math" panose="02040503050406030204" pitchFamily="18" charset="0"/>
                      </a:rPr>
                      <m:t>𝟏</m:t>
                    </m:r>
                  </m:oMath>
                </a14:m>
                <a:endParaRPr lang="en-IN" sz="1600" b="1" dirty="0">
                  <a:solidFill>
                    <a:srgbClr val="FF0000"/>
                  </a:solidFill>
                </a:endParaRPr>
              </a:p>
            </p:txBody>
          </p:sp>
        </mc:Choice>
        <mc:Fallback xmlns="">
          <p:sp>
            <p:nvSpPr>
              <p:cNvPr id="15" name="TextBox 14">
                <a:extLst>
                  <a:ext uri="{FF2B5EF4-FFF2-40B4-BE49-F238E27FC236}">
                    <a16:creationId xmlns:a16="http://schemas.microsoft.com/office/drawing/2014/main" id="{87411A6F-F8BF-4E45-985F-2E64B37B331A}"/>
                  </a:ext>
                </a:extLst>
              </p:cNvPr>
              <p:cNvSpPr txBox="1">
                <a:spLocks noRot="1" noChangeAspect="1" noMove="1" noResize="1" noEditPoints="1" noAdjustHandles="1" noChangeArrowheads="1" noChangeShapeType="1" noTextEdit="1"/>
              </p:cNvSpPr>
              <p:nvPr/>
            </p:nvSpPr>
            <p:spPr>
              <a:xfrm>
                <a:off x="3175818" y="887045"/>
                <a:ext cx="2141315" cy="338554"/>
              </a:xfrm>
              <a:prstGeom prst="rect">
                <a:avLst/>
              </a:prstGeom>
              <a:blipFill>
                <a:blip r:embed="rId7"/>
                <a:stretch>
                  <a:fillRect l="-1709" t="-5455" b="-23636"/>
                </a:stretch>
              </a:blipFill>
            </p:spPr>
            <p:txBody>
              <a:bodyPr/>
              <a:lstStyle/>
              <a:p>
                <a:r>
                  <a:rPr lang="en-IN">
                    <a:noFill/>
                  </a:rPr>
                  <a:t> </a:t>
                </a:r>
              </a:p>
            </p:txBody>
          </p:sp>
        </mc:Fallback>
      </mc:AlternateContent>
      <p:pic>
        <p:nvPicPr>
          <p:cNvPr id="17" name="Picture 16">
            <a:extLst>
              <a:ext uri="{FF2B5EF4-FFF2-40B4-BE49-F238E27FC236}">
                <a16:creationId xmlns:a16="http://schemas.microsoft.com/office/drawing/2014/main" id="{0DCFC106-13CA-45B7-BDC0-47FF5AF11643}"/>
              </a:ext>
            </a:extLst>
          </p:cNvPr>
          <p:cNvPicPr>
            <a:picLocks noChangeAspect="1"/>
          </p:cNvPicPr>
          <p:nvPr/>
        </p:nvPicPr>
        <p:blipFill>
          <a:blip r:embed="rId8"/>
          <a:stretch>
            <a:fillRect/>
          </a:stretch>
        </p:blipFill>
        <p:spPr>
          <a:xfrm>
            <a:off x="6477786" y="3153109"/>
            <a:ext cx="838317" cy="847843"/>
          </a:xfrm>
          <a:prstGeom prst="rect">
            <a:avLst/>
          </a:prstGeom>
        </p:spPr>
      </p:pic>
      <p:sp>
        <p:nvSpPr>
          <p:cNvPr id="19" name="TextBox 18">
            <a:extLst>
              <a:ext uri="{FF2B5EF4-FFF2-40B4-BE49-F238E27FC236}">
                <a16:creationId xmlns:a16="http://schemas.microsoft.com/office/drawing/2014/main" id="{6EB284B2-7605-4792-BFE8-B6C14564F769}"/>
              </a:ext>
            </a:extLst>
          </p:cNvPr>
          <p:cNvSpPr txBox="1"/>
          <p:nvPr/>
        </p:nvSpPr>
        <p:spPr>
          <a:xfrm>
            <a:off x="4218037" y="169287"/>
            <a:ext cx="3759403" cy="400110"/>
          </a:xfrm>
          <a:prstGeom prst="rect">
            <a:avLst/>
          </a:prstGeom>
          <a:noFill/>
        </p:spPr>
        <p:txBody>
          <a:bodyPr wrap="square">
            <a:spAutoFit/>
          </a:bodyPr>
          <a:lstStyle/>
          <a:p>
            <a:pPr algn="l"/>
            <a:r>
              <a:rPr lang="en-IN" sz="2000" b="1" i="0" dirty="0">
                <a:solidFill>
                  <a:srgbClr val="0D0D0D"/>
                </a:solidFill>
                <a:effectLst/>
                <a:latin typeface="Verdana" panose="020B0604030504040204" pitchFamily="34" charset="0"/>
                <a:ea typeface="Verdana" panose="020B0604030504040204" pitchFamily="34" charset="0"/>
              </a:rPr>
              <a:t>Training the Generator</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9046E8D-EC84-429F-80AC-BB418F553E1D}"/>
                  </a:ext>
                </a:extLst>
              </p:cNvPr>
              <p:cNvSpPr txBox="1"/>
              <p:nvPr/>
            </p:nvSpPr>
            <p:spPr>
              <a:xfrm>
                <a:off x="486496" y="4026594"/>
                <a:ext cx="11558022" cy="1608197"/>
              </a:xfrm>
              <a:prstGeom prst="rect">
                <a:avLst/>
              </a:prstGeom>
              <a:noFill/>
            </p:spPr>
            <p:txBody>
              <a:bodyPr wrap="square">
                <a:spAutoFit/>
              </a:bodyPr>
              <a:lstStyle/>
              <a:p>
                <a:pPr algn="l">
                  <a:buFont typeface="+mj-lt"/>
                  <a:buAutoNum type="arabicPeriod"/>
                </a:pPr>
                <a:r>
                  <a:rPr lang="en-IN" b="1" i="0" dirty="0">
                    <a:solidFill>
                      <a:srgbClr val="0D0D0D"/>
                    </a:solidFill>
                    <a:effectLst/>
                    <a:latin typeface="Söhne"/>
                  </a:rPr>
                  <a:t>Update Generator Weights:</a:t>
                </a:r>
                <a:endParaRPr lang="en-IN" b="0" i="0" dirty="0">
                  <a:solidFill>
                    <a:srgbClr val="0D0D0D"/>
                  </a:solidFill>
                  <a:effectLst/>
                  <a:latin typeface="Söhne"/>
                </a:endParaRPr>
              </a:p>
              <a:p>
                <a:pPr marL="742950" lvl="1" indent="-285750" algn="l">
                  <a:buFont typeface="+mj-lt"/>
                  <a:buAutoNum type="arabicPeriod"/>
                </a:pPr>
                <a:r>
                  <a:rPr lang="en-IN" b="0" i="0" dirty="0">
                    <a:solidFill>
                      <a:srgbClr val="0D0D0D"/>
                    </a:solidFill>
                    <a:effectLst/>
                    <a:latin typeface="Söhne"/>
                  </a:rPr>
                  <a:t>Update the generator's weights using an optimization algorithm (e.g., stochastic gradient descent or Adam).</a:t>
                </a:r>
                <a:r>
                  <a:rPr lang="en-IN" b="0" i="0" dirty="0">
                    <a:solidFill>
                      <a:srgbClr val="0D0D0D"/>
                    </a:solidFill>
                    <a:effectLst/>
                    <a:latin typeface="KaTeX_Main"/>
                  </a:rPr>
                  <a:t> </a:t>
                </a:r>
              </a:p>
              <a:p>
                <a:pPr marL="742950" lvl="1" indent="-285750" algn="l">
                  <a:buFont typeface="+mj-lt"/>
                  <a:buAutoNum type="arabicPeriod"/>
                </a:pPr>
                <a:r>
                  <a:rPr lang="en-IN" b="0" i="0" dirty="0">
                    <a:solidFill>
                      <a:srgbClr val="0D0D0D"/>
                    </a:solidFill>
                    <a:effectLst/>
                    <a:latin typeface="Söhne"/>
                  </a:rPr>
                  <a:t>Here, </a:t>
                </a:r>
                <a14:m>
                  <m:oMath xmlns:m="http://schemas.openxmlformats.org/officeDocument/2006/math">
                    <m:sSub>
                      <m:sSubPr>
                        <m:ctrlPr>
                          <a:rPr lang="en-IN" sz="1800" b="0" i="1" dirty="0" smtClean="0">
                            <a:solidFill>
                              <a:srgbClr val="0D0D0D"/>
                            </a:solidFill>
                            <a:effectLst/>
                            <a:latin typeface="Cambria Math" panose="02040503050406030204" pitchFamily="18" charset="0"/>
                          </a:rPr>
                        </m:ctrlPr>
                      </m:sSubPr>
                      <m:e>
                        <m:r>
                          <a:rPr lang="en-IN" sz="1800" b="0" i="1" dirty="0" smtClean="0">
                            <a:solidFill>
                              <a:srgbClr val="0D0D0D"/>
                            </a:solidFill>
                            <a:effectLst/>
                            <a:latin typeface="Cambria Math" panose="02040503050406030204" pitchFamily="18" charset="0"/>
                          </a:rPr>
                          <m:t>𝜃</m:t>
                        </m:r>
                      </m:e>
                      <m:sub>
                        <m:r>
                          <a:rPr lang="en-IN" sz="1800" b="0" i="1" dirty="0" smtClean="0">
                            <a:solidFill>
                              <a:srgbClr val="0D0D0D"/>
                            </a:solidFill>
                            <a:effectLst/>
                            <a:latin typeface="Cambria Math" panose="02040503050406030204" pitchFamily="18" charset="0"/>
                          </a:rPr>
                          <m:t>𝐺</m:t>
                        </m:r>
                      </m:sub>
                    </m:sSub>
                  </m:oMath>
                </a14:m>
                <a:r>
                  <a:rPr lang="en-IN" b="0" i="0" dirty="0">
                    <a:solidFill>
                      <a:srgbClr val="0D0D0D"/>
                    </a:solidFill>
                    <a:effectLst/>
                    <a:latin typeface="Söhne"/>
                  </a:rPr>
                  <a:t> represents the generator's parameters, and </a:t>
                </a:r>
                <a:r>
                  <a:rPr lang="en-IN" b="0" i="0" dirty="0">
                    <a:solidFill>
                      <a:srgbClr val="0D0D0D"/>
                    </a:solidFill>
                    <a:effectLst/>
                    <a:latin typeface="KaTeX_Main"/>
                  </a:rPr>
                  <a:t>𝜂</a:t>
                </a:r>
                <a:r>
                  <a:rPr lang="el-GR" b="0" i="0" dirty="0">
                    <a:solidFill>
                      <a:srgbClr val="0D0D0D"/>
                    </a:solidFill>
                    <a:effectLst/>
                    <a:latin typeface="Söhne"/>
                  </a:rPr>
                  <a:t> </a:t>
                </a:r>
                <a:r>
                  <a:rPr lang="en-IN" b="0" i="0" dirty="0">
                    <a:solidFill>
                      <a:srgbClr val="0D0D0D"/>
                    </a:solidFill>
                    <a:effectLst/>
                    <a:latin typeface="Söhne"/>
                  </a:rPr>
                  <a:t>is the learning rate.</a:t>
                </a:r>
              </a:p>
              <a:p>
                <a:endParaRPr lang="en-US" dirty="0">
                  <a:solidFill>
                    <a:srgbClr val="0D0D0D"/>
                  </a:solidFill>
                  <a:latin typeface="KaTeX_Main"/>
                </a:endParaRPr>
              </a:p>
              <a:p>
                <a:pPr/>
                <a14:m>
                  <m:oMathPara xmlns:m="http://schemas.openxmlformats.org/officeDocument/2006/math">
                    <m:oMathParaPr>
                      <m:jc m:val="centerGroup"/>
                    </m:oMathParaPr>
                    <m:oMath xmlns:m="http://schemas.openxmlformats.org/officeDocument/2006/math">
                      <m:sSub>
                        <m:sSubPr>
                          <m:ctrlPr>
                            <a:rPr lang="en-IN" sz="2400" b="0" i="1" dirty="0" smtClean="0">
                              <a:solidFill>
                                <a:srgbClr val="0D0D0D"/>
                              </a:solidFill>
                              <a:effectLst/>
                              <a:latin typeface="Cambria Math" panose="02040503050406030204" pitchFamily="18" charset="0"/>
                            </a:rPr>
                          </m:ctrlPr>
                        </m:sSubPr>
                        <m:e>
                          <m:r>
                            <a:rPr lang="en-IN" sz="2400" b="0" i="1" dirty="0" smtClean="0">
                              <a:solidFill>
                                <a:srgbClr val="0D0D0D"/>
                              </a:solidFill>
                              <a:effectLst/>
                              <a:latin typeface="Cambria Math" panose="02040503050406030204" pitchFamily="18" charset="0"/>
                            </a:rPr>
                            <m:t>𝜃</m:t>
                          </m:r>
                        </m:e>
                        <m:sub>
                          <m:r>
                            <a:rPr lang="en-IN" sz="2400" b="0" i="1" dirty="0" smtClean="0">
                              <a:solidFill>
                                <a:srgbClr val="0D0D0D"/>
                              </a:solidFill>
                              <a:effectLst/>
                              <a:latin typeface="Cambria Math" panose="02040503050406030204" pitchFamily="18" charset="0"/>
                            </a:rPr>
                            <m:t>𝐺</m:t>
                          </m:r>
                        </m:sub>
                      </m:sSub>
                      <m:r>
                        <a:rPr lang="en-IN" sz="2400" b="0" i="1" dirty="0" smtClean="0">
                          <a:solidFill>
                            <a:srgbClr val="0D0D0D"/>
                          </a:solidFill>
                          <a:effectLst/>
                          <a:latin typeface="Cambria Math" panose="02040503050406030204" pitchFamily="18" charset="0"/>
                        </a:rPr>
                        <m:t>=</m:t>
                      </m:r>
                      <m:sSub>
                        <m:sSubPr>
                          <m:ctrlPr>
                            <a:rPr lang="en-IN" sz="2400" b="0" i="1" dirty="0" smtClean="0">
                              <a:solidFill>
                                <a:srgbClr val="0D0D0D"/>
                              </a:solidFill>
                              <a:effectLst/>
                              <a:latin typeface="Cambria Math" panose="02040503050406030204" pitchFamily="18" charset="0"/>
                            </a:rPr>
                          </m:ctrlPr>
                        </m:sSubPr>
                        <m:e>
                          <m:r>
                            <a:rPr lang="en-IN" sz="2400" b="0" i="1" dirty="0" smtClean="0">
                              <a:solidFill>
                                <a:srgbClr val="0D0D0D"/>
                              </a:solidFill>
                              <a:effectLst/>
                              <a:latin typeface="Cambria Math" panose="02040503050406030204" pitchFamily="18" charset="0"/>
                            </a:rPr>
                            <m:t>𝜃</m:t>
                          </m:r>
                        </m:e>
                        <m:sub>
                          <m:r>
                            <a:rPr lang="en-IN" sz="2400" b="0" i="1" dirty="0" smtClean="0">
                              <a:solidFill>
                                <a:srgbClr val="0D0D0D"/>
                              </a:solidFill>
                              <a:effectLst/>
                              <a:latin typeface="Cambria Math" panose="02040503050406030204" pitchFamily="18" charset="0"/>
                            </a:rPr>
                            <m:t>𝐺</m:t>
                          </m:r>
                        </m:sub>
                      </m:sSub>
                      <m:r>
                        <a:rPr lang="en-IN" sz="2400" b="0" i="1" dirty="0" smtClean="0">
                          <a:solidFill>
                            <a:srgbClr val="0D0D0D"/>
                          </a:solidFill>
                          <a:effectLst/>
                          <a:latin typeface="Cambria Math" panose="02040503050406030204" pitchFamily="18" charset="0"/>
                        </a:rPr>
                        <m:t>−</m:t>
                      </m:r>
                      <m:sSub>
                        <m:sSubPr>
                          <m:ctrlPr>
                            <a:rPr lang="en-IN" sz="2400" b="0" i="1" dirty="0" smtClean="0">
                              <a:solidFill>
                                <a:srgbClr val="0D0D0D"/>
                              </a:solidFill>
                              <a:effectLst/>
                              <a:latin typeface="Cambria Math" panose="02040503050406030204" pitchFamily="18" charset="0"/>
                            </a:rPr>
                          </m:ctrlPr>
                        </m:sSubPr>
                        <m:e>
                          <m:r>
                            <a:rPr lang="en-IN" sz="2400" b="0" i="1" dirty="0" smtClean="0">
                              <a:solidFill>
                                <a:srgbClr val="0D0D0D"/>
                              </a:solidFill>
                              <a:effectLst/>
                              <a:latin typeface="Cambria Math" panose="02040503050406030204" pitchFamily="18" charset="0"/>
                            </a:rPr>
                            <m:t>𝜂</m:t>
                          </m:r>
                          <m:sSub>
                            <m:sSubPr>
                              <m:ctrlPr>
                                <a:rPr lang="en-IN" sz="2400" b="0" i="1" dirty="0" smtClean="0">
                                  <a:solidFill>
                                    <a:srgbClr val="0D0D0D"/>
                                  </a:solidFill>
                                  <a:effectLst/>
                                  <a:latin typeface="Cambria Math" panose="02040503050406030204" pitchFamily="18" charset="0"/>
                                </a:rPr>
                              </m:ctrlPr>
                            </m:sSubPr>
                            <m:e>
                              <m:r>
                                <m:rPr>
                                  <m:sty m:val="p"/>
                                </m:rPr>
                                <a:rPr lang="en-US" sz="2400" b="0" i="0" dirty="0" smtClean="0">
                                  <a:solidFill>
                                    <a:srgbClr val="0D0D0D"/>
                                  </a:solidFill>
                                  <a:effectLst/>
                                  <a:latin typeface="Cambria Math" panose="02040503050406030204" pitchFamily="18" charset="0"/>
                                </a:rPr>
                                <m:t>∇</m:t>
                              </m:r>
                            </m:e>
                            <m:sub>
                              <m:r>
                                <a:rPr lang="en-US" sz="2400" b="0" i="1" dirty="0" smtClean="0">
                                  <a:solidFill>
                                    <a:srgbClr val="0D0D0D"/>
                                  </a:solidFill>
                                  <a:effectLst/>
                                  <a:latin typeface="Cambria Math" panose="02040503050406030204" pitchFamily="18" charset="0"/>
                                </a:rPr>
                                <m:t>𝜃</m:t>
                              </m:r>
                            </m:sub>
                          </m:sSub>
                        </m:e>
                        <m:sub>
                          <m:r>
                            <a:rPr lang="en-US" sz="2400" b="0" i="1" dirty="0" smtClean="0">
                              <a:solidFill>
                                <a:srgbClr val="0D0D0D"/>
                              </a:solidFill>
                              <a:effectLst/>
                              <a:latin typeface="Cambria Math" panose="02040503050406030204" pitchFamily="18" charset="0"/>
                            </a:rPr>
                            <m:t>𝐺</m:t>
                          </m:r>
                        </m:sub>
                      </m:sSub>
                      <m:sSub>
                        <m:sSubPr>
                          <m:ctrlPr>
                            <a:rPr lang="en-IN" sz="2400" b="0" i="1" dirty="0" smtClean="0">
                              <a:solidFill>
                                <a:srgbClr val="0D0D0D"/>
                              </a:solidFill>
                              <a:effectLst/>
                              <a:latin typeface="Cambria Math" panose="02040503050406030204" pitchFamily="18" charset="0"/>
                            </a:rPr>
                          </m:ctrlPr>
                        </m:sSubPr>
                        <m:e>
                          <m:r>
                            <m:rPr>
                              <m:sty m:val="p"/>
                            </m:rPr>
                            <a:rPr lang="en-US" sz="2400" b="0" i="0" dirty="0" smtClean="0">
                              <a:solidFill>
                                <a:srgbClr val="0D0D0D"/>
                              </a:solidFill>
                              <a:effectLst/>
                              <a:latin typeface="Cambria Math" panose="02040503050406030204" pitchFamily="18" charset="0"/>
                            </a:rPr>
                            <m:t>Loss</m:t>
                          </m:r>
                        </m:e>
                        <m:sub>
                          <m:r>
                            <a:rPr lang="en-US" sz="2400" b="0" i="1" dirty="0" smtClean="0">
                              <a:solidFill>
                                <a:srgbClr val="0D0D0D"/>
                              </a:solidFill>
                              <a:effectLst/>
                              <a:latin typeface="Cambria Math" panose="02040503050406030204" pitchFamily="18" charset="0"/>
                            </a:rPr>
                            <m:t>𝐺</m:t>
                          </m:r>
                        </m:sub>
                      </m:sSub>
                    </m:oMath>
                  </m:oMathPara>
                </a14:m>
                <a:endParaRPr lang="en-US" b="0" i="0" dirty="0">
                  <a:solidFill>
                    <a:srgbClr val="0D0D0D"/>
                  </a:solidFill>
                  <a:effectLst/>
                  <a:latin typeface="Söhne"/>
                </a:endParaRPr>
              </a:p>
            </p:txBody>
          </p:sp>
        </mc:Choice>
        <mc:Fallback xmlns="">
          <p:sp>
            <p:nvSpPr>
              <p:cNvPr id="21" name="TextBox 20">
                <a:extLst>
                  <a:ext uri="{FF2B5EF4-FFF2-40B4-BE49-F238E27FC236}">
                    <a16:creationId xmlns:a16="http://schemas.microsoft.com/office/drawing/2014/main" id="{09046E8D-EC84-429F-80AC-BB418F553E1D}"/>
                  </a:ext>
                </a:extLst>
              </p:cNvPr>
              <p:cNvSpPr txBox="1">
                <a:spLocks noRot="1" noChangeAspect="1" noMove="1" noResize="1" noEditPoints="1" noAdjustHandles="1" noChangeArrowheads="1" noChangeShapeType="1" noTextEdit="1"/>
              </p:cNvSpPr>
              <p:nvPr/>
            </p:nvSpPr>
            <p:spPr>
              <a:xfrm>
                <a:off x="486496" y="4026594"/>
                <a:ext cx="11558022" cy="1608197"/>
              </a:xfrm>
              <a:prstGeom prst="rect">
                <a:avLst/>
              </a:prstGeom>
              <a:blipFill>
                <a:blip r:embed="rId9"/>
                <a:stretch>
                  <a:fillRect l="-475" t="-2281" b="-1521"/>
                </a:stretch>
              </a:blipFill>
            </p:spPr>
            <p:txBody>
              <a:bodyPr/>
              <a:lstStyle/>
              <a:p>
                <a:r>
                  <a:rPr lang="en-IN">
                    <a:noFill/>
                  </a:rPr>
                  <a:t> </a:t>
                </a:r>
              </a:p>
            </p:txBody>
          </p:sp>
        </mc:Fallback>
      </mc:AlternateContent>
    </p:spTree>
    <p:extLst>
      <p:ext uri="{BB962C8B-B14F-4D97-AF65-F5344CB8AC3E}">
        <p14:creationId xmlns:p14="http://schemas.microsoft.com/office/powerpoint/2010/main" val="2906254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merican Football Players">
            <a:extLst>
              <a:ext uri="{FF2B5EF4-FFF2-40B4-BE49-F238E27FC236}">
                <a16:creationId xmlns:a16="http://schemas.microsoft.com/office/drawing/2014/main" id="{666D4EB7-9D9D-69D7-558F-2B3B37F8E60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16B5F-A711-4C1F-9A37-572A537A59C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chemeClr val="accent4"/>
                </a:solidFill>
              </a:rPr>
              <a:t>GAN As Min-Max Game</a:t>
            </a:r>
          </a:p>
        </p:txBody>
      </p:sp>
    </p:spTree>
    <p:extLst>
      <p:ext uri="{BB962C8B-B14F-4D97-AF65-F5344CB8AC3E}">
        <p14:creationId xmlns:p14="http://schemas.microsoft.com/office/powerpoint/2010/main" val="257791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597C-BE1C-4CCB-BBB3-4E5CF40BB194}"/>
              </a:ext>
            </a:extLst>
          </p:cNvPr>
          <p:cNvSpPr>
            <a:spLocks noGrp="1"/>
          </p:cNvSpPr>
          <p:nvPr>
            <p:ph type="title"/>
          </p:nvPr>
        </p:nvSpPr>
        <p:spPr>
          <a:xfrm>
            <a:off x="838200" y="365126"/>
            <a:ext cx="10515600" cy="647598"/>
          </a:xfrm>
        </p:spPr>
        <p:txBody>
          <a:bodyPr>
            <a:normAutofit fontScale="90000"/>
          </a:bodyPr>
          <a:lstStyle/>
          <a:p>
            <a:br>
              <a:rPr lang="en-IN" b="1" i="0" dirty="0">
                <a:solidFill>
                  <a:srgbClr val="0D0D0D"/>
                </a:solidFill>
                <a:effectLst/>
                <a:latin typeface="Söhne"/>
              </a:rPr>
            </a:br>
            <a:r>
              <a:rPr lang="en-IN" b="1" i="0" dirty="0">
                <a:solidFill>
                  <a:srgbClr val="0D0D0D"/>
                </a:solidFill>
                <a:effectLst/>
                <a:latin typeface="Söhne"/>
              </a:rPr>
              <a:t>                         Basic Idea of GANs</a:t>
            </a:r>
            <a:br>
              <a:rPr lang="en-IN" b="1" i="0" dirty="0">
                <a:solidFill>
                  <a:srgbClr val="0D0D0D"/>
                </a:solidFill>
                <a:effectLst/>
                <a:latin typeface="Söhne"/>
              </a:rPr>
            </a:br>
            <a:endParaRPr lang="en-IN" dirty="0"/>
          </a:p>
        </p:txBody>
      </p:sp>
      <p:sp>
        <p:nvSpPr>
          <p:cNvPr id="3" name="Rectangle 2">
            <a:extLst>
              <a:ext uri="{FF2B5EF4-FFF2-40B4-BE49-F238E27FC236}">
                <a16:creationId xmlns:a16="http://schemas.microsoft.com/office/drawing/2014/main" id="{366E32D8-76B5-45AE-B146-6E14E819596F}"/>
              </a:ext>
            </a:extLst>
          </p:cNvPr>
          <p:cNvSpPr/>
          <p:nvPr/>
        </p:nvSpPr>
        <p:spPr>
          <a:xfrm>
            <a:off x="609600" y="1415845"/>
            <a:ext cx="3048000" cy="64759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Generator G</a:t>
            </a:r>
          </a:p>
        </p:txBody>
      </p:sp>
      <p:sp>
        <p:nvSpPr>
          <p:cNvPr id="4" name="Rectangle 3">
            <a:extLst>
              <a:ext uri="{FF2B5EF4-FFF2-40B4-BE49-F238E27FC236}">
                <a16:creationId xmlns:a16="http://schemas.microsoft.com/office/drawing/2014/main" id="{7A1F731D-13A6-4A4F-8A2D-292A77524809}"/>
              </a:ext>
            </a:extLst>
          </p:cNvPr>
          <p:cNvSpPr/>
          <p:nvPr/>
        </p:nvSpPr>
        <p:spPr>
          <a:xfrm>
            <a:off x="6858002" y="1342103"/>
            <a:ext cx="3048000" cy="64759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Discriminator D</a:t>
            </a:r>
          </a:p>
        </p:txBody>
      </p:sp>
      <p:sp>
        <p:nvSpPr>
          <p:cNvPr id="5" name="Rectangle 4">
            <a:extLst>
              <a:ext uri="{FF2B5EF4-FFF2-40B4-BE49-F238E27FC236}">
                <a16:creationId xmlns:a16="http://schemas.microsoft.com/office/drawing/2014/main" id="{222B1DFD-99E4-4EFC-AFC4-55DFF3045417}"/>
              </a:ext>
            </a:extLst>
          </p:cNvPr>
          <p:cNvSpPr/>
          <p:nvPr/>
        </p:nvSpPr>
        <p:spPr>
          <a:xfrm>
            <a:off x="609600" y="2466564"/>
            <a:ext cx="3048000" cy="64759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D0D0D"/>
                </a:solidFill>
                <a:effectLst/>
                <a:latin typeface="Söhne"/>
              </a:rPr>
              <a:t>This network generates fake data from random noise</a:t>
            </a:r>
            <a:endParaRPr lang="en-IN" dirty="0"/>
          </a:p>
        </p:txBody>
      </p:sp>
      <p:sp>
        <p:nvSpPr>
          <p:cNvPr id="6" name="Rectangle 5">
            <a:extLst>
              <a:ext uri="{FF2B5EF4-FFF2-40B4-BE49-F238E27FC236}">
                <a16:creationId xmlns:a16="http://schemas.microsoft.com/office/drawing/2014/main" id="{B547C85E-17B6-4FAF-A859-E962218DA963}"/>
              </a:ext>
            </a:extLst>
          </p:cNvPr>
          <p:cNvSpPr/>
          <p:nvPr/>
        </p:nvSpPr>
        <p:spPr>
          <a:xfrm>
            <a:off x="6877667" y="2378077"/>
            <a:ext cx="3048000" cy="1050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D0D0D"/>
                </a:solidFill>
                <a:effectLst/>
                <a:latin typeface="Söhne"/>
              </a:rPr>
              <a:t>This network tries to distinguish between real data (from the training dataset) and fake data (generated by G).</a:t>
            </a:r>
            <a:endParaRPr lang="en-IN" dirty="0"/>
          </a:p>
        </p:txBody>
      </p:sp>
      <p:sp>
        <p:nvSpPr>
          <p:cNvPr id="7" name="Rectangle 6">
            <a:extLst>
              <a:ext uri="{FF2B5EF4-FFF2-40B4-BE49-F238E27FC236}">
                <a16:creationId xmlns:a16="http://schemas.microsoft.com/office/drawing/2014/main" id="{2408AC95-F6E6-4B6A-8BE3-960193B83162}"/>
              </a:ext>
            </a:extLst>
          </p:cNvPr>
          <p:cNvSpPr/>
          <p:nvPr/>
        </p:nvSpPr>
        <p:spPr>
          <a:xfrm>
            <a:off x="3810002" y="3897158"/>
            <a:ext cx="3048000" cy="64759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D0D0D"/>
                </a:solidFill>
                <a:effectLst/>
                <a:latin typeface="Söhne"/>
              </a:rPr>
              <a:t>The two networks compete in a game:</a:t>
            </a:r>
            <a:endParaRPr lang="en-IN" dirty="0"/>
          </a:p>
        </p:txBody>
      </p:sp>
      <p:sp>
        <p:nvSpPr>
          <p:cNvPr id="8" name="Rectangle 7">
            <a:extLst>
              <a:ext uri="{FF2B5EF4-FFF2-40B4-BE49-F238E27FC236}">
                <a16:creationId xmlns:a16="http://schemas.microsoft.com/office/drawing/2014/main" id="{DBA0042C-37FE-4E80-B5CA-FC6E9060B04D}"/>
              </a:ext>
            </a:extLst>
          </p:cNvPr>
          <p:cNvSpPr/>
          <p:nvPr/>
        </p:nvSpPr>
        <p:spPr>
          <a:xfrm>
            <a:off x="752168" y="5161935"/>
            <a:ext cx="3048000" cy="84783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rgbClr val="0D0D0D"/>
                </a:solidFill>
                <a:effectLst/>
                <a:latin typeface="Söhne"/>
              </a:rPr>
              <a:t>The generator tries to create data that looks real to fool the discriminator.</a:t>
            </a:r>
          </a:p>
        </p:txBody>
      </p:sp>
      <p:sp>
        <p:nvSpPr>
          <p:cNvPr id="9" name="Rectangle 8">
            <a:extLst>
              <a:ext uri="{FF2B5EF4-FFF2-40B4-BE49-F238E27FC236}">
                <a16:creationId xmlns:a16="http://schemas.microsoft.com/office/drawing/2014/main" id="{45126D6B-6830-4514-B27C-3EC886900A80}"/>
              </a:ext>
            </a:extLst>
          </p:cNvPr>
          <p:cNvSpPr/>
          <p:nvPr/>
        </p:nvSpPr>
        <p:spPr>
          <a:xfrm>
            <a:off x="7079246" y="5314335"/>
            <a:ext cx="3048000" cy="84783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rgbClr val="0D0D0D"/>
                </a:solidFill>
                <a:effectLst/>
                <a:latin typeface="Söhne"/>
              </a:rPr>
              <a:t>The discriminator tries to correctly identify whether the data is real or fake.</a:t>
            </a:r>
          </a:p>
        </p:txBody>
      </p:sp>
      <p:sp>
        <p:nvSpPr>
          <p:cNvPr id="10" name="Arrow: Down 9">
            <a:extLst>
              <a:ext uri="{FF2B5EF4-FFF2-40B4-BE49-F238E27FC236}">
                <a16:creationId xmlns:a16="http://schemas.microsoft.com/office/drawing/2014/main" id="{158525FF-33AB-465E-A8BA-9424E9974F7F}"/>
              </a:ext>
            </a:extLst>
          </p:cNvPr>
          <p:cNvSpPr/>
          <p:nvPr/>
        </p:nvSpPr>
        <p:spPr>
          <a:xfrm>
            <a:off x="2005781" y="2063443"/>
            <a:ext cx="45719" cy="4031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184AEEE7-E619-4E28-89C6-1014003EC655}"/>
              </a:ext>
            </a:extLst>
          </p:cNvPr>
          <p:cNvSpPr/>
          <p:nvPr/>
        </p:nvSpPr>
        <p:spPr>
          <a:xfrm>
            <a:off x="8431182" y="1989700"/>
            <a:ext cx="45719" cy="4031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3C11B45B-1E62-487F-B7C2-920A9839B825}"/>
              </a:ext>
            </a:extLst>
          </p:cNvPr>
          <p:cNvCxnSpPr>
            <a:stCxn id="5" idx="2"/>
            <a:endCxn id="7" idx="0"/>
          </p:cNvCxnSpPr>
          <p:nvPr/>
        </p:nvCxnSpPr>
        <p:spPr>
          <a:xfrm>
            <a:off x="2133600" y="3114162"/>
            <a:ext cx="3200402" cy="782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30F4CC-12EE-4988-A2A3-133E1D0CE3A7}"/>
              </a:ext>
            </a:extLst>
          </p:cNvPr>
          <p:cNvCxnSpPr>
            <a:stCxn id="6" idx="2"/>
            <a:endCxn id="7" idx="0"/>
          </p:cNvCxnSpPr>
          <p:nvPr/>
        </p:nvCxnSpPr>
        <p:spPr>
          <a:xfrm flipH="1">
            <a:off x="5334002" y="3428796"/>
            <a:ext cx="3067665" cy="468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424C3C1-5451-4B5D-968F-6FE0A6DEBF53}"/>
              </a:ext>
            </a:extLst>
          </p:cNvPr>
          <p:cNvCxnSpPr>
            <a:stCxn id="7" idx="2"/>
            <a:endCxn id="8" idx="0"/>
          </p:cNvCxnSpPr>
          <p:nvPr/>
        </p:nvCxnSpPr>
        <p:spPr>
          <a:xfrm flipH="1">
            <a:off x="2276168" y="4544756"/>
            <a:ext cx="3057834" cy="617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CC8DAD-C6D3-4513-9812-710185525A02}"/>
              </a:ext>
            </a:extLst>
          </p:cNvPr>
          <p:cNvCxnSpPr>
            <a:stCxn id="7" idx="2"/>
            <a:endCxn id="9" idx="0"/>
          </p:cNvCxnSpPr>
          <p:nvPr/>
        </p:nvCxnSpPr>
        <p:spPr>
          <a:xfrm>
            <a:off x="5334002" y="4544756"/>
            <a:ext cx="3269244" cy="769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70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597C-BE1C-4CCB-BBB3-4E5CF40BB194}"/>
              </a:ext>
            </a:extLst>
          </p:cNvPr>
          <p:cNvSpPr>
            <a:spLocks noGrp="1"/>
          </p:cNvSpPr>
          <p:nvPr>
            <p:ph type="title"/>
          </p:nvPr>
        </p:nvSpPr>
        <p:spPr>
          <a:xfrm>
            <a:off x="838200" y="11164"/>
            <a:ext cx="10515600" cy="647598"/>
          </a:xfrm>
        </p:spPr>
        <p:txBody>
          <a:bodyPr>
            <a:normAutofit fontScale="90000"/>
          </a:bodyPr>
          <a:lstStyle/>
          <a:p>
            <a:br>
              <a:rPr lang="en-IN" b="1" i="0" dirty="0">
                <a:solidFill>
                  <a:srgbClr val="0D0D0D"/>
                </a:solidFill>
                <a:effectLst/>
                <a:latin typeface="Söhne"/>
              </a:rPr>
            </a:br>
            <a:r>
              <a:rPr lang="en-IN" b="1" i="0" dirty="0">
                <a:solidFill>
                  <a:srgbClr val="0D0D0D"/>
                </a:solidFill>
                <a:effectLst/>
                <a:latin typeface="Söhne"/>
              </a:rPr>
              <a:t>                         Basic Idea of GANs</a:t>
            </a:r>
            <a:br>
              <a:rPr lang="en-IN" b="1" i="0" dirty="0">
                <a:solidFill>
                  <a:srgbClr val="0D0D0D"/>
                </a:solidFill>
                <a:effectLst/>
                <a:latin typeface="Söhne"/>
              </a:rPr>
            </a:br>
            <a:endParaRPr lang="en-IN" dirty="0"/>
          </a:p>
        </p:txBody>
      </p:sp>
      <p:sp>
        <p:nvSpPr>
          <p:cNvPr id="3" name="Rectangle 2">
            <a:extLst>
              <a:ext uri="{FF2B5EF4-FFF2-40B4-BE49-F238E27FC236}">
                <a16:creationId xmlns:a16="http://schemas.microsoft.com/office/drawing/2014/main" id="{366E32D8-76B5-45AE-B146-6E14E819596F}"/>
              </a:ext>
            </a:extLst>
          </p:cNvPr>
          <p:cNvSpPr/>
          <p:nvPr/>
        </p:nvSpPr>
        <p:spPr>
          <a:xfrm>
            <a:off x="530942" y="707923"/>
            <a:ext cx="3126658" cy="135552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Objective-Discriminator D </a:t>
            </a:r>
            <a:r>
              <a:rPr lang="en-US" b="0" i="0" dirty="0">
                <a:solidFill>
                  <a:srgbClr val="0D0D0D"/>
                </a:solidFill>
                <a:effectLst/>
                <a:latin typeface="Söhne"/>
              </a:rPr>
              <a:t>maximize the probability of correctly classifying real and fake data.</a:t>
            </a:r>
            <a:endParaRPr lang="en-IN" dirty="0"/>
          </a:p>
          <a:p>
            <a:pPr algn="ctr"/>
            <a:endParaRPr lang="en-IN" dirty="0"/>
          </a:p>
        </p:txBody>
      </p:sp>
      <p:sp>
        <p:nvSpPr>
          <p:cNvPr id="4" name="Rectangle 3">
            <a:extLst>
              <a:ext uri="{FF2B5EF4-FFF2-40B4-BE49-F238E27FC236}">
                <a16:creationId xmlns:a16="http://schemas.microsoft.com/office/drawing/2014/main" id="{7A1F731D-13A6-4A4F-8A2D-292A77524809}"/>
              </a:ext>
            </a:extLst>
          </p:cNvPr>
          <p:cNvSpPr/>
          <p:nvPr/>
        </p:nvSpPr>
        <p:spPr>
          <a:xfrm>
            <a:off x="6858001" y="663677"/>
            <a:ext cx="3269243" cy="1350606"/>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chemeClr val="tx1"/>
                </a:solidFill>
                <a:effectLst/>
                <a:latin typeface="Söhne"/>
              </a:rPr>
              <a:t>Objective of the Generator (G)</a:t>
            </a:r>
            <a:r>
              <a:rPr lang="en-US" b="0" i="0" dirty="0">
                <a:solidFill>
                  <a:schemeClr val="tx1"/>
                </a:solidFill>
                <a:effectLst/>
                <a:latin typeface="Söhne"/>
              </a:rPr>
              <a:t>: </a:t>
            </a:r>
            <a:r>
              <a:rPr lang="en-US" b="0" i="0" dirty="0">
                <a:solidFill>
                  <a:srgbClr val="0D0D0D"/>
                </a:solidFill>
                <a:effectLst/>
                <a:latin typeface="Söhne"/>
              </a:rPr>
              <a:t>wants to minimize the probability that the discriminator correctly identifies its output as fake.</a:t>
            </a:r>
            <a:endParaRPr lang="en-IN" dirty="0">
              <a:solidFill>
                <a:schemeClr val="tx1"/>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22B1DFD-99E4-4EFC-AFC4-55DFF3045417}"/>
                  </a:ext>
                </a:extLst>
              </p:cNvPr>
              <p:cNvSpPr/>
              <p:nvPr/>
            </p:nvSpPr>
            <p:spPr>
              <a:xfrm>
                <a:off x="609600" y="2401735"/>
                <a:ext cx="3379350" cy="135552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D0D0D"/>
                    </a:solidFill>
                    <a:effectLst/>
                    <a:latin typeface="Söhne"/>
                  </a:rPr>
                  <a:t>For real data </a:t>
                </a:r>
                <a14:m>
                  <m:oMath xmlns:m="http://schemas.openxmlformats.org/officeDocument/2006/math">
                    <m:r>
                      <a:rPr lang="en-IN" b="0" i="1" smtClean="0">
                        <a:solidFill>
                          <a:srgbClr val="0D0D0D"/>
                        </a:solidFill>
                        <a:effectLst/>
                        <a:latin typeface="Cambria Math" panose="02040503050406030204" pitchFamily="18" charset="0"/>
                      </a:rPr>
                      <m:t>𝑥</m:t>
                    </m:r>
                    <m:r>
                      <a:rPr lang="en-IN" b="0" i="0" smtClean="0">
                        <a:solidFill>
                          <a:srgbClr val="0D0D0D"/>
                        </a:solidFill>
                        <a:effectLst/>
                        <a:latin typeface="Cambria Math" panose="02040503050406030204" pitchFamily="18" charset="0"/>
                      </a:rPr>
                      <m:t>,</m:t>
                    </m:r>
                  </m:oMath>
                </a14:m>
                <a:r>
                  <a:rPr lang="en-IN" dirty="0"/>
                  <a:t> </a:t>
                </a:r>
                <a14:m>
                  <m:oMath xmlns:m="http://schemas.openxmlformats.org/officeDocument/2006/math">
                    <m:r>
                      <a:rPr lang="en-IN" b="0" i="1" dirty="0" smtClean="0">
                        <a:solidFill>
                          <a:schemeClr val="tx1">
                            <a:lumMod val="95000"/>
                            <a:lumOff val="5000"/>
                          </a:schemeClr>
                        </a:solidFill>
                        <a:latin typeface="Cambria Math" panose="02040503050406030204" pitchFamily="18" charset="0"/>
                      </a:rPr>
                      <m:t>𝐷</m:t>
                    </m:r>
                    <m:r>
                      <a:rPr lang="en-IN" b="0" i="1" dirty="0" smtClean="0">
                        <a:solidFill>
                          <a:schemeClr val="tx1">
                            <a:lumMod val="95000"/>
                            <a:lumOff val="5000"/>
                          </a:schemeClr>
                        </a:solidFill>
                        <a:latin typeface="Cambria Math" panose="02040503050406030204" pitchFamily="18" charset="0"/>
                      </a:rPr>
                      <m:t>(</m:t>
                    </m:r>
                    <m:r>
                      <a:rPr lang="en-IN" b="0" i="1" dirty="0" smtClean="0">
                        <a:solidFill>
                          <a:schemeClr val="tx1">
                            <a:lumMod val="95000"/>
                            <a:lumOff val="5000"/>
                          </a:schemeClr>
                        </a:solidFill>
                        <a:latin typeface="Cambria Math" panose="02040503050406030204" pitchFamily="18" charset="0"/>
                      </a:rPr>
                      <m:t>𝑥</m:t>
                    </m:r>
                    <m:r>
                      <a:rPr lang="en-IN" b="0" i="1" dirty="0" smtClean="0">
                        <a:solidFill>
                          <a:schemeClr val="tx1">
                            <a:lumMod val="95000"/>
                            <a:lumOff val="5000"/>
                          </a:schemeClr>
                        </a:solidFill>
                        <a:latin typeface="Cambria Math" panose="02040503050406030204" pitchFamily="18" charset="0"/>
                      </a:rPr>
                      <m:t>)</m:t>
                    </m:r>
                  </m:oMath>
                </a14:m>
                <a:r>
                  <a:rPr lang="en-IN" dirty="0">
                    <a:solidFill>
                      <a:schemeClr val="tx1">
                        <a:lumMod val="95000"/>
                        <a:lumOff val="5000"/>
                      </a:schemeClr>
                    </a:solidFill>
                  </a:rPr>
                  <a:t> should be close to 1</a:t>
                </a:r>
              </a:p>
              <a:p>
                <a:pPr algn="ctr"/>
                <a:r>
                  <a:rPr lang="en-IN" dirty="0">
                    <a:solidFill>
                      <a:schemeClr val="tx1">
                        <a:lumMod val="95000"/>
                        <a:lumOff val="5000"/>
                      </a:schemeClr>
                    </a:solidFill>
                  </a:rPr>
                  <a:t>For Fake data</a:t>
                </a:r>
                <a14:m>
                  <m:oMath xmlns:m="http://schemas.openxmlformats.org/officeDocument/2006/math">
                    <m:r>
                      <a:rPr lang="en-IN" b="0" i="1" smtClean="0">
                        <a:solidFill>
                          <a:schemeClr val="tx1">
                            <a:lumMod val="95000"/>
                            <a:lumOff val="5000"/>
                          </a:schemeClr>
                        </a:solidFill>
                        <a:latin typeface="Cambria Math" panose="02040503050406030204" pitchFamily="18" charset="0"/>
                      </a:rPr>
                      <m:t>𝐺</m:t>
                    </m:r>
                    <m:r>
                      <a:rPr lang="en-IN" b="0" i="1" smtClean="0">
                        <a:solidFill>
                          <a:schemeClr val="tx1">
                            <a:lumMod val="95000"/>
                            <a:lumOff val="5000"/>
                          </a:schemeClr>
                        </a:solidFill>
                        <a:latin typeface="Cambria Math" panose="02040503050406030204" pitchFamily="18" charset="0"/>
                      </a:rPr>
                      <m:t>(</m:t>
                    </m:r>
                    <m:r>
                      <a:rPr lang="en-IN" b="0" i="1" smtClean="0">
                        <a:solidFill>
                          <a:schemeClr val="tx1">
                            <a:lumMod val="95000"/>
                            <a:lumOff val="5000"/>
                          </a:schemeClr>
                        </a:solidFill>
                        <a:latin typeface="Cambria Math" panose="02040503050406030204" pitchFamily="18" charset="0"/>
                      </a:rPr>
                      <m:t>𝑧</m:t>
                    </m:r>
                    <m:r>
                      <a:rPr lang="en-IN" b="0" i="1" smtClean="0">
                        <a:solidFill>
                          <a:schemeClr val="tx1">
                            <a:lumMod val="95000"/>
                            <a:lumOff val="5000"/>
                          </a:schemeClr>
                        </a:solidFill>
                        <a:latin typeface="Cambria Math" panose="02040503050406030204" pitchFamily="18" charset="0"/>
                      </a:rPr>
                      <m:t>)</m:t>
                    </m:r>
                  </m:oMath>
                </a14:m>
                <a:r>
                  <a:rPr lang="en-IN" dirty="0">
                    <a:solidFill>
                      <a:schemeClr val="tx1">
                        <a:lumMod val="95000"/>
                        <a:lumOff val="5000"/>
                      </a:schemeClr>
                    </a:solidFill>
                  </a:rPr>
                  <a:t> generated from noise </a:t>
                </a:r>
                <a14:m>
                  <m:oMath xmlns:m="http://schemas.openxmlformats.org/officeDocument/2006/math">
                    <m:r>
                      <a:rPr lang="en-IN" b="0" i="1" smtClean="0">
                        <a:solidFill>
                          <a:schemeClr val="tx1">
                            <a:lumMod val="95000"/>
                            <a:lumOff val="5000"/>
                          </a:schemeClr>
                        </a:solidFill>
                        <a:latin typeface="Cambria Math" panose="02040503050406030204" pitchFamily="18" charset="0"/>
                      </a:rPr>
                      <m:t>𝑧</m:t>
                    </m:r>
                  </m:oMath>
                </a14:m>
                <a:r>
                  <a:rPr lang="en-IN" dirty="0">
                    <a:solidFill>
                      <a:schemeClr val="tx1">
                        <a:lumMod val="95000"/>
                        <a:lumOff val="5000"/>
                      </a:schemeClr>
                    </a:solidFill>
                  </a:rPr>
                  <a:t> </a:t>
                </a:r>
                <a14:m>
                  <m:oMath xmlns:m="http://schemas.openxmlformats.org/officeDocument/2006/math">
                    <m:r>
                      <a:rPr lang="en-IN" b="0" i="1" dirty="0" smtClean="0">
                        <a:solidFill>
                          <a:schemeClr val="tx1">
                            <a:lumMod val="95000"/>
                            <a:lumOff val="5000"/>
                          </a:schemeClr>
                        </a:solidFill>
                        <a:latin typeface="Cambria Math" panose="02040503050406030204" pitchFamily="18" charset="0"/>
                      </a:rPr>
                      <m:t>𝐷</m:t>
                    </m:r>
                    <m:r>
                      <a:rPr lang="en-IN" b="0" i="1" dirty="0" smtClean="0">
                        <a:solidFill>
                          <a:schemeClr val="tx1">
                            <a:lumMod val="95000"/>
                            <a:lumOff val="5000"/>
                          </a:schemeClr>
                        </a:solidFill>
                        <a:latin typeface="Cambria Math" panose="02040503050406030204" pitchFamily="18" charset="0"/>
                      </a:rPr>
                      <m:t>(</m:t>
                    </m:r>
                    <m:r>
                      <a:rPr lang="en-IN" b="0" i="1" dirty="0" smtClean="0">
                        <a:solidFill>
                          <a:schemeClr val="tx1">
                            <a:lumMod val="95000"/>
                            <a:lumOff val="5000"/>
                          </a:schemeClr>
                        </a:solidFill>
                        <a:latin typeface="Cambria Math" panose="02040503050406030204" pitchFamily="18" charset="0"/>
                      </a:rPr>
                      <m:t>𝐺</m:t>
                    </m:r>
                    <m:d>
                      <m:dPr>
                        <m:ctrlPr>
                          <a:rPr lang="en-IN" b="0" i="1" dirty="0" smtClean="0">
                            <a:solidFill>
                              <a:schemeClr val="tx1">
                                <a:lumMod val="95000"/>
                                <a:lumOff val="5000"/>
                              </a:schemeClr>
                            </a:solidFill>
                            <a:latin typeface="Cambria Math" panose="02040503050406030204" pitchFamily="18" charset="0"/>
                          </a:rPr>
                        </m:ctrlPr>
                      </m:dPr>
                      <m:e>
                        <m:r>
                          <a:rPr lang="en-IN" b="0" i="1" dirty="0" smtClean="0">
                            <a:solidFill>
                              <a:schemeClr val="tx1">
                                <a:lumMod val="95000"/>
                                <a:lumOff val="5000"/>
                              </a:schemeClr>
                            </a:solidFill>
                            <a:latin typeface="Cambria Math" panose="02040503050406030204" pitchFamily="18" charset="0"/>
                          </a:rPr>
                          <m:t>𝑧</m:t>
                        </m:r>
                      </m:e>
                    </m:d>
                    <m:r>
                      <a:rPr lang="en-IN" b="0" i="0" dirty="0" smtClean="0">
                        <a:solidFill>
                          <a:schemeClr val="tx1">
                            <a:lumMod val="95000"/>
                            <a:lumOff val="5000"/>
                          </a:schemeClr>
                        </a:solidFill>
                        <a:latin typeface="Cambria Math" panose="02040503050406030204" pitchFamily="18" charset="0"/>
                      </a:rPr>
                      <m:t>)</m:t>
                    </m:r>
                  </m:oMath>
                </a14:m>
                <a:r>
                  <a:rPr lang="en-IN" dirty="0">
                    <a:solidFill>
                      <a:schemeClr val="tx1">
                        <a:lumMod val="95000"/>
                        <a:lumOff val="5000"/>
                      </a:schemeClr>
                    </a:solidFill>
                  </a:rPr>
                  <a:t> should be close to </a:t>
                </a:r>
                <a14:m>
                  <m:oMath xmlns:m="http://schemas.openxmlformats.org/officeDocument/2006/math">
                    <m:r>
                      <a:rPr lang="en-IN" b="0" i="1" smtClean="0">
                        <a:solidFill>
                          <a:schemeClr val="tx1">
                            <a:lumMod val="95000"/>
                            <a:lumOff val="5000"/>
                          </a:schemeClr>
                        </a:solidFill>
                        <a:latin typeface="Cambria Math" panose="02040503050406030204" pitchFamily="18" charset="0"/>
                      </a:rPr>
                      <m:t>0</m:t>
                    </m:r>
                  </m:oMath>
                </a14:m>
                <a:endParaRPr lang="en-IN" dirty="0">
                  <a:solidFill>
                    <a:schemeClr val="tx1">
                      <a:lumMod val="95000"/>
                      <a:lumOff val="5000"/>
                    </a:schemeClr>
                  </a:solidFill>
                </a:endParaRPr>
              </a:p>
            </p:txBody>
          </p:sp>
        </mc:Choice>
        <mc:Fallback xmlns="">
          <p:sp>
            <p:nvSpPr>
              <p:cNvPr id="5" name="Rectangle 4">
                <a:extLst>
                  <a:ext uri="{FF2B5EF4-FFF2-40B4-BE49-F238E27FC236}">
                    <a16:creationId xmlns:a16="http://schemas.microsoft.com/office/drawing/2014/main" id="{222B1DFD-99E4-4EFC-AFC4-55DFF3045417}"/>
                  </a:ext>
                </a:extLst>
              </p:cNvPr>
              <p:cNvSpPr>
                <a:spLocks noRot="1" noChangeAspect="1" noMove="1" noResize="1" noEditPoints="1" noAdjustHandles="1" noChangeArrowheads="1" noChangeShapeType="1" noTextEdit="1"/>
              </p:cNvSpPr>
              <p:nvPr/>
            </p:nvSpPr>
            <p:spPr>
              <a:xfrm>
                <a:off x="609600" y="2401735"/>
                <a:ext cx="3379350" cy="1355520"/>
              </a:xfrm>
              <a:prstGeom prst="rect">
                <a:avLst/>
              </a:prstGeom>
              <a:blipFill>
                <a:blip r:embed="rId2"/>
                <a:stretch>
                  <a:fillRect l="-1259" t="-5804" r="-1439" b="-10714"/>
                </a:stretch>
              </a:blipFill>
            </p:spPr>
            <p:txBody>
              <a:bodyPr/>
              <a:lstStyle/>
              <a:p>
                <a:r>
                  <a:rPr lang="en-IN">
                    <a:noFill/>
                  </a:rPr>
                  <a:t> </a:t>
                </a:r>
              </a:p>
            </p:txBody>
          </p:sp>
        </mc:Fallback>
      </mc:AlternateContent>
      <p:sp>
        <p:nvSpPr>
          <p:cNvPr id="6" name="Rectangle 5">
            <a:extLst>
              <a:ext uri="{FF2B5EF4-FFF2-40B4-BE49-F238E27FC236}">
                <a16:creationId xmlns:a16="http://schemas.microsoft.com/office/drawing/2014/main" id="{B547C85E-17B6-4FAF-A859-E962218DA963}"/>
              </a:ext>
            </a:extLst>
          </p:cNvPr>
          <p:cNvSpPr/>
          <p:nvPr/>
        </p:nvSpPr>
        <p:spPr>
          <a:xfrm>
            <a:off x="6877667" y="2378077"/>
            <a:ext cx="3048000" cy="105071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rgbClr val="0D0D0D"/>
                </a:solidFill>
                <a:effectLst/>
                <a:latin typeface="Söhne"/>
              </a:rPr>
              <a:t>It aims to make </a:t>
            </a:r>
            <a:r>
              <a:rPr lang="en-US" b="0" i="0" dirty="0">
                <a:solidFill>
                  <a:srgbClr val="0D0D0D"/>
                </a:solidFill>
                <a:effectLst/>
                <a:latin typeface="KaTeX_Main"/>
              </a:rPr>
              <a:t>𝐷(𝐺(𝑧))</a:t>
            </a:r>
            <a:r>
              <a:rPr lang="en-US" b="0" i="1" dirty="0">
                <a:solidFill>
                  <a:srgbClr val="0D0D0D"/>
                </a:solidFill>
                <a:effectLst/>
                <a:latin typeface="KaTeX_Math"/>
              </a:rPr>
              <a:t> </a:t>
            </a:r>
            <a:r>
              <a:rPr lang="en-US" b="0" i="0" dirty="0">
                <a:solidFill>
                  <a:srgbClr val="0D0D0D"/>
                </a:solidFill>
                <a:effectLst/>
                <a:latin typeface="Söhne"/>
              </a:rPr>
              <a:t>close to 1.</a:t>
            </a:r>
          </a:p>
        </p:txBody>
      </p:sp>
      <p:sp>
        <p:nvSpPr>
          <p:cNvPr id="7" name="Rectangle 6">
            <a:extLst>
              <a:ext uri="{FF2B5EF4-FFF2-40B4-BE49-F238E27FC236}">
                <a16:creationId xmlns:a16="http://schemas.microsoft.com/office/drawing/2014/main" id="{2408AC95-F6E6-4B6A-8BE3-960193B83162}"/>
              </a:ext>
            </a:extLst>
          </p:cNvPr>
          <p:cNvSpPr/>
          <p:nvPr/>
        </p:nvSpPr>
        <p:spPr>
          <a:xfrm>
            <a:off x="3810002" y="3897158"/>
            <a:ext cx="3048000" cy="64759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i="0" dirty="0">
                <a:solidFill>
                  <a:srgbClr val="0D0D0D"/>
                </a:solidFill>
                <a:effectLst/>
                <a:latin typeface="Söhne"/>
              </a:rPr>
              <a:t>Minimax Game Objective</a:t>
            </a:r>
            <a:r>
              <a:rPr lang="en-IN" b="0" i="0" dirty="0">
                <a:solidFill>
                  <a:srgbClr val="0D0D0D"/>
                </a:solidFill>
                <a:effectLst/>
                <a:latin typeface="Söhne"/>
              </a:rPr>
              <a:t>:</a:t>
            </a:r>
            <a:endParaRPr lang="en-IN" dirty="0"/>
          </a:p>
        </p:txBody>
      </p:sp>
      <p:sp>
        <p:nvSpPr>
          <p:cNvPr id="8" name="Rectangle 7">
            <a:extLst>
              <a:ext uri="{FF2B5EF4-FFF2-40B4-BE49-F238E27FC236}">
                <a16:creationId xmlns:a16="http://schemas.microsoft.com/office/drawing/2014/main" id="{DBA0042C-37FE-4E80-B5CA-FC6E9060B04D}"/>
              </a:ext>
            </a:extLst>
          </p:cNvPr>
          <p:cNvSpPr/>
          <p:nvPr/>
        </p:nvSpPr>
        <p:spPr>
          <a:xfrm>
            <a:off x="752168" y="5161935"/>
            <a:ext cx="3048000" cy="84783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uFont typeface="Arial" panose="020B0604020202020204" pitchFamily="34" charset="0"/>
              <a:buChar char="•"/>
            </a:pPr>
            <a:r>
              <a:rPr lang="en-US" b="0" i="0" dirty="0">
                <a:solidFill>
                  <a:srgbClr val="0D0D0D"/>
                </a:solidFill>
                <a:effectLst/>
                <a:latin typeface="Söhne"/>
              </a:rPr>
              <a:t>The discriminator tries to maximize a value function </a:t>
            </a:r>
            <a:r>
              <a:rPr lang="en-US" b="0" i="0" dirty="0">
                <a:solidFill>
                  <a:srgbClr val="0D0D0D"/>
                </a:solidFill>
                <a:effectLst/>
                <a:latin typeface="KaTeX_Main"/>
              </a:rPr>
              <a:t>𝑉(𝐷,𝐺)</a:t>
            </a:r>
            <a:endParaRPr lang="en-US" b="0" i="0" dirty="0">
              <a:solidFill>
                <a:srgbClr val="0D0D0D"/>
              </a:solidFill>
              <a:effectLst/>
              <a:latin typeface="Söhne"/>
            </a:endParaRPr>
          </a:p>
        </p:txBody>
      </p:sp>
      <p:sp>
        <p:nvSpPr>
          <p:cNvPr id="9" name="Rectangle 8">
            <a:extLst>
              <a:ext uri="{FF2B5EF4-FFF2-40B4-BE49-F238E27FC236}">
                <a16:creationId xmlns:a16="http://schemas.microsoft.com/office/drawing/2014/main" id="{45126D6B-6830-4514-B27C-3EC886900A80}"/>
              </a:ext>
            </a:extLst>
          </p:cNvPr>
          <p:cNvSpPr/>
          <p:nvPr/>
        </p:nvSpPr>
        <p:spPr>
          <a:xfrm>
            <a:off x="7079246" y="5314335"/>
            <a:ext cx="3048000" cy="847834"/>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rgbClr val="0D0D0D"/>
                </a:solidFill>
                <a:effectLst/>
                <a:latin typeface="Söhne"/>
              </a:rPr>
              <a:t>The generator tries to minimize the same value function </a:t>
            </a:r>
            <a:r>
              <a:rPr lang="en-US" b="0" i="0" dirty="0">
                <a:solidFill>
                  <a:srgbClr val="0D0D0D"/>
                </a:solidFill>
                <a:effectLst/>
                <a:latin typeface="KaTeX_Main"/>
              </a:rPr>
              <a:t>𝑉(𝐷,𝐺)</a:t>
            </a:r>
            <a:endParaRPr lang="en-US" b="0" i="0" dirty="0">
              <a:solidFill>
                <a:srgbClr val="0D0D0D"/>
              </a:solidFill>
              <a:effectLst/>
              <a:latin typeface="Söhne"/>
            </a:endParaRPr>
          </a:p>
        </p:txBody>
      </p:sp>
      <p:sp>
        <p:nvSpPr>
          <p:cNvPr id="10" name="Arrow: Down 9">
            <a:extLst>
              <a:ext uri="{FF2B5EF4-FFF2-40B4-BE49-F238E27FC236}">
                <a16:creationId xmlns:a16="http://schemas.microsoft.com/office/drawing/2014/main" id="{158525FF-33AB-465E-A8BA-9424E9974F7F}"/>
              </a:ext>
            </a:extLst>
          </p:cNvPr>
          <p:cNvSpPr/>
          <p:nvPr/>
        </p:nvSpPr>
        <p:spPr>
          <a:xfrm>
            <a:off x="2005781" y="2063444"/>
            <a:ext cx="45719" cy="3293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184AEEE7-E619-4E28-89C6-1014003EC655}"/>
              </a:ext>
            </a:extLst>
          </p:cNvPr>
          <p:cNvSpPr/>
          <p:nvPr/>
        </p:nvSpPr>
        <p:spPr>
          <a:xfrm>
            <a:off x="8431182" y="1989700"/>
            <a:ext cx="45719" cy="4031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4424C3C1-5451-4B5D-968F-6FE0A6DEBF53}"/>
              </a:ext>
            </a:extLst>
          </p:cNvPr>
          <p:cNvCxnSpPr>
            <a:stCxn id="7" idx="2"/>
            <a:endCxn id="8" idx="0"/>
          </p:cNvCxnSpPr>
          <p:nvPr/>
        </p:nvCxnSpPr>
        <p:spPr>
          <a:xfrm flipH="1">
            <a:off x="2276168" y="4544756"/>
            <a:ext cx="3057834" cy="617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CC8DAD-C6D3-4513-9812-710185525A02}"/>
              </a:ext>
            </a:extLst>
          </p:cNvPr>
          <p:cNvCxnSpPr>
            <a:stCxn id="7" idx="2"/>
            <a:endCxn id="9" idx="0"/>
          </p:cNvCxnSpPr>
          <p:nvPr/>
        </p:nvCxnSpPr>
        <p:spPr>
          <a:xfrm>
            <a:off x="5334002" y="4544756"/>
            <a:ext cx="3269244" cy="769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266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87900-1B49-4A78-9170-AE3618283182}"/>
              </a:ext>
            </a:extLst>
          </p:cNvPr>
          <p:cNvSpPr>
            <a:spLocks noGrp="1"/>
          </p:cNvSpPr>
          <p:nvPr>
            <p:ph type="title"/>
          </p:nvPr>
        </p:nvSpPr>
        <p:spPr>
          <a:xfrm>
            <a:off x="838200" y="365126"/>
            <a:ext cx="10515600" cy="598436"/>
          </a:xfrm>
        </p:spPr>
        <p:txBody>
          <a:bodyPr>
            <a:normAutofit fontScale="90000"/>
          </a:bodyPr>
          <a:lstStyle/>
          <a:p>
            <a:r>
              <a:rPr lang="en-IN" dirty="0"/>
              <a:t>                       </a:t>
            </a:r>
            <a:r>
              <a:rPr lang="en-IN" dirty="0">
                <a:latin typeface="Verdana" panose="020B0604030504040204" pitchFamily="34" charset="0"/>
                <a:ea typeface="Verdana" panose="020B0604030504040204" pitchFamily="34" charset="0"/>
              </a:rPr>
              <a:t>Value Function</a:t>
            </a:r>
          </a:p>
        </p:txBody>
      </p:sp>
      <p:sp>
        <p:nvSpPr>
          <p:cNvPr id="4" name="TextBox 3">
            <a:extLst>
              <a:ext uri="{FF2B5EF4-FFF2-40B4-BE49-F238E27FC236}">
                <a16:creationId xmlns:a16="http://schemas.microsoft.com/office/drawing/2014/main" id="{1CBC07EB-8584-4E34-AAC7-6C2F877CA319}"/>
              </a:ext>
            </a:extLst>
          </p:cNvPr>
          <p:cNvSpPr txBox="1"/>
          <p:nvPr/>
        </p:nvSpPr>
        <p:spPr>
          <a:xfrm>
            <a:off x="393290" y="1377813"/>
            <a:ext cx="10628671" cy="646331"/>
          </a:xfrm>
          <a:prstGeom prst="rect">
            <a:avLst/>
          </a:prstGeom>
          <a:noFill/>
        </p:spPr>
        <p:txBody>
          <a:bodyPr wrap="square">
            <a:spAutoFit/>
          </a:bodyPr>
          <a:lstStyle/>
          <a:p>
            <a:r>
              <a:rPr lang="en-US" b="0" i="0" dirty="0">
                <a:solidFill>
                  <a:srgbClr val="0D0D0D"/>
                </a:solidFill>
                <a:effectLst/>
                <a:latin typeface="Verdana" panose="020B0604030504040204" pitchFamily="34" charset="0"/>
                <a:ea typeface="Verdana" panose="020B0604030504040204" pitchFamily="34" charset="0"/>
              </a:rPr>
              <a:t>The value function 𝑉(𝐷,𝐺) represents the objectives of both networks and is defined as follows:</a:t>
            </a: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FDDCA784-C39A-4EF8-8B11-3964948FFEA3}"/>
              </a:ext>
            </a:extLst>
          </p:cNvPr>
          <p:cNvPicPr>
            <a:picLocks noChangeAspect="1"/>
          </p:cNvPicPr>
          <p:nvPr/>
        </p:nvPicPr>
        <p:blipFill>
          <a:blip r:embed="rId2"/>
          <a:stretch>
            <a:fillRect/>
          </a:stretch>
        </p:blipFill>
        <p:spPr>
          <a:xfrm>
            <a:off x="2624744" y="2128789"/>
            <a:ext cx="6706536" cy="619211"/>
          </a:xfrm>
          <a:prstGeom prst="rect">
            <a:avLst/>
          </a:prstGeom>
        </p:spPr>
      </p:pic>
      <p:pic>
        <p:nvPicPr>
          <p:cNvPr id="8" name="Picture 7">
            <a:extLst>
              <a:ext uri="{FF2B5EF4-FFF2-40B4-BE49-F238E27FC236}">
                <a16:creationId xmlns:a16="http://schemas.microsoft.com/office/drawing/2014/main" id="{2CF5309C-3C1B-4D62-97D8-0EF0AB7B7272}"/>
              </a:ext>
            </a:extLst>
          </p:cNvPr>
          <p:cNvPicPr>
            <a:picLocks noChangeAspect="1"/>
          </p:cNvPicPr>
          <p:nvPr/>
        </p:nvPicPr>
        <p:blipFill>
          <a:blip r:embed="rId3"/>
          <a:stretch>
            <a:fillRect/>
          </a:stretch>
        </p:blipFill>
        <p:spPr>
          <a:xfrm>
            <a:off x="412954" y="3010015"/>
            <a:ext cx="2238687" cy="543001"/>
          </a:xfrm>
          <a:prstGeom prst="rect">
            <a:avLst/>
          </a:prstGeom>
        </p:spPr>
      </p:pic>
      <p:sp>
        <p:nvSpPr>
          <p:cNvPr id="10" name="TextBox 9">
            <a:extLst>
              <a:ext uri="{FF2B5EF4-FFF2-40B4-BE49-F238E27FC236}">
                <a16:creationId xmlns:a16="http://schemas.microsoft.com/office/drawing/2014/main" id="{8C5A23D3-D238-4B8E-B239-F93DB18DFE19}"/>
              </a:ext>
            </a:extLst>
          </p:cNvPr>
          <p:cNvSpPr txBox="1"/>
          <p:nvPr/>
        </p:nvSpPr>
        <p:spPr>
          <a:xfrm>
            <a:off x="501444" y="3598212"/>
            <a:ext cx="9692148" cy="646331"/>
          </a:xfrm>
          <a:prstGeom prst="rect">
            <a:avLst/>
          </a:prstGeom>
          <a:noFill/>
        </p:spPr>
        <p:txBody>
          <a:bodyPr wrap="square">
            <a:spAutoFit/>
          </a:bodyPr>
          <a:lstStyle/>
          <a:p>
            <a:pPr algn="l">
              <a:buFont typeface="Arial" panose="020B0604020202020204" pitchFamily="34" charset="0"/>
              <a:buChar char="•"/>
            </a:pPr>
            <a:r>
              <a:rPr lang="en-US" b="0" i="0" dirty="0">
                <a:solidFill>
                  <a:srgbClr val="0D0D0D"/>
                </a:solidFill>
                <a:effectLst/>
                <a:latin typeface="Söhne"/>
              </a:rPr>
              <a:t>This term represents the expectation (average) over all real data </a:t>
            </a:r>
            <a:r>
              <a:rPr lang="en-US" b="0" i="0" dirty="0">
                <a:solidFill>
                  <a:srgbClr val="0D0D0D"/>
                </a:solidFill>
                <a:effectLst/>
                <a:latin typeface="KaTeX_Main"/>
              </a:rPr>
              <a:t>𝑥</a:t>
            </a:r>
            <a:r>
              <a:rPr lang="en-US" b="0" i="1" dirty="0">
                <a:solidFill>
                  <a:srgbClr val="0D0D0D"/>
                </a:solidFill>
                <a:effectLst/>
                <a:latin typeface="KaTeX_Math"/>
              </a:rPr>
              <a:t>x</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The discriminator wants to maximize this term because </a:t>
            </a:r>
            <a:r>
              <a:rPr lang="en-US" b="0" i="0" dirty="0">
                <a:solidFill>
                  <a:srgbClr val="0D0D0D"/>
                </a:solidFill>
                <a:effectLst/>
                <a:latin typeface="KaTeX_Main"/>
              </a:rPr>
              <a:t>𝐷(𝑥)</a:t>
            </a:r>
            <a:r>
              <a:rPr lang="en-US" b="0" i="0" dirty="0">
                <a:solidFill>
                  <a:srgbClr val="0D0D0D"/>
                </a:solidFill>
                <a:effectLst/>
                <a:latin typeface="Söhne"/>
              </a:rPr>
              <a:t> should be high (close to 1) for real data.</a:t>
            </a:r>
          </a:p>
        </p:txBody>
      </p:sp>
      <p:pic>
        <p:nvPicPr>
          <p:cNvPr id="12" name="Picture 11">
            <a:extLst>
              <a:ext uri="{FF2B5EF4-FFF2-40B4-BE49-F238E27FC236}">
                <a16:creationId xmlns:a16="http://schemas.microsoft.com/office/drawing/2014/main" id="{B1ED08AA-F870-4297-9D57-EB95CB2B8B05}"/>
              </a:ext>
            </a:extLst>
          </p:cNvPr>
          <p:cNvPicPr>
            <a:picLocks noChangeAspect="1"/>
          </p:cNvPicPr>
          <p:nvPr/>
        </p:nvPicPr>
        <p:blipFill>
          <a:blip r:embed="rId4"/>
          <a:stretch>
            <a:fillRect/>
          </a:stretch>
        </p:blipFill>
        <p:spPr>
          <a:xfrm>
            <a:off x="412954" y="4487268"/>
            <a:ext cx="2896004" cy="466790"/>
          </a:xfrm>
          <a:prstGeom prst="rect">
            <a:avLst/>
          </a:prstGeom>
        </p:spPr>
      </p:pic>
      <p:sp>
        <p:nvSpPr>
          <p:cNvPr id="14" name="TextBox 13">
            <a:extLst>
              <a:ext uri="{FF2B5EF4-FFF2-40B4-BE49-F238E27FC236}">
                <a16:creationId xmlns:a16="http://schemas.microsoft.com/office/drawing/2014/main" id="{41DDF521-2D95-4A04-B807-DF5E5E23F006}"/>
              </a:ext>
            </a:extLst>
          </p:cNvPr>
          <p:cNvSpPr txBox="1"/>
          <p:nvPr/>
        </p:nvSpPr>
        <p:spPr>
          <a:xfrm>
            <a:off x="393290" y="5090176"/>
            <a:ext cx="10960510" cy="1200329"/>
          </a:xfrm>
          <a:prstGeom prst="rect">
            <a:avLst/>
          </a:prstGeom>
          <a:noFill/>
        </p:spPr>
        <p:txBody>
          <a:bodyPr wrap="square">
            <a:spAutoFit/>
          </a:bodyPr>
          <a:lstStyle/>
          <a:p>
            <a:pPr algn="l">
              <a:buFont typeface="Arial" panose="020B0604020202020204" pitchFamily="34" charset="0"/>
              <a:buChar char="•"/>
            </a:pPr>
            <a:r>
              <a:rPr lang="en-US" b="0" i="0" dirty="0">
                <a:solidFill>
                  <a:srgbClr val="0D0D0D"/>
                </a:solidFill>
                <a:effectLst/>
                <a:latin typeface="Söhne"/>
              </a:rPr>
              <a:t>This term represents the expectation (average) over all noise </a:t>
            </a:r>
            <a:r>
              <a:rPr lang="en-US" b="0" i="0" dirty="0">
                <a:solidFill>
                  <a:srgbClr val="0D0D0D"/>
                </a:solidFill>
                <a:effectLst/>
                <a:latin typeface="KaTeX_Main"/>
              </a:rPr>
              <a:t>𝑧</a:t>
            </a:r>
            <a:r>
              <a:rPr lang="en-US" b="0" i="0" dirty="0">
                <a:solidFill>
                  <a:srgbClr val="0D0D0D"/>
                </a:solidFill>
                <a:effectLst/>
                <a:latin typeface="Söhne"/>
              </a:rPr>
              <a:t>.</a:t>
            </a:r>
          </a:p>
          <a:p>
            <a:pPr algn="l">
              <a:buFont typeface="Arial" panose="020B0604020202020204" pitchFamily="34" charset="0"/>
              <a:buChar char="•"/>
            </a:pPr>
            <a:r>
              <a:rPr lang="en-US" b="0" i="0" dirty="0">
                <a:solidFill>
                  <a:srgbClr val="0D0D0D"/>
                </a:solidFill>
                <a:effectLst/>
                <a:latin typeface="Söhne"/>
              </a:rPr>
              <a:t>The discriminator wants to maximize this term because </a:t>
            </a:r>
            <a:r>
              <a:rPr lang="en-US" b="0" i="0" dirty="0">
                <a:solidFill>
                  <a:srgbClr val="0D0D0D"/>
                </a:solidFill>
                <a:effectLst/>
                <a:latin typeface="KaTeX_Main"/>
              </a:rPr>
              <a:t>𝐷(𝐺(𝑧))</a:t>
            </a:r>
            <a:r>
              <a:rPr lang="en-US" b="0" i="0" dirty="0">
                <a:solidFill>
                  <a:srgbClr val="0D0D0D"/>
                </a:solidFill>
                <a:effectLst/>
                <a:latin typeface="Söhne"/>
              </a:rPr>
              <a:t> should be low (close to 0) for fake data.</a:t>
            </a:r>
          </a:p>
          <a:p>
            <a:pPr algn="l">
              <a:buFont typeface="Arial" panose="020B0604020202020204" pitchFamily="34" charset="0"/>
              <a:buChar char="•"/>
            </a:pPr>
            <a:r>
              <a:rPr lang="en-US" b="0" i="0" dirty="0">
                <a:solidFill>
                  <a:srgbClr val="0D0D0D"/>
                </a:solidFill>
                <a:effectLst/>
                <a:latin typeface="Söhne"/>
              </a:rPr>
              <a:t>The generator wants to minimize this term because it wants </a:t>
            </a:r>
            <a:r>
              <a:rPr lang="en-US" b="0" i="0" dirty="0">
                <a:solidFill>
                  <a:srgbClr val="0D0D0D"/>
                </a:solidFill>
                <a:effectLst/>
                <a:latin typeface="KaTeX_Main"/>
              </a:rPr>
              <a:t>𝐷(𝐺(𝑧))</a:t>
            </a:r>
            <a:r>
              <a:rPr lang="en-US" b="0" i="0" dirty="0">
                <a:solidFill>
                  <a:srgbClr val="0D0D0D"/>
                </a:solidFill>
                <a:effectLst/>
                <a:latin typeface="Söhne"/>
              </a:rPr>
              <a:t> to be high (close to 1), making the fake data look real.</a:t>
            </a:r>
          </a:p>
        </p:txBody>
      </p:sp>
    </p:spTree>
    <p:extLst>
      <p:ext uri="{BB962C8B-B14F-4D97-AF65-F5344CB8AC3E}">
        <p14:creationId xmlns:p14="http://schemas.microsoft.com/office/powerpoint/2010/main" val="479604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F0BC-D0C2-457A-9CB0-49826F562185}"/>
              </a:ext>
            </a:extLst>
          </p:cNvPr>
          <p:cNvSpPr>
            <a:spLocks noGrp="1"/>
          </p:cNvSpPr>
          <p:nvPr>
            <p:ph type="title"/>
          </p:nvPr>
        </p:nvSpPr>
        <p:spPr>
          <a:xfrm>
            <a:off x="838200" y="365125"/>
            <a:ext cx="10515600" cy="686927"/>
          </a:xfrm>
        </p:spPr>
        <p:txBody>
          <a:bodyPr>
            <a:normAutofit fontScale="90000"/>
          </a:bodyPr>
          <a:lstStyle/>
          <a:p>
            <a:r>
              <a:rPr lang="en-IN" b="1" i="0" dirty="0">
                <a:solidFill>
                  <a:srgbClr val="0D0D0D"/>
                </a:solidFill>
                <a:effectLst/>
                <a:latin typeface="Söhne"/>
              </a:rPr>
              <a:t>                      </a:t>
            </a:r>
            <a:br>
              <a:rPr lang="en-IN" b="1" i="0" dirty="0">
                <a:solidFill>
                  <a:srgbClr val="0D0D0D"/>
                </a:solidFill>
                <a:effectLst/>
                <a:latin typeface="Söhne"/>
              </a:rPr>
            </a:br>
            <a:r>
              <a:rPr lang="en-IN" b="1" i="0" dirty="0">
                <a:solidFill>
                  <a:srgbClr val="0D0D0D"/>
                </a:solidFill>
                <a:effectLst/>
                <a:latin typeface="Söhne"/>
              </a:rPr>
              <a:t>                            Minimax Game</a:t>
            </a:r>
            <a:br>
              <a:rPr lang="en-IN" b="1" i="0" dirty="0">
                <a:solidFill>
                  <a:srgbClr val="0D0D0D"/>
                </a:solidFill>
                <a:effectLst/>
                <a:latin typeface="Söhne"/>
              </a:rPr>
            </a:br>
            <a:endParaRPr lang="en-IN" dirty="0"/>
          </a:p>
        </p:txBody>
      </p:sp>
      <p:sp>
        <p:nvSpPr>
          <p:cNvPr id="4" name="TextBox 3">
            <a:extLst>
              <a:ext uri="{FF2B5EF4-FFF2-40B4-BE49-F238E27FC236}">
                <a16:creationId xmlns:a16="http://schemas.microsoft.com/office/drawing/2014/main" id="{9C0C387E-59F1-440B-977C-0D0B462B1DC5}"/>
              </a:ext>
            </a:extLst>
          </p:cNvPr>
          <p:cNvSpPr txBox="1"/>
          <p:nvPr/>
        </p:nvSpPr>
        <p:spPr>
          <a:xfrm>
            <a:off x="1160205" y="1395783"/>
            <a:ext cx="10373033" cy="1200329"/>
          </a:xfrm>
          <a:prstGeom prst="rect">
            <a:avLst/>
          </a:prstGeom>
          <a:noFill/>
        </p:spPr>
        <p:txBody>
          <a:bodyPr wrap="square">
            <a:spAutoFit/>
          </a:bodyPr>
          <a:lstStyle/>
          <a:p>
            <a:pPr marL="285750" indent="-285750" algn="l">
              <a:buFont typeface="Wingdings" panose="05000000000000000000" pitchFamily="2" charset="2"/>
              <a:buChar char="ü"/>
            </a:pPr>
            <a:r>
              <a:rPr lang="en-US" b="0" i="0" dirty="0">
                <a:solidFill>
                  <a:srgbClr val="0D0D0D"/>
                </a:solidFill>
                <a:effectLst/>
                <a:latin typeface="Verdana" panose="020B0604030504040204" pitchFamily="34" charset="0"/>
                <a:ea typeface="Verdana" panose="020B0604030504040204" pitchFamily="34" charset="0"/>
              </a:rPr>
              <a:t>The discriminator 𝐷 aims to </a:t>
            </a:r>
            <a:r>
              <a:rPr lang="en-US" b="1" i="0" dirty="0">
                <a:solidFill>
                  <a:srgbClr val="0D0D0D"/>
                </a:solidFill>
                <a:effectLst/>
                <a:latin typeface="Verdana" panose="020B0604030504040204" pitchFamily="34" charset="0"/>
                <a:ea typeface="Verdana" panose="020B0604030504040204" pitchFamily="34" charset="0"/>
              </a:rPr>
              <a:t>maximize</a:t>
            </a:r>
            <a:r>
              <a:rPr lang="en-US" b="0" i="0" dirty="0">
                <a:solidFill>
                  <a:srgbClr val="0D0D0D"/>
                </a:solidFill>
                <a:effectLst/>
                <a:latin typeface="Verdana" panose="020B0604030504040204" pitchFamily="34" charset="0"/>
                <a:ea typeface="Verdana" panose="020B0604030504040204" pitchFamily="34" charset="0"/>
              </a:rPr>
              <a:t> the value function 𝑉(𝐷,𝐺).</a:t>
            </a:r>
          </a:p>
          <a:p>
            <a:pPr marL="285750" indent="-285750" algn="l">
              <a:buFont typeface="Wingdings" panose="05000000000000000000" pitchFamily="2" charset="2"/>
              <a:buChar char="ü"/>
            </a:pPr>
            <a:endParaRPr lang="en-US" dirty="0">
              <a:solidFill>
                <a:srgbClr val="0D0D0D"/>
              </a:solidFill>
              <a:latin typeface="Verdana" panose="020B0604030504040204" pitchFamily="34" charset="0"/>
              <a:ea typeface="Verdana" panose="020B0604030504040204" pitchFamily="34" charset="0"/>
            </a:endParaRPr>
          </a:p>
          <a:p>
            <a:pPr marL="285750" indent="-285750" algn="l">
              <a:buFont typeface="Wingdings" panose="05000000000000000000" pitchFamily="2" charset="2"/>
              <a:buChar char="ü"/>
            </a:pPr>
            <a:endParaRPr lang="en-US" b="0" i="0" dirty="0">
              <a:solidFill>
                <a:srgbClr val="0D0D0D"/>
              </a:solidFill>
              <a:effectLst/>
              <a:latin typeface="Verdana" panose="020B0604030504040204" pitchFamily="34" charset="0"/>
              <a:ea typeface="Verdana" panose="020B0604030504040204" pitchFamily="34" charset="0"/>
            </a:endParaRPr>
          </a:p>
          <a:p>
            <a:pPr marL="285750" indent="-285750" algn="l">
              <a:buFont typeface="Wingdings" panose="05000000000000000000" pitchFamily="2" charset="2"/>
              <a:buChar char="ü"/>
            </a:pPr>
            <a:r>
              <a:rPr lang="en-US" b="0" i="0" dirty="0">
                <a:solidFill>
                  <a:srgbClr val="0D0D0D"/>
                </a:solidFill>
                <a:effectLst/>
                <a:latin typeface="Verdana" panose="020B0604030504040204" pitchFamily="34" charset="0"/>
                <a:ea typeface="Verdana" panose="020B0604030504040204" pitchFamily="34" charset="0"/>
              </a:rPr>
              <a:t>The generator 𝐺 aims to </a:t>
            </a:r>
            <a:r>
              <a:rPr lang="en-US" b="1" i="0" dirty="0">
                <a:solidFill>
                  <a:srgbClr val="0D0D0D"/>
                </a:solidFill>
                <a:effectLst/>
                <a:latin typeface="Verdana" panose="020B0604030504040204" pitchFamily="34" charset="0"/>
                <a:ea typeface="Verdana" panose="020B0604030504040204" pitchFamily="34" charset="0"/>
              </a:rPr>
              <a:t>minimize</a:t>
            </a:r>
            <a:r>
              <a:rPr lang="en-US" b="0" i="0" dirty="0">
                <a:solidFill>
                  <a:srgbClr val="0D0D0D"/>
                </a:solidFill>
                <a:effectLst/>
                <a:latin typeface="Verdana" panose="020B0604030504040204" pitchFamily="34" charset="0"/>
                <a:ea typeface="Verdana" panose="020B0604030504040204" pitchFamily="34" charset="0"/>
              </a:rPr>
              <a:t> the value function 𝑉(𝐷,𝐺).</a:t>
            </a:r>
          </a:p>
        </p:txBody>
      </p:sp>
      <p:sp>
        <p:nvSpPr>
          <p:cNvPr id="6" name="TextBox 5">
            <a:extLst>
              <a:ext uri="{FF2B5EF4-FFF2-40B4-BE49-F238E27FC236}">
                <a16:creationId xmlns:a16="http://schemas.microsoft.com/office/drawing/2014/main" id="{270B93F4-5B14-4D04-A955-4C3086F08B71}"/>
              </a:ext>
            </a:extLst>
          </p:cNvPr>
          <p:cNvSpPr txBox="1"/>
          <p:nvPr/>
        </p:nvSpPr>
        <p:spPr>
          <a:xfrm>
            <a:off x="648929" y="3108293"/>
            <a:ext cx="9537290" cy="369332"/>
          </a:xfrm>
          <a:prstGeom prst="rect">
            <a:avLst/>
          </a:prstGeom>
          <a:noFill/>
        </p:spPr>
        <p:txBody>
          <a:bodyPr wrap="square">
            <a:spAutoFit/>
          </a:bodyPr>
          <a:lstStyle/>
          <a:p>
            <a:r>
              <a:rPr lang="en-US" b="1" i="0" dirty="0">
                <a:solidFill>
                  <a:srgbClr val="00B0F0"/>
                </a:solidFill>
                <a:effectLst/>
                <a:latin typeface="Verdana" panose="020B0604030504040204" pitchFamily="34" charset="0"/>
                <a:ea typeface="Verdana" panose="020B0604030504040204" pitchFamily="34" charset="0"/>
              </a:rPr>
              <a:t>Formally, the GAN training process is a minimax game defined as:</a:t>
            </a:r>
            <a:endParaRPr lang="en-IN" b="1" dirty="0">
              <a:solidFill>
                <a:srgbClr val="00B0F0"/>
              </a:solidFill>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D3990001-3FD2-4406-AD72-4B7F1D2F875B}"/>
              </a:ext>
            </a:extLst>
          </p:cNvPr>
          <p:cNvPicPr>
            <a:picLocks noChangeAspect="1"/>
          </p:cNvPicPr>
          <p:nvPr/>
        </p:nvPicPr>
        <p:blipFill>
          <a:blip r:embed="rId2"/>
          <a:stretch>
            <a:fillRect/>
          </a:stretch>
        </p:blipFill>
        <p:spPr>
          <a:xfrm>
            <a:off x="2180721" y="3947405"/>
            <a:ext cx="7220958" cy="704948"/>
          </a:xfrm>
          <a:prstGeom prst="rect">
            <a:avLst/>
          </a:prstGeom>
        </p:spPr>
      </p:pic>
    </p:spTree>
    <p:extLst>
      <p:ext uri="{BB962C8B-B14F-4D97-AF65-F5344CB8AC3E}">
        <p14:creationId xmlns:p14="http://schemas.microsoft.com/office/powerpoint/2010/main" val="317331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9D8C1-6FE2-4441-945B-C4366C852D1D}"/>
              </a:ext>
            </a:extLst>
          </p:cNvPr>
          <p:cNvSpPr>
            <a:spLocks noGrp="1"/>
          </p:cNvSpPr>
          <p:nvPr>
            <p:ph type="title"/>
          </p:nvPr>
        </p:nvSpPr>
        <p:spPr/>
        <p:txBody>
          <a:bodyPr/>
          <a:lstStyle/>
          <a:p>
            <a:r>
              <a:rPr lang="en-IN" dirty="0"/>
              <a:t>What are GANS</a:t>
            </a:r>
          </a:p>
        </p:txBody>
      </p:sp>
      <p:sp>
        <p:nvSpPr>
          <p:cNvPr id="5" name="TextBox 4">
            <a:extLst>
              <a:ext uri="{FF2B5EF4-FFF2-40B4-BE49-F238E27FC236}">
                <a16:creationId xmlns:a16="http://schemas.microsoft.com/office/drawing/2014/main" id="{2F668952-1565-46BE-829D-2C92D906E60E}"/>
              </a:ext>
            </a:extLst>
          </p:cNvPr>
          <p:cNvSpPr txBox="1"/>
          <p:nvPr/>
        </p:nvSpPr>
        <p:spPr>
          <a:xfrm>
            <a:off x="471948" y="2969793"/>
            <a:ext cx="11474246" cy="830997"/>
          </a:xfrm>
          <a:prstGeom prst="rect">
            <a:avLst/>
          </a:prstGeom>
          <a:noFill/>
        </p:spPr>
        <p:txBody>
          <a:bodyPr wrap="square">
            <a:spAutoFit/>
          </a:bodyPr>
          <a:lstStyle/>
          <a:p>
            <a:r>
              <a:rPr lang="en-US" sz="2400" b="0" i="0" dirty="0">
                <a:solidFill>
                  <a:srgbClr val="0D0D0D"/>
                </a:solidFill>
                <a:effectLst/>
                <a:latin typeface="Verdana" panose="020B0604030504040204" pitchFamily="34" charset="0"/>
                <a:ea typeface="Verdana" panose="020B0604030504040204" pitchFamily="34" charset="0"/>
              </a:rPr>
              <a:t>GAN are deep neural net architectures comprised of two neural networks, competing one against the other (i.e. why adversarial)</a:t>
            </a:r>
            <a:endParaRPr lang="en-IN"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16114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1B833-01EE-42FA-BDC2-9B7A7FEC61A8}"/>
              </a:ext>
            </a:extLst>
          </p:cNvPr>
          <p:cNvSpPr>
            <a:spLocks noGrp="1"/>
          </p:cNvSpPr>
          <p:nvPr>
            <p:ph type="title"/>
          </p:nvPr>
        </p:nvSpPr>
        <p:spPr>
          <a:xfrm>
            <a:off x="838200" y="79988"/>
            <a:ext cx="10596716" cy="559108"/>
          </a:xfrm>
        </p:spPr>
        <p:txBody>
          <a:bodyPr>
            <a:normAutofit fontScale="90000"/>
          </a:bodyPr>
          <a:lstStyle/>
          <a:p>
            <a:br>
              <a:rPr lang="en-US" b="1" i="0" dirty="0">
                <a:solidFill>
                  <a:srgbClr val="0D0D0D"/>
                </a:solidFill>
                <a:effectLst/>
                <a:latin typeface="Söhne"/>
              </a:rPr>
            </a:br>
            <a:br>
              <a:rPr lang="en-US" b="1" i="0" dirty="0">
                <a:solidFill>
                  <a:srgbClr val="0D0D0D"/>
                </a:solidFill>
                <a:effectLst/>
                <a:latin typeface="Söhne"/>
              </a:rPr>
            </a:br>
            <a:r>
              <a:rPr lang="en-US" sz="3600" b="1" i="0" dirty="0">
                <a:solidFill>
                  <a:srgbClr val="0D0D0D"/>
                </a:solidFill>
                <a:effectLst/>
                <a:latin typeface="Verdana" panose="020B0604030504040204" pitchFamily="34" charset="0"/>
                <a:ea typeface="Verdana" panose="020B0604030504040204" pitchFamily="34" charset="0"/>
              </a:rPr>
              <a:t>Steps to Train a GAN</a:t>
            </a:r>
            <a:br>
              <a:rPr lang="en-US" b="1" i="0" dirty="0">
                <a:solidFill>
                  <a:srgbClr val="0D0D0D"/>
                </a:solidFill>
                <a:effectLst/>
                <a:latin typeface="Verdana" panose="020B0604030504040204" pitchFamily="34" charset="0"/>
                <a:ea typeface="Verdana" panose="020B0604030504040204" pitchFamily="34" charset="0"/>
              </a:rPr>
            </a:br>
            <a:br>
              <a:rPr lang="en-US" b="0" i="0" dirty="0">
                <a:solidFill>
                  <a:srgbClr val="0D0D0D"/>
                </a:solidFill>
                <a:effectLst/>
                <a:latin typeface="Verdana" panose="020B0604030504040204" pitchFamily="34" charset="0"/>
                <a:ea typeface="Verdana" panose="020B0604030504040204" pitchFamily="34" charset="0"/>
              </a:rPr>
            </a:br>
            <a:endParaRPr lang="en-IN" dirty="0">
              <a:latin typeface="Verdana" panose="020B0604030504040204" pitchFamily="34" charset="0"/>
              <a:ea typeface="Verdana" panose="020B0604030504040204" pitchFamily="34" charset="0"/>
            </a:endParaRPr>
          </a:p>
        </p:txBody>
      </p:sp>
      <p:sp>
        <p:nvSpPr>
          <p:cNvPr id="3" name="Rectangle 2">
            <a:extLst>
              <a:ext uri="{FF2B5EF4-FFF2-40B4-BE49-F238E27FC236}">
                <a16:creationId xmlns:a16="http://schemas.microsoft.com/office/drawing/2014/main" id="{5B9FFA77-C592-4F36-8D7E-93934C5DC4B0}"/>
              </a:ext>
            </a:extLst>
          </p:cNvPr>
          <p:cNvSpPr/>
          <p:nvPr/>
        </p:nvSpPr>
        <p:spPr>
          <a:xfrm>
            <a:off x="88488" y="3234816"/>
            <a:ext cx="2418735" cy="98322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0D0D0D"/>
                </a:solidFill>
                <a:effectLst/>
                <a:latin typeface="Söhne"/>
              </a:rPr>
              <a:t>Initialize</a:t>
            </a:r>
            <a:r>
              <a:rPr lang="en-US" b="0" i="0" dirty="0">
                <a:solidFill>
                  <a:srgbClr val="0D0D0D"/>
                </a:solidFill>
                <a:effectLst/>
                <a:latin typeface="Söhne"/>
              </a:rPr>
              <a:t> the generator </a:t>
            </a:r>
            <a:r>
              <a:rPr lang="en-US" b="0" i="0" dirty="0">
                <a:solidFill>
                  <a:srgbClr val="0D0D0D"/>
                </a:solidFill>
                <a:effectLst/>
                <a:latin typeface="KaTeX_Main"/>
              </a:rPr>
              <a:t>𝐺</a:t>
            </a:r>
            <a:r>
              <a:rPr lang="en-US" b="0" i="0" dirty="0">
                <a:solidFill>
                  <a:srgbClr val="0D0D0D"/>
                </a:solidFill>
                <a:effectLst/>
                <a:latin typeface="Söhne"/>
              </a:rPr>
              <a:t> and discriminator </a:t>
            </a:r>
            <a:r>
              <a:rPr lang="en-US" b="0" i="0" dirty="0">
                <a:solidFill>
                  <a:srgbClr val="0D0D0D"/>
                </a:solidFill>
                <a:effectLst/>
                <a:latin typeface="KaTeX_Main"/>
              </a:rPr>
              <a:t>𝐷</a:t>
            </a:r>
            <a:r>
              <a:rPr lang="en-US" b="0" i="0" dirty="0">
                <a:solidFill>
                  <a:srgbClr val="0D0D0D"/>
                </a:solidFill>
                <a:effectLst/>
                <a:latin typeface="Söhne"/>
              </a:rPr>
              <a:t> with random weights</a:t>
            </a:r>
            <a:endParaRPr lang="en-IN" dirty="0"/>
          </a:p>
        </p:txBody>
      </p:sp>
      <p:sp>
        <p:nvSpPr>
          <p:cNvPr id="4" name="Rectangle 3">
            <a:extLst>
              <a:ext uri="{FF2B5EF4-FFF2-40B4-BE49-F238E27FC236}">
                <a16:creationId xmlns:a16="http://schemas.microsoft.com/office/drawing/2014/main" id="{D0E4A1F8-8225-48E5-9C76-B65C4AA78C25}"/>
              </a:ext>
            </a:extLst>
          </p:cNvPr>
          <p:cNvSpPr/>
          <p:nvPr/>
        </p:nvSpPr>
        <p:spPr>
          <a:xfrm>
            <a:off x="2743201" y="707924"/>
            <a:ext cx="9114503" cy="601109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CA5ACF8A-DBE4-4B7A-89DF-625E856F4217}"/>
              </a:ext>
            </a:extLst>
          </p:cNvPr>
          <p:cNvSpPr txBox="1"/>
          <p:nvPr/>
        </p:nvSpPr>
        <p:spPr>
          <a:xfrm>
            <a:off x="5368415" y="729728"/>
            <a:ext cx="3706767" cy="369332"/>
          </a:xfrm>
          <a:prstGeom prst="rect">
            <a:avLst/>
          </a:prstGeom>
          <a:noFill/>
        </p:spPr>
        <p:txBody>
          <a:bodyPr wrap="square">
            <a:spAutoFit/>
          </a:bodyPr>
          <a:lstStyle/>
          <a:p>
            <a:r>
              <a:rPr lang="en-IN" b="1" i="0" dirty="0">
                <a:solidFill>
                  <a:srgbClr val="FF0000"/>
                </a:solidFill>
                <a:effectLst/>
                <a:latin typeface="Verdana" panose="020B0604030504040204" pitchFamily="34" charset="0"/>
                <a:ea typeface="Verdana" panose="020B0604030504040204" pitchFamily="34" charset="0"/>
              </a:rPr>
              <a:t>For each training iteration                </a:t>
            </a:r>
            <a:endParaRPr lang="en-IN" b="1" dirty="0">
              <a:solidFill>
                <a:srgbClr val="FF0000"/>
              </a:solidFill>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50EC4DF-038D-49F1-8514-C5FCA9CC25D4}"/>
                  </a:ext>
                </a:extLst>
              </p:cNvPr>
              <p:cNvSpPr txBox="1"/>
              <p:nvPr/>
            </p:nvSpPr>
            <p:spPr>
              <a:xfrm>
                <a:off x="2880852" y="1986114"/>
                <a:ext cx="4031225" cy="3188950"/>
              </a:xfrm>
              <a:prstGeom prst="rect">
                <a:avLst/>
              </a:prstGeom>
              <a:noFill/>
            </p:spPr>
            <p:txBody>
              <a:bodyPr wrap="square">
                <a:spAutoFit/>
              </a:bodyPr>
              <a:lstStyle/>
              <a:p>
                <a:pPr algn="l">
                  <a:buFont typeface="Arial" panose="020B0604020202020204" pitchFamily="34" charset="0"/>
                  <a:buChar char="•"/>
                </a:pPr>
                <a:r>
                  <a:rPr lang="en-IN" b="0" i="0" dirty="0">
                    <a:solidFill>
                      <a:srgbClr val="0D0D0D"/>
                    </a:solidFill>
                    <a:effectLst/>
                    <a:latin typeface="Söhne"/>
                  </a:rPr>
                  <a:t>Sample a batch of real data </a:t>
                </a:r>
                <a14:m>
                  <m:oMath xmlns:m="http://schemas.openxmlformats.org/officeDocument/2006/math">
                    <m:r>
                      <a:rPr lang="en-IN" b="0" i="1" dirty="0" smtClean="0">
                        <a:solidFill>
                          <a:srgbClr val="0D0D0D"/>
                        </a:solidFill>
                        <a:effectLst/>
                        <a:latin typeface="Cambria Math" panose="02040503050406030204" pitchFamily="18" charset="0"/>
                      </a:rPr>
                      <m:t>{</m:t>
                    </m:r>
                    <m:sSup>
                      <m:sSupPr>
                        <m:ctrlPr>
                          <a:rPr lang="en-IN" b="0" i="1" dirty="0" smtClean="0">
                            <a:solidFill>
                              <a:srgbClr val="0D0D0D"/>
                            </a:solidFill>
                            <a:effectLst/>
                            <a:latin typeface="Cambria Math" panose="02040503050406030204" pitchFamily="18" charset="0"/>
                          </a:rPr>
                        </m:ctrlPr>
                      </m:sSupPr>
                      <m:e>
                        <m:r>
                          <a:rPr lang="en-IN" b="0" i="1" dirty="0" smtClean="0">
                            <a:solidFill>
                              <a:srgbClr val="0D0D0D"/>
                            </a:solidFill>
                            <a:effectLst/>
                            <a:latin typeface="Cambria Math" panose="02040503050406030204" pitchFamily="18" charset="0"/>
                          </a:rPr>
                          <m:t>𝑥</m:t>
                        </m:r>
                      </m:e>
                      <m:sup>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𝑖</m:t>
                        </m:r>
                        <m:r>
                          <a:rPr lang="en-IN" b="0" i="1" dirty="0" smtClean="0">
                            <a:solidFill>
                              <a:srgbClr val="0D0D0D"/>
                            </a:solidFill>
                            <a:effectLst/>
                            <a:latin typeface="Cambria Math" panose="02040503050406030204" pitchFamily="18" charset="0"/>
                          </a:rPr>
                          <m:t>)</m:t>
                        </m:r>
                      </m:sup>
                    </m:sSup>
                    <m:r>
                      <a:rPr lang="en-IN" b="0" i="1" dirty="0" smtClean="0">
                        <a:solidFill>
                          <a:srgbClr val="0D0D0D"/>
                        </a:solidFill>
                        <a:effectLst/>
                        <a:latin typeface="Cambria Math" panose="02040503050406030204" pitchFamily="18" charset="0"/>
                      </a:rPr>
                      <m:t>} </m:t>
                    </m:r>
                  </m:oMath>
                </a14:m>
                <a:r>
                  <a:rPr lang="en-IN" b="0" i="0" dirty="0">
                    <a:solidFill>
                      <a:srgbClr val="0D0D0D"/>
                    </a:solidFill>
                    <a:effectLst/>
                    <a:latin typeface="Söhne"/>
                  </a:rPr>
                  <a:t>from the real data distribution </a:t>
                </a:r>
                <a14:m>
                  <m:oMath xmlns:m="http://schemas.openxmlformats.org/officeDocument/2006/math">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𝑝</m:t>
                        </m:r>
                      </m:e>
                      <m:sub>
                        <m:r>
                          <m:rPr>
                            <m:sty m:val="p"/>
                          </m:rPr>
                          <a:rPr lang="en-IN" b="0" i="1" dirty="0" smtClean="0">
                            <a:solidFill>
                              <a:srgbClr val="0D0D0D"/>
                            </a:solidFill>
                            <a:effectLst/>
                            <a:latin typeface="Cambria Math" panose="02040503050406030204" pitchFamily="18" charset="0"/>
                          </a:rPr>
                          <m:t>data</m:t>
                        </m:r>
                      </m:sub>
                    </m:sSub>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𝑥</m:t>
                    </m:r>
                    <m:r>
                      <a:rPr lang="en-IN" b="0" i="1" dirty="0" smtClean="0">
                        <a:solidFill>
                          <a:srgbClr val="0D0D0D"/>
                        </a:solidFill>
                        <a:effectLst/>
                        <a:latin typeface="Cambria Math" panose="02040503050406030204" pitchFamily="18" charset="0"/>
                      </a:rPr>
                      <m:t>).</m:t>
                    </m:r>
                  </m:oMath>
                </a14:m>
                <a:endParaRPr lang="en-IN" b="0" i="0" dirty="0">
                  <a:solidFill>
                    <a:srgbClr val="0D0D0D"/>
                  </a:solidFill>
                  <a:effectLst/>
                  <a:latin typeface="Söhne"/>
                </a:endParaRPr>
              </a:p>
              <a:p>
                <a:pPr algn="l">
                  <a:buFont typeface="Arial" panose="020B0604020202020204" pitchFamily="34" charset="0"/>
                  <a:buChar char="•"/>
                </a:pPr>
                <a:endParaRPr lang="en-IN" b="0" i="0" dirty="0">
                  <a:solidFill>
                    <a:srgbClr val="0D0D0D"/>
                  </a:solidFill>
                  <a:effectLst/>
                  <a:latin typeface="Söhne"/>
                </a:endParaRPr>
              </a:p>
              <a:p>
                <a:pPr>
                  <a:buFont typeface="Arial" panose="020B0604020202020204" pitchFamily="34" charset="0"/>
                  <a:buChar char="•"/>
                </a:pPr>
                <a:r>
                  <a:rPr lang="en-IN" b="0" i="0" dirty="0">
                    <a:solidFill>
                      <a:srgbClr val="0D0D0D"/>
                    </a:solidFill>
                    <a:effectLst/>
                    <a:latin typeface="Söhne"/>
                  </a:rPr>
                  <a:t>Sample a batch of noise </a:t>
                </a:r>
                <a14:m>
                  <m:oMath xmlns:m="http://schemas.openxmlformats.org/officeDocument/2006/math">
                    <m:r>
                      <a:rPr lang="en-IN" b="0" i="1" dirty="0" smtClean="0">
                        <a:solidFill>
                          <a:srgbClr val="0D0D0D"/>
                        </a:solidFill>
                        <a:effectLst/>
                        <a:latin typeface="Cambria Math" panose="02040503050406030204" pitchFamily="18" charset="0"/>
                      </a:rPr>
                      <m:t>{</m:t>
                    </m:r>
                    <m:sSup>
                      <m:sSupPr>
                        <m:ctrlPr>
                          <a:rPr lang="en-IN" i="1" dirty="0">
                            <a:solidFill>
                              <a:srgbClr val="0D0D0D"/>
                            </a:solidFill>
                            <a:latin typeface="Cambria Math" panose="02040503050406030204" pitchFamily="18" charset="0"/>
                          </a:rPr>
                        </m:ctrlPr>
                      </m:sSupPr>
                      <m:e>
                        <m:r>
                          <a:rPr lang="en-IN" b="0" i="1" dirty="0" smtClean="0">
                            <a:solidFill>
                              <a:srgbClr val="0D0D0D"/>
                            </a:solidFill>
                            <a:latin typeface="Cambria Math" panose="02040503050406030204" pitchFamily="18" charset="0"/>
                          </a:rPr>
                          <m:t>𝑧</m:t>
                        </m:r>
                      </m:e>
                      <m:sup>
                        <m:d>
                          <m:dPr>
                            <m:ctrlPr>
                              <a:rPr lang="en-IN" i="1" dirty="0">
                                <a:solidFill>
                                  <a:srgbClr val="0D0D0D"/>
                                </a:solidFill>
                                <a:latin typeface="Cambria Math" panose="02040503050406030204" pitchFamily="18" charset="0"/>
                              </a:rPr>
                            </m:ctrlPr>
                          </m:dPr>
                          <m:e>
                            <m:r>
                              <a:rPr lang="en-IN" i="1" dirty="0">
                                <a:solidFill>
                                  <a:srgbClr val="0D0D0D"/>
                                </a:solidFill>
                                <a:latin typeface="Cambria Math" panose="02040503050406030204" pitchFamily="18" charset="0"/>
                              </a:rPr>
                              <m:t>𝑖</m:t>
                            </m:r>
                          </m:e>
                        </m:d>
                      </m:sup>
                    </m:sSup>
                    <m:r>
                      <a:rPr lang="en-IN" b="0" i="1" dirty="0" smtClean="0">
                        <a:solidFill>
                          <a:srgbClr val="0D0D0D"/>
                        </a:solidFill>
                        <a:latin typeface="Cambria Math" panose="02040503050406030204" pitchFamily="18" charset="0"/>
                      </a:rPr>
                      <m:t>}</m:t>
                    </m:r>
                  </m:oMath>
                </a14:m>
                <a:r>
                  <a:rPr lang="en-IN" b="0" i="0" dirty="0">
                    <a:solidFill>
                      <a:srgbClr val="0D0D0D"/>
                    </a:solidFill>
                    <a:effectLst/>
                    <a:latin typeface="Söhne"/>
                  </a:rPr>
                  <a:t>from the noise distribution </a:t>
                </a:r>
                <a14:m>
                  <m:oMath xmlns:m="http://schemas.openxmlformats.org/officeDocument/2006/math">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𝑝</m:t>
                        </m:r>
                      </m:e>
                      <m:sub>
                        <m:r>
                          <a:rPr lang="en-IN" b="0" i="1" dirty="0" smtClean="0">
                            <a:solidFill>
                              <a:srgbClr val="0D0D0D"/>
                            </a:solidFill>
                            <a:effectLst/>
                            <a:latin typeface="Cambria Math" panose="02040503050406030204" pitchFamily="18" charset="0"/>
                          </a:rPr>
                          <m:t>𝑧</m:t>
                        </m:r>
                      </m:sub>
                    </m:sSub>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𝑧</m:t>
                    </m:r>
                    <m:r>
                      <a:rPr lang="en-IN" b="0" i="1" dirty="0" smtClean="0">
                        <a:solidFill>
                          <a:srgbClr val="0D0D0D"/>
                        </a:solidFill>
                        <a:effectLst/>
                        <a:latin typeface="Cambria Math" panose="02040503050406030204" pitchFamily="18" charset="0"/>
                      </a:rPr>
                      <m:t>).</m:t>
                    </m:r>
                  </m:oMath>
                </a14:m>
                <a:endParaRPr lang="en-IN" b="0" i="0" dirty="0">
                  <a:solidFill>
                    <a:srgbClr val="0D0D0D"/>
                  </a:solidFill>
                  <a:effectLst/>
                  <a:latin typeface="Söhne"/>
                </a:endParaRPr>
              </a:p>
              <a:p>
                <a:pPr>
                  <a:buFont typeface="Arial" panose="020B0604020202020204" pitchFamily="34" charset="0"/>
                  <a:buChar char="•"/>
                </a:pPr>
                <a:endParaRPr lang="en-IN" b="0" i="0" dirty="0">
                  <a:solidFill>
                    <a:srgbClr val="0D0D0D"/>
                  </a:solidFill>
                  <a:effectLst/>
                  <a:latin typeface="Söhne"/>
                </a:endParaRPr>
              </a:p>
              <a:p>
                <a:pPr>
                  <a:buFont typeface="Arial" panose="020B0604020202020204" pitchFamily="34" charset="0"/>
                  <a:buChar char="•"/>
                </a:pPr>
                <a:r>
                  <a:rPr lang="en-IN" b="0" i="0" dirty="0">
                    <a:solidFill>
                      <a:srgbClr val="0D0D0D"/>
                    </a:solidFill>
                    <a:effectLst/>
                    <a:latin typeface="Söhne"/>
                  </a:rPr>
                  <a:t>Generate fake data </a:t>
                </a:r>
                <a14:m>
                  <m:oMath xmlns:m="http://schemas.openxmlformats.org/officeDocument/2006/math">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𝐺</m:t>
                    </m:r>
                    <m:r>
                      <a:rPr lang="en-IN" b="0" i="1" dirty="0" smtClean="0">
                        <a:solidFill>
                          <a:srgbClr val="0D0D0D"/>
                        </a:solidFill>
                        <a:effectLst/>
                        <a:latin typeface="Cambria Math" panose="02040503050406030204" pitchFamily="18" charset="0"/>
                      </a:rPr>
                      <m:t>(</m:t>
                    </m:r>
                    <m:sSup>
                      <m:sSupPr>
                        <m:ctrlPr>
                          <a:rPr lang="en-IN" i="1" dirty="0">
                            <a:solidFill>
                              <a:srgbClr val="0D0D0D"/>
                            </a:solidFill>
                            <a:latin typeface="Cambria Math" panose="02040503050406030204" pitchFamily="18" charset="0"/>
                          </a:rPr>
                        </m:ctrlPr>
                      </m:sSupPr>
                      <m:e>
                        <m:r>
                          <a:rPr lang="en-IN" i="1" dirty="0">
                            <a:solidFill>
                              <a:srgbClr val="0D0D0D"/>
                            </a:solidFill>
                            <a:latin typeface="Cambria Math" panose="02040503050406030204" pitchFamily="18" charset="0"/>
                          </a:rPr>
                          <m:t>𝑧</m:t>
                        </m:r>
                      </m:e>
                      <m:sup>
                        <m:d>
                          <m:dPr>
                            <m:ctrlPr>
                              <a:rPr lang="en-IN" i="1" dirty="0">
                                <a:solidFill>
                                  <a:srgbClr val="0D0D0D"/>
                                </a:solidFill>
                                <a:latin typeface="Cambria Math" panose="02040503050406030204" pitchFamily="18" charset="0"/>
                              </a:rPr>
                            </m:ctrlPr>
                          </m:dPr>
                          <m:e>
                            <m:r>
                              <a:rPr lang="en-IN" i="1" dirty="0">
                                <a:solidFill>
                                  <a:srgbClr val="0D0D0D"/>
                                </a:solidFill>
                                <a:latin typeface="Cambria Math" panose="02040503050406030204" pitchFamily="18" charset="0"/>
                              </a:rPr>
                              <m:t>𝑖</m:t>
                            </m:r>
                          </m:e>
                        </m:d>
                      </m:sup>
                    </m:sSup>
                    <m:r>
                      <a:rPr lang="en-IN" b="0" i="1" dirty="0" smtClean="0">
                        <a:solidFill>
                          <a:srgbClr val="0D0D0D"/>
                        </a:solidFill>
                        <a:effectLst/>
                        <a:latin typeface="Cambria Math" panose="02040503050406030204" pitchFamily="18" charset="0"/>
                      </a:rPr>
                      <m:t>)} </m:t>
                    </m:r>
                  </m:oMath>
                </a14:m>
                <a:r>
                  <a:rPr lang="en-IN" b="0" i="0" dirty="0">
                    <a:solidFill>
                      <a:srgbClr val="0D0D0D"/>
                    </a:solidFill>
                    <a:effectLst/>
                    <a:latin typeface="Söhne"/>
                  </a:rPr>
                  <a:t>using the generator.</a:t>
                </a:r>
              </a:p>
              <a:p>
                <a:pPr>
                  <a:buFont typeface="Arial" panose="020B0604020202020204" pitchFamily="34" charset="0"/>
                  <a:buChar char="•"/>
                </a:pPr>
                <a:endParaRPr lang="en-IN" b="0" i="0" dirty="0">
                  <a:solidFill>
                    <a:srgbClr val="0D0D0D"/>
                  </a:solidFill>
                  <a:effectLst/>
                  <a:latin typeface="Söhne"/>
                </a:endParaRPr>
              </a:p>
              <a:p>
                <a:pPr algn="l">
                  <a:buFont typeface="Arial" panose="020B0604020202020204" pitchFamily="34" charset="0"/>
                  <a:buChar char="•"/>
                </a:pPr>
                <a:r>
                  <a:rPr lang="en-IN" b="0" i="0" dirty="0">
                    <a:solidFill>
                      <a:srgbClr val="0D0D0D"/>
                    </a:solidFill>
                    <a:effectLst/>
                    <a:latin typeface="Söhne"/>
                  </a:rPr>
                  <a:t>Update the discriminator by maximizing the value function </a:t>
                </a:r>
                <a:r>
                  <a:rPr lang="en-IN" b="0" i="0" dirty="0">
                    <a:solidFill>
                      <a:srgbClr val="0D0D0D"/>
                    </a:solidFill>
                    <a:effectLst/>
                    <a:latin typeface="KaTeX_Main"/>
                  </a:rPr>
                  <a:t>𝑉(𝐷,𝐺)</a:t>
                </a:r>
                <a:endParaRPr lang="en-IN" b="0" i="0" dirty="0">
                  <a:solidFill>
                    <a:srgbClr val="0D0D0D"/>
                  </a:solidFill>
                  <a:effectLst/>
                  <a:latin typeface="Söhne"/>
                </a:endParaRPr>
              </a:p>
            </p:txBody>
          </p:sp>
        </mc:Choice>
        <mc:Fallback xmlns="">
          <p:sp>
            <p:nvSpPr>
              <p:cNvPr id="8" name="TextBox 7">
                <a:extLst>
                  <a:ext uri="{FF2B5EF4-FFF2-40B4-BE49-F238E27FC236}">
                    <a16:creationId xmlns:a16="http://schemas.microsoft.com/office/drawing/2014/main" id="{B50EC4DF-038D-49F1-8514-C5FCA9CC25D4}"/>
                  </a:ext>
                </a:extLst>
              </p:cNvPr>
              <p:cNvSpPr txBox="1">
                <a:spLocks noRot="1" noChangeAspect="1" noMove="1" noResize="1" noEditPoints="1" noAdjustHandles="1" noChangeArrowheads="1" noChangeShapeType="1" noTextEdit="1"/>
              </p:cNvSpPr>
              <p:nvPr/>
            </p:nvSpPr>
            <p:spPr>
              <a:xfrm>
                <a:off x="2880852" y="1986114"/>
                <a:ext cx="4031225" cy="3188950"/>
              </a:xfrm>
              <a:prstGeom prst="rect">
                <a:avLst/>
              </a:prstGeom>
              <a:blipFill>
                <a:blip r:embed="rId2"/>
                <a:stretch>
                  <a:fillRect l="-1362" t="-765" r="-908" b="-2103"/>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71046509-B771-47A6-8E4E-3DDC9D15A1AE}"/>
              </a:ext>
            </a:extLst>
          </p:cNvPr>
          <p:cNvSpPr txBox="1"/>
          <p:nvPr/>
        </p:nvSpPr>
        <p:spPr>
          <a:xfrm>
            <a:off x="2890683" y="1506480"/>
            <a:ext cx="3952573" cy="369332"/>
          </a:xfrm>
          <a:prstGeom prst="rect">
            <a:avLst/>
          </a:prstGeom>
          <a:noFill/>
        </p:spPr>
        <p:txBody>
          <a:bodyPr wrap="square">
            <a:spAutoFit/>
          </a:bodyPr>
          <a:lstStyle/>
          <a:p>
            <a:pPr algn="l"/>
            <a:r>
              <a:rPr lang="en-IN" b="1" i="0" dirty="0">
                <a:solidFill>
                  <a:srgbClr val="0D0D0D"/>
                </a:solidFill>
                <a:effectLst/>
                <a:latin typeface="Verdana" panose="020B0604030504040204" pitchFamily="34" charset="0"/>
                <a:ea typeface="Verdana" panose="020B0604030504040204" pitchFamily="34" charset="0"/>
              </a:rPr>
              <a:t>Train the Discriminator 𝐷</a:t>
            </a:r>
            <a:r>
              <a:rPr lang="en-IN" b="0" i="0" dirty="0">
                <a:solidFill>
                  <a:srgbClr val="0D0D0D"/>
                </a:solidFill>
                <a:effectLst/>
                <a:latin typeface="Verdana" panose="020B0604030504040204" pitchFamily="34" charset="0"/>
                <a:ea typeface="Verdana" panose="020B0604030504040204" pitchFamily="34" charset="0"/>
              </a:rPr>
              <a:t>:</a:t>
            </a:r>
          </a:p>
        </p:txBody>
      </p:sp>
      <p:pic>
        <p:nvPicPr>
          <p:cNvPr id="12" name="Picture 11">
            <a:extLst>
              <a:ext uri="{FF2B5EF4-FFF2-40B4-BE49-F238E27FC236}">
                <a16:creationId xmlns:a16="http://schemas.microsoft.com/office/drawing/2014/main" id="{19BD7477-9819-45B8-9A94-3F08378ACC68}"/>
              </a:ext>
            </a:extLst>
          </p:cNvPr>
          <p:cNvPicPr>
            <a:picLocks noChangeAspect="1"/>
          </p:cNvPicPr>
          <p:nvPr/>
        </p:nvPicPr>
        <p:blipFill>
          <a:blip r:embed="rId3"/>
          <a:stretch>
            <a:fillRect/>
          </a:stretch>
        </p:blipFill>
        <p:spPr>
          <a:xfrm>
            <a:off x="2880852" y="5347375"/>
            <a:ext cx="4178493" cy="651450"/>
          </a:xfrm>
          <a:prstGeom prst="rect">
            <a:avLst/>
          </a:prstGeom>
        </p:spPr>
      </p:pic>
      <p:sp>
        <p:nvSpPr>
          <p:cNvPr id="14" name="TextBox 13">
            <a:extLst>
              <a:ext uri="{FF2B5EF4-FFF2-40B4-BE49-F238E27FC236}">
                <a16:creationId xmlns:a16="http://schemas.microsoft.com/office/drawing/2014/main" id="{0B8142D2-278C-49C3-B3C6-59A495A8EDBB}"/>
              </a:ext>
            </a:extLst>
          </p:cNvPr>
          <p:cNvSpPr txBox="1"/>
          <p:nvPr/>
        </p:nvSpPr>
        <p:spPr>
          <a:xfrm>
            <a:off x="7865808" y="1526144"/>
            <a:ext cx="3392132" cy="369332"/>
          </a:xfrm>
          <a:prstGeom prst="rect">
            <a:avLst/>
          </a:prstGeom>
          <a:noFill/>
        </p:spPr>
        <p:txBody>
          <a:bodyPr wrap="square">
            <a:spAutoFit/>
          </a:bodyPr>
          <a:lstStyle/>
          <a:p>
            <a:r>
              <a:rPr lang="en-US" b="1" i="0" dirty="0">
                <a:solidFill>
                  <a:srgbClr val="0D0D0D"/>
                </a:solidFill>
                <a:effectLst/>
                <a:latin typeface="Verdana" panose="020B0604030504040204" pitchFamily="34" charset="0"/>
                <a:ea typeface="Verdana" panose="020B0604030504040204" pitchFamily="34" charset="0"/>
              </a:rPr>
              <a:t>Train the Generator 𝐺</a:t>
            </a:r>
            <a:r>
              <a:rPr lang="en-US" b="0" i="0" dirty="0">
                <a:solidFill>
                  <a:srgbClr val="0D0D0D"/>
                </a:solidFill>
                <a:effectLst/>
                <a:latin typeface="Verdana" panose="020B0604030504040204" pitchFamily="34" charset="0"/>
                <a:ea typeface="Verdana" panose="020B0604030504040204" pitchFamily="34" charset="0"/>
              </a:rPr>
              <a:t>:</a:t>
            </a:r>
            <a:endParaRPr lang="en-IN" dirty="0">
              <a:latin typeface="Verdana" panose="020B0604030504040204" pitchFamily="34" charset="0"/>
              <a:ea typeface="Verdana" panose="020B0604030504040204"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C8BD116-D4AC-42AA-A818-3B8524860669}"/>
                  </a:ext>
                </a:extLst>
              </p:cNvPr>
              <p:cNvSpPr txBox="1"/>
              <p:nvPr/>
            </p:nvSpPr>
            <p:spPr>
              <a:xfrm>
                <a:off x="7551172" y="1935709"/>
                <a:ext cx="3706768" cy="2346155"/>
              </a:xfrm>
              <a:prstGeom prst="rect">
                <a:avLst/>
              </a:prstGeom>
              <a:noFill/>
            </p:spPr>
            <p:txBody>
              <a:bodyPr wrap="square">
                <a:spAutoFit/>
              </a:bodyPr>
              <a:lstStyle/>
              <a:p>
                <a:pPr algn="just">
                  <a:buFont typeface="Arial" panose="020B0604020202020204" pitchFamily="34" charset="0"/>
                  <a:buChar char="•"/>
                </a:pPr>
                <a:r>
                  <a:rPr lang="en-IN" b="0" i="0" dirty="0">
                    <a:solidFill>
                      <a:srgbClr val="0D0D0D"/>
                    </a:solidFill>
                    <a:effectLst/>
                    <a:latin typeface="Söhne"/>
                  </a:rPr>
                  <a:t>Sample a batch of noise </a:t>
                </a:r>
                <a14:m>
                  <m:oMath xmlns:m="http://schemas.openxmlformats.org/officeDocument/2006/math">
                    <m:r>
                      <a:rPr lang="en-IN" b="0" i="1" dirty="0" smtClean="0">
                        <a:solidFill>
                          <a:srgbClr val="0D0D0D"/>
                        </a:solidFill>
                        <a:effectLst/>
                        <a:latin typeface="Cambria Math" panose="02040503050406030204" pitchFamily="18" charset="0"/>
                      </a:rPr>
                      <m:t>{</m:t>
                    </m:r>
                    <m:sSup>
                      <m:sSupPr>
                        <m:ctrlPr>
                          <a:rPr lang="en-IN" i="1" dirty="0">
                            <a:solidFill>
                              <a:srgbClr val="0D0D0D"/>
                            </a:solidFill>
                            <a:latin typeface="Cambria Math" panose="02040503050406030204" pitchFamily="18" charset="0"/>
                          </a:rPr>
                        </m:ctrlPr>
                      </m:sSupPr>
                      <m:e>
                        <m:r>
                          <a:rPr lang="en-IN" b="0" i="1" dirty="0" smtClean="0">
                            <a:solidFill>
                              <a:srgbClr val="0D0D0D"/>
                            </a:solidFill>
                            <a:latin typeface="Cambria Math" panose="02040503050406030204" pitchFamily="18" charset="0"/>
                          </a:rPr>
                          <m:t>𝑧</m:t>
                        </m:r>
                      </m:e>
                      <m:sup>
                        <m:d>
                          <m:dPr>
                            <m:ctrlPr>
                              <a:rPr lang="en-IN" i="1" dirty="0">
                                <a:solidFill>
                                  <a:srgbClr val="0D0D0D"/>
                                </a:solidFill>
                                <a:latin typeface="Cambria Math" panose="02040503050406030204" pitchFamily="18" charset="0"/>
                              </a:rPr>
                            </m:ctrlPr>
                          </m:dPr>
                          <m:e>
                            <m:r>
                              <a:rPr lang="en-IN" i="1" dirty="0">
                                <a:solidFill>
                                  <a:srgbClr val="0D0D0D"/>
                                </a:solidFill>
                                <a:latin typeface="Cambria Math" panose="02040503050406030204" pitchFamily="18" charset="0"/>
                              </a:rPr>
                              <m:t>𝑖</m:t>
                            </m:r>
                          </m:e>
                        </m:d>
                      </m:sup>
                    </m:sSup>
                    <m:r>
                      <a:rPr lang="en-IN" b="0" i="1" dirty="0" smtClean="0">
                        <a:solidFill>
                          <a:srgbClr val="0D0D0D"/>
                        </a:solidFill>
                        <a:latin typeface="Cambria Math" panose="02040503050406030204" pitchFamily="18" charset="0"/>
                      </a:rPr>
                      <m:t>}</m:t>
                    </m:r>
                  </m:oMath>
                </a14:m>
                <a:r>
                  <a:rPr lang="en-IN" b="0" i="0" dirty="0">
                    <a:solidFill>
                      <a:srgbClr val="0D0D0D"/>
                    </a:solidFill>
                    <a:effectLst/>
                    <a:latin typeface="Söhne"/>
                  </a:rPr>
                  <a:t> from the noise distribution </a:t>
                </a:r>
                <a14:m>
                  <m:oMath xmlns:m="http://schemas.openxmlformats.org/officeDocument/2006/math">
                    <m:sSub>
                      <m:sSubPr>
                        <m:ctrlPr>
                          <a:rPr lang="en-IN" i="1" dirty="0">
                            <a:solidFill>
                              <a:srgbClr val="0D0D0D"/>
                            </a:solidFill>
                            <a:latin typeface="Cambria Math" panose="02040503050406030204" pitchFamily="18" charset="0"/>
                          </a:rPr>
                        </m:ctrlPr>
                      </m:sSubPr>
                      <m:e>
                        <m:r>
                          <a:rPr lang="en-IN" i="1" dirty="0">
                            <a:solidFill>
                              <a:srgbClr val="0D0D0D"/>
                            </a:solidFill>
                            <a:latin typeface="Cambria Math" panose="02040503050406030204" pitchFamily="18" charset="0"/>
                          </a:rPr>
                          <m:t>𝑝</m:t>
                        </m:r>
                      </m:e>
                      <m:sub>
                        <m:r>
                          <a:rPr lang="en-IN" i="1" dirty="0">
                            <a:solidFill>
                              <a:srgbClr val="0D0D0D"/>
                            </a:solidFill>
                            <a:latin typeface="Cambria Math" panose="02040503050406030204" pitchFamily="18" charset="0"/>
                          </a:rPr>
                          <m:t>𝑧</m:t>
                        </m:r>
                      </m:sub>
                    </m:sSub>
                    <m:r>
                      <a:rPr lang="en-IN" i="1" dirty="0">
                        <a:solidFill>
                          <a:srgbClr val="0D0D0D"/>
                        </a:solidFill>
                        <a:latin typeface="Cambria Math" panose="02040503050406030204" pitchFamily="18" charset="0"/>
                      </a:rPr>
                      <m:t>(</m:t>
                    </m:r>
                    <m:r>
                      <a:rPr lang="en-IN" i="1" dirty="0">
                        <a:solidFill>
                          <a:srgbClr val="0D0D0D"/>
                        </a:solidFill>
                        <a:latin typeface="Cambria Math" panose="02040503050406030204" pitchFamily="18" charset="0"/>
                      </a:rPr>
                      <m:t>𝑧</m:t>
                    </m:r>
                    <m:r>
                      <a:rPr lang="en-IN" i="1" dirty="0">
                        <a:solidFill>
                          <a:srgbClr val="0D0D0D"/>
                        </a:solidFill>
                        <a:latin typeface="Cambria Math" panose="02040503050406030204" pitchFamily="18" charset="0"/>
                      </a:rPr>
                      <m:t>).</m:t>
                    </m:r>
                  </m:oMath>
                </a14:m>
                <a:endParaRPr lang="en-IN" b="0" i="0" dirty="0">
                  <a:solidFill>
                    <a:srgbClr val="0D0D0D"/>
                  </a:solidFill>
                  <a:effectLst/>
                  <a:latin typeface="Söhne"/>
                </a:endParaRPr>
              </a:p>
              <a:p>
                <a:pPr algn="just">
                  <a:buFont typeface="Arial" panose="020B0604020202020204" pitchFamily="34" charset="0"/>
                  <a:buChar char="•"/>
                </a:pPr>
                <a:endParaRPr lang="en-IN" b="0" i="0" dirty="0">
                  <a:solidFill>
                    <a:srgbClr val="0D0D0D"/>
                  </a:solidFill>
                  <a:effectLst/>
                  <a:latin typeface="Söhne"/>
                </a:endParaRPr>
              </a:p>
              <a:p>
                <a:pPr algn="just">
                  <a:buFont typeface="Arial" panose="020B0604020202020204" pitchFamily="34" charset="0"/>
                  <a:buChar char="•"/>
                </a:pPr>
                <a:r>
                  <a:rPr lang="en-IN" b="0" i="0" dirty="0">
                    <a:solidFill>
                      <a:srgbClr val="0D0D0D"/>
                    </a:solidFill>
                    <a:effectLst/>
                    <a:latin typeface="Söhne"/>
                  </a:rPr>
                  <a:t>Generate fake data </a:t>
                </a:r>
                <a14:m>
                  <m:oMath xmlns:m="http://schemas.openxmlformats.org/officeDocument/2006/math">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𝐺</m:t>
                    </m:r>
                    <m:r>
                      <a:rPr lang="en-IN" b="0" i="1" dirty="0" smtClean="0">
                        <a:solidFill>
                          <a:srgbClr val="0D0D0D"/>
                        </a:solidFill>
                        <a:effectLst/>
                        <a:latin typeface="Cambria Math" panose="02040503050406030204" pitchFamily="18" charset="0"/>
                      </a:rPr>
                      <m:t>(</m:t>
                    </m:r>
                    <m:sSup>
                      <m:sSupPr>
                        <m:ctrlPr>
                          <a:rPr lang="en-IN" i="1" dirty="0">
                            <a:solidFill>
                              <a:srgbClr val="0D0D0D"/>
                            </a:solidFill>
                            <a:latin typeface="Cambria Math" panose="02040503050406030204" pitchFamily="18" charset="0"/>
                          </a:rPr>
                        </m:ctrlPr>
                      </m:sSupPr>
                      <m:e>
                        <m:r>
                          <a:rPr lang="en-IN" i="1" dirty="0">
                            <a:solidFill>
                              <a:srgbClr val="0D0D0D"/>
                            </a:solidFill>
                            <a:latin typeface="Cambria Math" panose="02040503050406030204" pitchFamily="18" charset="0"/>
                          </a:rPr>
                          <m:t>𝑧</m:t>
                        </m:r>
                      </m:e>
                      <m:sup>
                        <m:d>
                          <m:dPr>
                            <m:ctrlPr>
                              <a:rPr lang="en-IN" i="1" dirty="0">
                                <a:solidFill>
                                  <a:srgbClr val="0D0D0D"/>
                                </a:solidFill>
                                <a:latin typeface="Cambria Math" panose="02040503050406030204" pitchFamily="18" charset="0"/>
                              </a:rPr>
                            </m:ctrlPr>
                          </m:dPr>
                          <m:e>
                            <m:r>
                              <a:rPr lang="en-IN" i="1" dirty="0">
                                <a:solidFill>
                                  <a:srgbClr val="0D0D0D"/>
                                </a:solidFill>
                                <a:latin typeface="Cambria Math" panose="02040503050406030204" pitchFamily="18" charset="0"/>
                              </a:rPr>
                              <m:t>𝑖</m:t>
                            </m:r>
                          </m:e>
                        </m:d>
                      </m:sup>
                    </m:sSup>
                    <m:r>
                      <a:rPr lang="en-IN" b="0" i="1" dirty="0" smtClean="0">
                        <a:solidFill>
                          <a:srgbClr val="0D0D0D"/>
                        </a:solidFill>
                        <a:effectLst/>
                        <a:latin typeface="Cambria Math" panose="02040503050406030204" pitchFamily="18" charset="0"/>
                      </a:rPr>
                      <m:t>)} </m:t>
                    </m:r>
                  </m:oMath>
                </a14:m>
                <a:r>
                  <a:rPr lang="en-IN" b="0" i="0" dirty="0">
                    <a:solidFill>
                      <a:srgbClr val="0D0D0D"/>
                    </a:solidFill>
                    <a:effectLst/>
                    <a:latin typeface="Söhne"/>
                  </a:rPr>
                  <a:t>using the generator.</a:t>
                </a:r>
              </a:p>
              <a:p>
                <a:pPr algn="just">
                  <a:buFont typeface="Arial" panose="020B0604020202020204" pitchFamily="34" charset="0"/>
                  <a:buChar char="•"/>
                </a:pPr>
                <a:endParaRPr lang="en-IN" b="0" i="0" dirty="0">
                  <a:solidFill>
                    <a:srgbClr val="0D0D0D"/>
                  </a:solidFill>
                  <a:effectLst/>
                  <a:latin typeface="Söhne"/>
                </a:endParaRPr>
              </a:p>
              <a:p>
                <a:pPr algn="just">
                  <a:buFont typeface="Arial" panose="020B0604020202020204" pitchFamily="34" charset="0"/>
                  <a:buChar char="•"/>
                </a:pPr>
                <a:r>
                  <a:rPr lang="en-IN" b="0" i="0" dirty="0">
                    <a:solidFill>
                      <a:srgbClr val="0D0D0D"/>
                    </a:solidFill>
                    <a:effectLst/>
                    <a:latin typeface="Söhne"/>
                  </a:rPr>
                  <a:t>Update the generator by minimizing the value function </a:t>
                </a:r>
                <a:r>
                  <a:rPr lang="en-IN" b="0" i="0" dirty="0">
                    <a:solidFill>
                      <a:srgbClr val="0D0D0D"/>
                    </a:solidFill>
                    <a:effectLst/>
                    <a:latin typeface="KaTeX_Main"/>
                  </a:rPr>
                  <a:t>𝑉(𝐷,𝐺)</a:t>
                </a:r>
                <a:endParaRPr lang="en-IN" b="0" i="0" dirty="0">
                  <a:solidFill>
                    <a:srgbClr val="0D0D0D"/>
                  </a:solidFill>
                  <a:effectLst/>
                  <a:latin typeface="Söhne"/>
                </a:endParaRPr>
              </a:p>
            </p:txBody>
          </p:sp>
        </mc:Choice>
        <mc:Fallback xmlns="">
          <p:sp>
            <p:nvSpPr>
              <p:cNvPr id="16" name="TextBox 15">
                <a:extLst>
                  <a:ext uri="{FF2B5EF4-FFF2-40B4-BE49-F238E27FC236}">
                    <a16:creationId xmlns:a16="http://schemas.microsoft.com/office/drawing/2014/main" id="{8C8BD116-D4AC-42AA-A818-3B8524860669}"/>
                  </a:ext>
                </a:extLst>
              </p:cNvPr>
              <p:cNvSpPr txBox="1">
                <a:spLocks noRot="1" noChangeAspect="1" noMove="1" noResize="1" noEditPoints="1" noAdjustHandles="1" noChangeArrowheads="1" noChangeShapeType="1" noTextEdit="1"/>
              </p:cNvSpPr>
              <p:nvPr/>
            </p:nvSpPr>
            <p:spPr>
              <a:xfrm>
                <a:off x="7551172" y="1935709"/>
                <a:ext cx="3706768" cy="2346155"/>
              </a:xfrm>
              <a:prstGeom prst="rect">
                <a:avLst/>
              </a:prstGeom>
              <a:blipFill>
                <a:blip r:embed="rId4"/>
                <a:stretch>
                  <a:fillRect l="-1480" t="-781" r="-1316" b="-3646"/>
                </a:stretch>
              </a:blipFill>
            </p:spPr>
            <p:txBody>
              <a:bodyPr/>
              <a:lstStyle/>
              <a:p>
                <a:r>
                  <a:rPr lang="en-IN">
                    <a:noFill/>
                  </a:rPr>
                  <a:t> </a:t>
                </a:r>
              </a:p>
            </p:txBody>
          </p:sp>
        </mc:Fallback>
      </mc:AlternateContent>
      <p:pic>
        <p:nvPicPr>
          <p:cNvPr id="18" name="Picture 17">
            <a:extLst>
              <a:ext uri="{FF2B5EF4-FFF2-40B4-BE49-F238E27FC236}">
                <a16:creationId xmlns:a16="http://schemas.microsoft.com/office/drawing/2014/main" id="{A32BFF00-C15F-4789-AE74-A4F1CC2ACF47}"/>
              </a:ext>
            </a:extLst>
          </p:cNvPr>
          <p:cNvPicPr>
            <a:picLocks noChangeAspect="1"/>
          </p:cNvPicPr>
          <p:nvPr/>
        </p:nvPicPr>
        <p:blipFill>
          <a:blip r:embed="rId5"/>
          <a:stretch>
            <a:fillRect/>
          </a:stretch>
        </p:blipFill>
        <p:spPr>
          <a:xfrm>
            <a:off x="7551172" y="4357978"/>
            <a:ext cx="3883744" cy="736837"/>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709A230-0CB5-4CEB-97D4-CEE30AA95C3D}"/>
                  </a:ext>
                </a:extLst>
              </p:cNvPr>
              <p:cNvSpPr txBox="1"/>
              <p:nvPr/>
            </p:nvSpPr>
            <p:spPr>
              <a:xfrm>
                <a:off x="7698440" y="5064916"/>
                <a:ext cx="3569329" cy="646331"/>
              </a:xfrm>
              <a:prstGeom prst="rect">
                <a:avLst/>
              </a:prstGeom>
              <a:noFill/>
            </p:spPr>
            <p:txBody>
              <a:bodyPr wrap="square">
                <a:spAutoFit/>
              </a:bodyPr>
              <a:lstStyle/>
              <a:p>
                <a:r>
                  <a:rPr lang="en-IN" b="0" i="0" dirty="0">
                    <a:solidFill>
                      <a:srgbClr val="0D0D0D"/>
                    </a:solidFill>
                    <a:effectLst/>
                    <a:latin typeface="Söhne"/>
                  </a:rPr>
                  <a:t>Alternatively, for better gradients, maximize </a:t>
                </a:r>
                <a14:m>
                  <m:oMath xmlns:m="http://schemas.openxmlformats.org/officeDocument/2006/math">
                    <m:r>
                      <m:rPr>
                        <m:sty m:val="p"/>
                      </m:rPr>
                      <a:rPr lang="en-IN" b="0" i="1" dirty="0" smtClean="0">
                        <a:solidFill>
                          <a:srgbClr val="0D0D0D"/>
                        </a:solidFill>
                        <a:effectLst/>
                        <a:latin typeface="Cambria Math" panose="02040503050406030204" pitchFamily="18" charset="0"/>
                      </a:rPr>
                      <m:t>log</m:t>
                    </m:r>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𝐷</m:t>
                    </m:r>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𝐺</m:t>
                    </m:r>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𝑧</m:t>
                    </m:r>
                    <m:r>
                      <a:rPr lang="en-IN" b="0" i="1" dirty="0" smtClean="0">
                        <a:solidFill>
                          <a:srgbClr val="0D0D0D"/>
                        </a:solidFill>
                        <a:effectLst/>
                        <a:latin typeface="Cambria Math" panose="02040503050406030204" pitchFamily="18" charset="0"/>
                      </a:rPr>
                      <m:t>))</m:t>
                    </m:r>
                  </m:oMath>
                </a14:m>
                <a:endParaRPr lang="en-IN" dirty="0"/>
              </a:p>
            </p:txBody>
          </p:sp>
        </mc:Choice>
        <mc:Fallback xmlns="">
          <p:sp>
            <p:nvSpPr>
              <p:cNvPr id="20" name="TextBox 19">
                <a:extLst>
                  <a:ext uri="{FF2B5EF4-FFF2-40B4-BE49-F238E27FC236}">
                    <a16:creationId xmlns:a16="http://schemas.microsoft.com/office/drawing/2014/main" id="{4709A230-0CB5-4CEB-97D4-CEE30AA95C3D}"/>
                  </a:ext>
                </a:extLst>
              </p:cNvPr>
              <p:cNvSpPr txBox="1">
                <a:spLocks noRot="1" noChangeAspect="1" noMove="1" noResize="1" noEditPoints="1" noAdjustHandles="1" noChangeArrowheads="1" noChangeShapeType="1" noTextEdit="1"/>
              </p:cNvSpPr>
              <p:nvPr/>
            </p:nvSpPr>
            <p:spPr>
              <a:xfrm>
                <a:off x="7698440" y="5064916"/>
                <a:ext cx="3569329" cy="646331"/>
              </a:xfrm>
              <a:prstGeom prst="rect">
                <a:avLst/>
              </a:prstGeom>
              <a:blipFill>
                <a:blip r:embed="rId6"/>
                <a:stretch>
                  <a:fillRect l="-1538" t="-5660" b="-14151"/>
                </a:stretch>
              </a:blipFill>
            </p:spPr>
            <p:txBody>
              <a:bodyPr/>
              <a:lstStyle/>
              <a:p>
                <a:r>
                  <a:rPr lang="en-IN">
                    <a:noFill/>
                  </a:rPr>
                  <a:t> </a:t>
                </a:r>
              </a:p>
            </p:txBody>
          </p:sp>
        </mc:Fallback>
      </mc:AlternateContent>
      <p:pic>
        <p:nvPicPr>
          <p:cNvPr id="22" name="Picture 21">
            <a:extLst>
              <a:ext uri="{FF2B5EF4-FFF2-40B4-BE49-F238E27FC236}">
                <a16:creationId xmlns:a16="http://schemas.microsoft.com/office/drawing/2014/main" id="{FB4DB512-9E98-4C18-AA65-ECC4363D334A}"/>
              </a:ext>
            </a:extLst>
          </p:cNvPr>
          <p:cNvPicPr>
            <a:picLocks noChangeAspect="1"/>
          </p:cNvPicPr>
          <p:nvPr/>
        </p:nvPicPr>
        <p:blipFill>
          <a:blip r:embed="rId7"/>
          <a:stretch>
            <a:fillRect/>
          </a:stretch>
        </p:blipFill>
        <p:spPr>
          <a:xfrm>
            <a:off x="7698440" y="5852401"/>
            <a:ext cx="3279211" cy="651450"/>
          </a:xfrm>
          <a:prstGeom prst="rect">
            <a:avLst/>
          </a:prstGeom>
        </p:spPr>
      </p:pic>
      <p:cxnSp>
        <p:nvCxnSpPr>
          <p:cNvPr id="24" name="Straight Connector 23">
            <a:extLst>
              <a:ext uri="{FF2B5EF4-FFF2-40B4-BE49-F238E27FC236}">
                <a16:creationId xmlns:a16="http://schemas.microsoft.com/office/drawing/2014/main" id="{2A1CF73C-5D03-4786-84A8-29792F2DF02A}"/>
              </a:ext>
            </a:extLst>
          </p:cNvPr>
          <p:cNvCxnSpPr>
            <a:cxnSpLocks/>
          </p:cNvCxnSpPr>
          <p:nvPr/>
        </p:nvCxnSpPr>
        <p:spPr>
          <a:xfrm>
            <a:off x="7231629" y="1641987"/>
            <a:ext cx="0" cy="50770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D3A0B40-D915-44D6-A77D-EE3CABE514A4}"/>
              </a:ext>
            </a:extLst>
          </p:cNvPr>
          <p:cNvCxnSpPr>
            <a:cxnSpLocks/>
            <a:stCxn id="3" idx="3"/>
            <a:endCxn id="4" idx="1"/>
          </p:cNvCxnSpPr>
          <p:nvPr/>
        </p:nvCxnSpPr>
        <p:spPr>
          <a:xfrm flipV="1">
            <a:off x="2507223" y="3713472"/>
            <a:ext cx="235978" cy="129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BDEC0E7-8B9E-4360-AE4C-057332EBBACC}"/>
              </a:ext>
            </a:extLst>
          </p:cNvPr>
          <p:cNvSpPr txBox="1"/>
          <p:nvPr/>
        </p:nvSpPr>
        <p:spPr>
          <a:xfrm>
            <a:off x="3067863" y="1073007"/>
            <a:ext cx="8367053" cy="369332"/>
          </a:xfrm>
          <a:prstGeom prst="rect">
            <a:avLst/>
          </a:prstGeom>
          <a:noFill/>
        </p:spPr>
        <p:txBody>
          <a:bodyPr wrap="square">
            <a:spAutoFit/>
          </a:bodyPr>
          <a:lstStyle/>
          <a:p>
            <a:pPr algn="l"/>
            <a:r>
              <a:rPr lang="en-US" sz="1600" b="1" i="0" dirty="0">
                <a:solidFill>
                  <a:srgbClr val="0D0D0D"/>
                </a:solidFill>
                <a:effectLst/>
                <a:latin typeface="Söhne"/>
              </a:rPr>
              <a:t>Repeat</a:t>
            </a:r>
            <a:r>
              <a:rPr lang="en-US" sz="1600" b="0" i="0" dirty="0">
                <a:solidFill>
                  <a:srgbClr val="0D0D0D"/>
                </a:solidFill>
                <a:effectLst/>
                <a:latin typeface="Söhne"/>
              </a:rPr>
              <a:t> the process until the generator produces high-quality data that fools the discriminator</a:t>
            </a:r>
            <a:r>
              <a:rPr lang="en-US" b="0" i="0" dirty="0">
                <a:solidFill>
                  <a:srgbClr val="0D0D0D"/>
                </a:solidFill>
                <a:effectLst/>
                <a:latin typeface="Söhne"/>
              </a:rPr>
              <a:t>.</a:t>
            </a:r>
          </a:p>
        </p:txBody>
      </p:sp>
    </p:spTree>
    <p:extLst>
      <p:ext uri="{BB962C8B-B14F-4D97-AF65-F5344CB8AC3E}">
        <p14:creationId xmlns:p14="http://schemas.microsoft.com/office/powerpoint/2010/main" val="1515102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6415C-77C2-498B-ADEA-1AAB3F5522C6}"/>
              </a:ext>
            </a:extLst>
          </p:cNvPr>
          <p:cNvSpPr>
            <a:spLocks noGrp="1"/>
          </p:cNvSpPr>
          <p:nvPr>
            <p:ph type="title"/>
          </p:nvPr>
        </p:nvSpPr>
        <p:spPr>
          <a:xfrm>
            <a:off x="838200" y="365126"/>
            <a:ext cx="10515600" cy="529610"/>
          </a:xfrm>
        </p:spPr>
        <p:txBody>
          <a:bodyPr>
            <a:normAutofit fontScale="90000"/>
          </a:bodyPr>
          <a:lstStyle/>
          <a:p>
            <a:r>
              <a:rPr lang="en-IN" dirty="0">
                <a:latin typeface="Verdana" panose="020B0604030504040204" pitchFamily="34" charset="0"/>
                <a:ea typeface="Verdana" panose="020B0604030504040204" pitchFamily="34" charset="0"/>
              </a:rPr>
              <a:t>Why conditional GAN</a:t>
            </a:r>
          </a:p>
        </p:txBody>
      </p:sp>
      <p:sp>
        <p:nvSpPr>
          <p:cNvPr id="4" name="TextBox 3">
            <a:extLst>
              <a:ext uri="{FF2B5EF4-FFF2-40B4-BE49-F238E27FC236}">
                <a16:creationId xmlns:a16="http://schemas.microsoft.com/office/drawing/2014/main" id="{A9E3A2D7-8D71-4E01-BE14-EAB85746B954}"/>
              </a:ext>
            </a:extLst>
          </p:cNvPr>
          <p:cNvSpPr txBox="1"/>
          <p:nvPr/>
        </p:nvSpPr>
        <p:spPr>
          <a:xfrm>
            <a:off x="432619" y="1167098"/>
            <a:ext cx="10805651" cy="2308324"/>
          </a:xfrm>
          <a:prstGeom prst="rect">
            <a:avLst/>
          </a:prstGeom>
          <a:noFill/>
        </p:spPr>
        <p:txBody>
          <a:bodyPr wrap="square">
            <a:spAutoFit/>
          </a:bodyPr>
          <a:lstStyle/>
          <a:p>
            <a:pPr algn="l"/>
            <a:r>
              <a:rPr lang="en-US" b="1" i="0" dirty="0">
                <a:solidFill>
                  <a:srgbClr val="0D0D0D"/>
                </a:solidFill>
                <a:effectLst/>
                <a:latin typeface="Söhne"/>
              </a:rPr>
              <a:t>MNIST Digits</a:t>
            </a:r>
          </a:p>
          <a:p>
            <a:pPr algn="l"/>
            <a:endParaRPr lang="en-US" b="1" dirty="0">
              <a:solidFill>
                <a:srgbClr val="0D0D0D"/>
              </a:solidFill>
              <a:latin typeface="Söhne"/>
            </a:endParaRPr>
          </a:p>
          <a:p>
            <a:pPr algn="l"/>
            <a:endParaRPr lang="en-US" b="1" i="0" dirty="0">
              <a:solidFill>
                <a:srgbClr val="0D0D0D"/>
              </a:solidFill>
              <a:effectLst/>
              <a:latin typeface="Söhne"/>
            </a:endParaRPr>
          </a:p>
          <a:p>
            <a:pPr algn="l"/>
            <a:r>
              <a:rPr lang="en-US" b="1" i="0" dirty="0">
                <a:solidFill>
                  <a:srgbClr val="0D0D0D"/>
                </a:solidFill>
                <a:effectLst/>
                <a:latin typeface="Söhne"/>
              </a:rPr>
              <a:t>Task:</a:t>
            </a:r>
            <a:r>
              <a:rPr lang="en-US" b="0" i="0" dirty="0">
                <a:solidFill>
                  <a:srgbClr val="0D0D0D"/>
                </a:solidFill>
                <a:effectLst/>
                <a:latin typeface="Söhne"/>
              </a:rPr>
              <a:t> Generating images of specific digits from the MNIST dataset.</a:t>
            </a:r>
          </a:p>
          <a:p>
            <a:pPr algn="l"/>
            <a:endParaRPr lang="en-US" dirty="0">
              <a:solidFill>
                <a:srgbClr val="0D0D0D"/>
              </a:solidFill>
              <a:latin typeface="Söhne"/>
            </a:endParaRPr>
          </a:p>
          <a:p>
            <a:pPr algn="l"/>
            <a:endParaRPr lang="en-US" b="0" i="0" dirty="0">
              <a:solidFill>
                <a:srgbClr val="0D0D0D"/>
              </a:solidFill>
              <a:effectLst/>
              <a:latin typeface="Söhne"/>
            </a:endParaRPr>
          </a:p>
          <a:p>
            <a:pPr algn="l"/>
            <a:r>
              <a:rPr lang="en-US" b="0" i="0" dirty="0">
                <a:solidFill>
                  <a:srgbClr val="0D0D0D"/>
                </a:solidFill>
                <a:effectLst/>
                <a:latin typeface="Söhne"/>
              </a:rPr>
              <a:t>In a standard GAN, you can generate images of handwritten digits, but you have no control over which digit is generated. By using a Conditional GAN, you can specify which digit you want to generate.</a:t>
            </a:r>
          </a:p>
        </p:txBody>
      </p:sp>
      <p:sp>
        <p:nvSpPr>
          <p:cNvPr id="6" name="TextBox 5">
            <a:extLst>
              <a:ext uri="{FF2B5EF4-FFF2-40B4-BE49-F238E27FC236}">
                <a16:creationId xmlns:a16="http://schemas.microsoft.com/office/drawing/2014/main" id="{A3E32B71-1A5C-4B22-8200-120D04ED98EA}"/>
              </a:ext>
            </a:extLst>
          </p:cNvPr>
          <p:cNvSpPr txBox="1"/>
          <p:nvPr/>
        </p:nvSpPr>
        <p:spPr>
          <a:xfrm>
            <a:off x="167147" y="3749595"/>
            <a:ext cx="11071123" cy="2308324"/>
          </a:xfrm>
          <a:prstGeom prst="rect">
            <a:avLst/>
          </a:prstGeom>
          <a:noFill/>
        </p:spPr>
        <p:txBody>
          <a:bodyPr wrap="square">
            <a:spAutoFit/>
          </a:bodyPr>
          <a:lstStyle/>
          <a:p>
            <a:pPr algn="l">
              <a:buFont typeface="+mj-lt"/>
              <a:buAutoNum type="arabicPeriod"/>
            </a:pPr>
            <a:r>
              <a:rPr lang="en-US" b="1" i="0" dirty="0">
                <a:solidFill>
                  <a:srgbClr val="0D0D0D"/>
                </a:solidFill>
                <a:effectLst/>
                <a:latin typeface="Söhne"/>
              </a:rPr>
              <a:t>Increased Control:</a:t>
            </a:r>
            <a:r>
              <a:rPr lang="en-US" b="0" i="0" dirty="0">
                <a:solidFill>
                  <a:srgbClr val="0D0D0D"/>
                </a:solidFill>
                <a:effectLst/>
                <a:latin typeface="Söhne"/>
              </a:rPr>
              <a:t> </a:t>
            </a:r>
            <a:r>
              <a:rPr lang="en-US" b="0" i="0" dirty="0" err="1">
                <a:solidFill>
                  <a:srgbClr val="0D0D0D"/>
                </a:solidFill>
                <a:effectLst/>
                <a:latin typeface="Söhne"/>
              </a:rPr>
              <a:t>cGANs</a:t>
            </a:r>
            <a:r>
              <a:rPr lang="en-US" b="0" i="0" dirty="0">
                <a:solidFill>
                  <a:srgbClr val="0D0D0D"/>
                </a:solidFill>
                <a:effectLst/>
                <a:latin typeface="Söhne"/>
              </a:rPr>
              <a:t> allow for more precise control over the output, making it possible to generate images with specific characteristics or belonging to specific classes.</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Improved Quality:</a:t>
            </a:r>
            <a:r>
              <a:rPr lang="en-US" b="0" i="0" dirty="0">
                <a:solidFill>
                  <a:srgbClr val="0D0D0D"/>
                </a:solidFill>
                <a:effectLst/>
                <a:latin typeface="Söhne"/>
              </a:rPr>
              <a:t> By conditioning on additional information, the generator can produce higher quality and more relevant images, as the model has more context about what to generate.</a:t>
            </a:r>
          </a:p>
          <a:p>
            <a:pPr algn="l">
              <a:buFont typeface="+mj-lt"/>
              <a:buAutoNum type="arabicPeriod"/>
            </a:pPr>
            <a:endParaRPr lang="en-US" b="0" i="0" dirty="0">
              <a:solidFill>
                <a:srgbClr val="0D0D0D"/>
              </a:solidFill>
              <a:effectLst/>
              <a:latin typeface="Söhne"/>
            </a:endParaRPr>
          </a:p>
          <a:p>
            <a:pPr algn="l">
              <a:buFont typeface="+mj-lt"/>
              <a:buAutoNum type="arabicPeriod"/>
            </a:pPr>
            <a:r>
              <a:rPr lang="en-US" b="1" i="0" dirty="0">
                <a:solidFill>
                  <a:srgbClr val="0D0D0D"/>
                </a:solidFill>
                <a:effectLst/>
                <a:latin typeface="Söhne"/>
              </a:rPr>
              <a:t>Broader Applications:</a:t>
            </a:r>
            <a:r>
              <a:rPr lang="en-US" b="0" i="0" dirty="0">
                <a:solidFill>
                  <a:srgbClr val="0D0D0D"/>
                </a:solidFill>
                <a:effectLst/>
                <a:latin typeface="Söhne"/>
              </a:rPr>
              <a:t> The ability to condition the generation process expands the range of potential applications, making </a:t>
            </a:r>
            <a:r>
              <a:rPr lang="en-US" b="0" i="0" dirty="0" err="1">
                <a:solidFill>
                  <a:srgbClr val="0D0D0D"/>
                </a:solidFill>
                <a:effectLst/>
                <a:latin typeface="Söhne"/>
              </a:rPr>
              <a:t>cGANs</a:t>
            </a:r>
            <a:r>
              <a:rPr lang="en-US" b="0" i="0" dirty="0">
                <a:solidFill>
                  <a:srgbClr val="0D0D0D"/>
                </a:solidFill>
                <a:effectLst/>
                <a:latin typeface="Söhne"/>
              </a:rPr>
              <a:t> suitable for various tasks that require specific outputs based on given inputs.</a:t>
            </a:r>
          </a:p>
        </p:txBody>
      </p:sp>
    </p:spTree>
    <p:extLst>
      <p:ext uri="{BB962C8B-B14F-4D97-AF65-F5344CB8AC3E}">
        <p14:creationId xmlns:p14="http://schemas.microsoft.com/office/powerpoint/2010/main" val="2572318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BE6AB86-227B-49EA-9615-E5E3C18847AE}"/>
                  </a:ext>
                </a:extLst>
              </p:cNvPr>
              <p:cNvSpPr txBox="1"/>
              <p:nvPr/>
            </p:nvSpPr>
            <p:spPr>
              <a:xfrm>
                <a:off x="727588" y="502738"/>
                <a:ext cx="10805651" cy="923330"/>
              </a:xfrm>
              <a:prstGeom prst="rect">
                <a:avLst/>
              </a:prstGeom>
              <a:noFill/>
            </p:spPr>
            <p:txBody>
              <a:bodyPr wrap="square">
                <a:spAutoFit/>
              </a:bodyPr>
              <a:lstStyle/>
              <a:p>
                <a:pPr>
                  <a:buFont typeface="+mj-lt"/>
                  <a:buAutoNum type="arabicPeriod"/>
                </a:pPr>
                <a:r>
                  <a:rPr lang="en-US" b="1" i="0" dirty="0">
                    <a:solidFill>
                      <a:srgbClr val="0D0D0D"/>
                    </a:solidFill>
                    <a:effectLst/>
                    <a:latin typeface="Söhne"/>
                  </a:rPr>
                  <a:t>Input Real Images:</a:t>
                </a:r>
                <a:r>
                  <a:rPr lang="en-US" b="0" i="0" dirty="0">
                    <a:solidFill>
                      <a:srgbClr val="0D0D0D"/>
                    </a:solidFill>
                    <a:effectLst/>
                    <a:latin typeface="Söhne"/>
                  </a:rPr>
                  <a:t> Pass the batch of real images </a:t>
                </a:r>
                <a14:m>
                  <m:oMath xmlns:m="http://schemas.openxmlformats.org/officeDocument/2006/math">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1</m:t>
                        </m:r>
                      </m:sub>
                    </m:sSub>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2</m:t>
                        </m:r>
                      </m:sub>
                    </m:sSub>
                    <m:r>
                      <a:rPr lang="en-US"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US" b="0" i="1" dirty="0" smtClean="0">
                            <a:solidFill>
                              <a:srgbClr val="0D0D0D"/>
                            </a:solidFill>
                            <a:effectLst/>
                            <a:latin typeface="Cambria Math" panose="02040503050406030204" pitchFamily="18" charset="0"/>
                          </a:rPr>
                          <m:t>𝑟</m:t>
                        </m:r>
                      </m:e>
                      <m:sub>
                        <m:r>
                          <a:rPr lang="en-US" b="0" i="1" dirty="0" smtClean="0">
                            <a:solidFill>
                              <a:srgbClr val="0D0D0D"/>
                            </a:solidFill>
                            <a:effectLst/>
                            <a:latin typeface="Cambria Math" panose="02040503050406030204" pitchFamily="18" charset="0"/>
                          </a:rPr>
                          <m:t>3</m:t>
                        </m:r>
                      </m:sub>
                    </m:sSub>
                    <m:r>
                      <a:rPr lang="en-US" b="0" i="1" dirty="0" smtClean="0">
                        <a:solidFill>
                          <a:srgbClr val="0D0D0D"/>
                        </a:solidFill>
                        <a:effectLst/>
                        <a:latin typeface="Cambria Math" panose="02040503050406030204" pitchFamily="18" charset="0"/>
                      </a:rPr>
                      <m:t>}</m:t>
                    </m:r>
                  </m:oMath>
                </a14:m>
                <a:r>
                  <a:rPr lang="en-US" b="0" i="0" dirty="0">
                    <a:solidFill>
                      <a:srgbClr val="0D0D0D"/>
                    </a:solidFill>
                    <a:effectLst/>
                    <a:latin typeface="Söhne"/>
                  </a:rPr>
                  <a:t> with class label {</a:t>
                </a:r>
                <a14:m>
                  <m:oMath xmlns:m="http://schemas.openxmlformats.org/officeDocument/2006/math">
                    <m:sSub>
                      <m:sSubPr>
                        <m:ctrlPr>
                          <a:rPr lang="en-IN" b="0" i="1" smtClean="0">
                            <a:solidFill>
                              <a:srgbClr val="0D0D0D"/>
                            </a:solidFill>
                            <a:effectLst/>
                            <a:latin typeface="Cambria Math" panose="02040503050406030204" pitchFamily="18" charset="0"/>
                          </a:rPr>
                        </m:ctrlPr>
                      </m:sSubPr>
                      <m:e>
                        <m:r>
                          <a:rPr lang="en-IN" b="0" i="1" smtClean="0">
                            <a:solidFill>
                              <a:srgbClr val="0D0D0D"/>
                            </a:solidFill>
                            <a:effectLst/>
                            <a:latin typeface="Cambria Math" panose="02040503050406030204" pitchFamily="18" charset="0"/>
                          </a:rPr>
                          <m:t>𝑐</m:t>
                        </m:r>
                      </m:e>
                      <m:sub>
                        <m:r>
                          <a:rPr lang="en-IN" b="0" i="1" smtClean="0">
                            <a:solidFill>
                              <a:srgbClr val="0D0D0D"/>
                            </a:solidFill>
                            <a:effectLst/>
                            <a:latin typeface="Cambria Math" panose="02040503050406030204" pitchFamily="18" charset="0"/>
                          </a:rPr>
                          <m:t>1</m:t>
                        </m:r>
                      </m:sub>
                    </m:sSub>
                    <m:r>
                      <a:rPr lang="en-IN" b="0" i="1" smtClean="0">
                        <a:solidFill>
                          <a:srgbClr val="0D0D0D"/>
                        </a:solidFill>
                        <a:effectLst/>
                        <a:latin typeface="Cambria Math" panose="02040503050406030204" pitchFamily="18" charset="0"/>
                      </a:rPr>
                      <m:t>,</m:t>
                    </m:r>
                    <m:sSub>
                      <m:sSubPr>
                        <m:ctrlPr>
                          <a:rPr lang="en-IN" b="0" i="1" smtClean="0">
                            <a:solidFill>
                              <a:srgbClr val="0D0D0D"/>
                            </a:solidFill>
                            <a:effectLst/>
                            <a:latin typeface="Cambria Math" panose="02040503050406030204" pitchFamily="18" charset="0"/>
                          </a:rPr>
                        </m:ctrlPr>
                      </m:sSubPr>
                      <m:e>
                        <m:r>
                          <a:rPr lang="en-IN" b="0" i="1" smtClean="0">
                            <a:solidFill>
                              <a:srgbClr val="0D0D0D"/>
                            </a:solidFill>
                            <a:effectLst/>
                            <a:latin typeface="Cambria Math" panose="02040503050406030204" pitchFamily="18" charset="0"/>
                          </a:rPr>
                          <m:t>𝑐</m:t>
                        </m:r>
                      </m:e>
                      <m:sub>
                        <m:r>
                          <a:rPr lang="en-IN" b="0" i="1" smtClean="0">
                            <a:solidFill>
                              <a:srgbClr val="0D0D0D"/>
                            </a:solidFill>
                            <a:effectLst/>
                            <a:latin typeface="Cambria Math" panose="02040503050406030204" pitchFamily="18" charset="0"/>
                          </a:rPr>
                          <m:t>2</m:t>
                        </m:r>
                      </m:sub>
                    </m:sSub>
                    <m:r>
                      <a:rPr lang="en-IN" b="0" i="1" smtClean="0">
                        <a:solidFill>
                          <a:srgbClr val="0D0D0D"/>
                        </a:solidFill>
                        <a:effectLst/>
                        <a:latin typeface="Cambria Math" panose="02040503050406030204" pitchFamily="18" charset="0"/>
                      </a:rPr>
                      <m:t>,</m:t>
                    </m:r>
                    <m:sSub>
                      <m:sSubPr>
                        <m:ctrlPr>
                          <a:rPr lang="en-IN" b="0" i="1" smtClean="0">
                            <a:solidFill>
                              <a:srgbClr val="0D0D0D"/>
                            </a:solidFill>
                            <a:effectLst/>
                            <a:latin typeface="Cambria Math" panose="02040503050406030204" pitchFamily="18" charset="0"/>
                          </a:rPr>
                        </m:ctrlPr>
                      </m:sSubPr>
                      <m:e>
                        <m:r>
                          <a:rPr lang="en-IN" b="0" i="1" smtClean="0">
                            <a:solidFill>
                              <a:srgbClr val="0D0D0D"/>
                            </a:solidFill>
                            <a:effectLst/>
                            <a:latin typeface="Cambria Math" panose="02040503050406030204" pitchFamily="18" charset="0"/>
                          </a:rPr>
                          <m:t>𝑐</m:t>
                        </m:r>
                      </m:e>
                      <m:sub>
                        <m:r>
                          <a:rPr lang="en-IN" b="0" i="1" smtClean="0">
                            <a:solidFill>
                              <a:srgbClr val="0D0D0D"/>
                            </a:solidFill>
                            <a:effectLst/>
                            <a:latin typeface="Cambria Math" panose="02040503050406030204" pitchFamily="18" charset="0"/>
                          </a:rPr>
                          <m:t>3</m:t>
                        </m:r>
                      </m:sub>
                    </m:sSub>
                  </m:oMath>
                </a14:m>
                <a:r>
                  <a:rPr lang="en-US" b="0" i="0" dirty="0">
                    <a:solidFill>
                      <a:srgbClr val="0D0D0D"/>
                    </a:solidFill>
                    <a:effectLst/>
                    <a:latin typeface="Söhne"/>
                  </a:rPr>
                  <a:t>} and labels {1,1,1}through the discriminator. Randomly initialize weights </a:t>
                </a:r>
                <a14:m>
                  <m:oMath xmlns:m="http://schemas.openxmlformats.org/officeDocument/2006/math">
                    <m:sSub>
                      <m:sSubPr>
                        <m:ctrlPr>
                          <a:rPr lang="en-IN" b="0" i="1" smtClean="0">
                            <a:solidFill>
                              <a:srgbClr val="0D0D0D"/>
                            </a:solidFill>
                            <a:effectLst/>
                            <a:latin typeface="Cambria Math" panose="02040503050406030204" pitchFamily="18" charset="0"/>
                          </a:rPr>
                        </m:ctrlPr>
                      </m:sSubPr>
                      <m:e>
                        <m:r>
                          <a:rPr lang="en-IN" b="0" i="1" smtClean="0">
                            <a:solidFill>
                              <a:srgbClr val="0D0D0D"/>
                            </a:solidFill>
                            <a:effectLst/>
                            <a:latin typeface="Cambria Math" panose="02040503050406030204" pitchFamily="18" charset="0"/>
                          </a:rPr>
                          <m:t>𝜃</m:t>
                        </m:r>
                      </m:e>
                      <m:sub>
                        <m:r>
                          <a:rPr lang="en-IN" b="0" i="1" smtClean="0">
                            <a:solidFill>
                              <a:srgbClr val="0D0D0D"/>
                            </a:solidFill>
                            <a:effectLst/>
                            <a:latin typeface="Cambria Math" panose="02040503050406030204" pitchFamily="18" charset="0"/>
                          </a:rPr>
                          <m:t>𝐷</m:t>
                        </m:r>
                      </m:sub>
                    </m:sSub>
                  </m:oMath>
                </a14:m>
                <a:r>
                  <a:rPr lang="en-US" b="0" i="0" dirty="0">
                    <a:solidFill>
                      <a:srgbClr val="0D0D0D"/>
                    </a:solidFill>
                    <a:effectLst/>
                    <a:latin typeface="Söhne"/>
                  </a:rPr>
                  <a:t> of discriminator , sigmoid at output layer.</a:t>
                </a:r>
                <a:r>
                  <a:rPr lang="en-US" dirty="0"/>
                  <a:t> Pass the concatenated real images and condition labels through the discriminator</a:t>
                </a:r>
                <a:endParaRPr lang="en-US" b="0" i="0" dirty="0">
                  <a:solidFill>
                    <a:srgbClr val="0D0D0D"/>
                  </a:solidFill>
                  <a:effectLst/>
                  <a:latin typeface="Söhne"/>
                </a:endParaRPr>
              </a:p>
            </p:txBody>
          </p:sp>
        </mc:Choice>
        <mc:Fallback xmlns="">
          <p:sp>
            <p:nvSpPr>
              <p:cNvPr id="3" name="TextBox 2">
                <a:extLst>
                  <a:ext uri="{FF2B5EF4-FFF2-40B4-BE49-F238E27FC236}">
                    <a16:creationId xmlns:a16="http://schemas.microsoft.com/office/drawing/2014/main" id="{0BE6AB86-227B-49EA-9615-E5E3C18847AE}"/>
                  </a:ext>
                </a:extLst>
              </p:cNvPr>
              <p:cNvSpPr txBox="1">
                <a:spLocks noRot="1" noChangeAspect="1" noMove="1" noResize="1" noEditPoints="1" noAdjustHandles="1" noChangeArrowheads="1" noChangeShapeType="1" noTextEdit="1"/>
              </p:cNvSpPr>
              <p:nvPr/>
            </p:nvSpPr>
            <p:spPr>
              <a:xfrm>
                <a:off x="727588" y="502738"/>
                <a:ext cx="10805651" cy="923330"/>
              </a:xfrm>
              <a:prstGeom prst="rect">
                <a:avLst/>
              </a:prstGeom>
              <a:blipFill>
                <a:blip r:embed="rId2"/>
                <a:stretch>
                  <a:fillRect l="-451" t="-3289" b="-9211"/>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CB36325A-558D-4087-9A18-3F446DA8CD73}"/>
              </a:ext>
            </a:extLst>
          </p:cNvPr>
          <p:cNvPicPr>
            <a:picLocks noChangeAspect="1"/>
          </p:cNvPicPr>
          <p:nvPr/>
        </p:nvPicPr>
        <p:blipFill>
          <a:blip r:embed="rId3"/>
          <a:stretch>
            <a:fillRect/>
          </a:stretch>
        </p:blipFill>
        <p:spPr>
          <a:xfrm>
            <a:off x="1555152" y="1449038"/>
            <a:ext cx="3801005" cy="168616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420CE0-5D0C-4D76-AF9C-985195892AE4}"/>
                  </a:ext>
                </a:extLst>
              </p:cNvPr>
              <p:cNvSpPr txBox="1"/>
              <p:nvPr/>
            </p:nvSpPr>
            <p:spPr>
              <a:xfrm>
                <a:off x="162215" y="1922204"/>
                <a:ext cx="884729"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m:t>
                          </m:r>
                          <m:r>
                            <a:rPr lang="en-IN" sz="2400" b="1" i="1" smtClean="0">
                              <a:latin typeface="Cambria Math" panose="02040503050406030204" pitchFamily="18" charset="0"/>
                            </a:rPr>
                            <m:t>𝒓</m:t>
                          </m:r>
                        </m:e>
                        <m:sub>
                          <m:r>
                            <a:rPr lang="en-IN" sz="2400" b="1" i="1" smtClean="0">
                              <a:latin typeface="Cambria Math" panose="02040503050406030204" pitchFamily="18" charset="0"/>
                            </a:rPr>
                            <m:t>𝒊</m:t>
                          </m:r>
                          <m:r>
                            <a:rPr lang="en-IN" sz="2400" b="1" i="1" smtClean="0">
                              <a:latin typeface="Cambria Math" panose="02040503050406030204" pitchFamily="18" charset="0"/>
                            </a:rPr>
                            <m:t>,</m:t>
                          </m:r>
                        </m:sub>
                      </m:sSub>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𝒄</m:t>
                          </m:r>
                        </m:e>
                        <m:sub>
                          <m:r>
                            <a:rPr lang="en-IN" sz="2400" b="1" i="1" smtClean="0">
                              <a:latin typeface="Cambria Math" panose="02040503050406030204" pitchFamily="18" charset="0"/>
                            </a:rPr>
                            <m:t>𝒊</m:t>
                          </m:r>
                        </m:sub>
                      </m:sSub>
                      <m:r>
                        <a:rPr lang="en-IN" sz="2400" b="1" i="1" smtClean="0">
                          <a:latin typeface="Cambria Math" panose="02040503050406030204" pitchFamily="18" charset="0"/>
                        </a:rPr>
                        <m:t>)</m:t>
                      </m:r>
                    </m:oMath>
                  </m:oMathPara>
                </a14:m>
                <a:endParaRPr lang="en-IN" b="1" dirty="0"/>
              </a:p>
            </p:txBody>
          </p:sp>
        </mc:Choice>
        <mc:Fallback xmlns="">
          <p:sp>
            <p:nvSpPr>
              <p:cNvPr id="7" name="TextBox 6">
                <a:extLst>
                  <a:ext uri="{FF2B5EF4-FFF2-40B4-BE49-F238E27FC236}">
                    <a16:creationId xmlns:a16="http://schemas.microsoft.com/office/drawing/2014/main" id="{C2420CE0-5D0C-4D76-AF9C-985195892AE4}"/>
                  </a:ext>
                </a:extLst>
              </p:cNvPr>
              <p:cNvSpPr txBox="1">
                <a:spLocks noRot="1" noChangeAspect="1" noMove="1" noResize="1" noEditPoints="1" noAdjustHandles="1" noChangeArrowheads="1" noChangeShapeType="1" noTextEdit="1"/>
              </p:cNvSpPr>
              <p:nvPr/>
            </p:nvSpPr>
            <p:spPr>
              <a:xfrm>
                <a:off x="162215" y="1922204"/>
                <a:ext cx="884729" cy="385555"/>
              </a:xfrm>
              <a:prstGeom prst="rect">
                <a:avLst/>
              </a:prstGeom>
              <a:blipFill>
                <a:blip r:embed="rId4"/>
                <a:stretch>
                  <a:fillRect l="-12414" r="-12414" b="-2968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438829-6236-409F-AFE7-6A14020894B3}"/>
                  </a:ext>
                </a:extLst>
              </p:cNvPr>
              <p:cNvSpPr txBox="1"/>
              <p:nvPr/>
            </p:nvSpPr>
            <p:spPr>
              <a:xfrm>
                <a:off x="5356158" y="1929265"/>
                <a:ext cx="3217570" cy="453137"/>
              </a:xfrm>
              <a:prstGeom prst="rect">
                <a:avLst/>
              </a:prstGeom>
              <a:noFill/>
            </p:spPr>
            <p:txBody>
              <a:bodyPr wrap="square">
                <a:spAutoFit/>
              </a:bodyPr>
              <a:lstStyle/>
              <a:p>
                <a14:m>
                  <m:oMath xmlns:m="http://schemas.openxmlformats.org/officeDocument/2006/math">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𝑫</m:t>
                        </m:r>
                        <m:r>
                          <a:rPr lang="en-IN" sz="2400" b="1" i="1" smtClean="0">
                            <a:latin typeface="Cambria Math" panose="02040503050406030204" pitchFamily="18" charset="0"/>
                          </a:rPr>
                          <m:t>(</m:t>
                        </m:r>
                        <m:r>
                          <a:rPr lang="en-IN" sz="2400" b="1" i="1" smtClean="0">
                            <a:latin typeface="Cambria Math" panose="02040503050406030204" pitchFamily="18" charset="0"/>
                          </a:rPr>
                          <m:t>𝒓</m:t>
                        </m:r>
                      </m:e>
                      <m:sub>
                        <m:r>
                          <a:rPr lang="en-IN" sz="2400" b="1" i="1" smtClean="0">
                            <a:latin typeface="Cambria Math" panose="02040503050406030204" pitchFamily="18" charset="0"/>
                          </a:rPr>
                          <m:t>𝒊</m:t>
                        </m:r>
                      </m:sub>
                    </m:sSub>
                    <m:r>
                      <a:rPr lang="en-IN" sz="2400" b="1" i="1" smtClean="0">
                        <a:latin typeface="Cambria Math" panose="02040503050406030204" pitchFamily="18" charset="0"/>
                      </a:rPr>
                      <m:t>,</m:t>
                    </m:r>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𝒄</m:t>
                        </m:r>
                      </m:e>
                      <m:sub>
                        <m:r>
                          <a:rPr lang="en-IN" sz="2400" b="1" i="1" smtClean="0">
                            <a:latin typeface="Cambria Math" panose="02040503050406030204" pitchFamily="18" charset="0"/>
                          </a:rPr>
                          <m:t>𝒊</m:t>
                        </m:r>
                      </m:sub>
                    </m:sSub>
                    <m:r>
                      <a:rPr lang="en-IN" sz="2400" b="1" i="1" smtClean="0">
                        <a:latin typeface="Cambria Math" panose="02040503050406030204" pitchFamily="18" charset="0"/>
                      </a:rPr>
                      <m:t>)</m:t>
                    </m:r>
                  </m:oMath>
                </a14:m>
                <a:r>
                  <a:rPr lang="en-IN" sz="1600" dirty="0"/>
                  <a:t>- </a:t>
                </a:r>
                <a:r>
                  <a:rPr lang="en-IN" sz="1600" b="1" dirty="0"/>
                  <a:t>probability close to 1</a:t>
                </a:r>
                <a:endParaRPr lang="en-IN" b="1" dirty="0"/>
              </a:p>
            </p:txBody>
          </p:sp>
        </mc:Choice>
        <mc:Fallback xmlns="">
          <p:sp>
            <p:nvSpPr>
              <p:cNvPr id="9" name="TextBox 8">
                <a:extLst>
                  <a:ext uri="{FF2B5EF4-FFF2-40B4-BE49-F238E27FC236}">
                    <a16:creationId xmlns:a16="http://schemas.microsoft.com/office/drawing/2014/main" id="{89438829-6236-409F-AFE7-6A14020894B3}"/>
                  </a:ext>
                </a:extLst>
              </p:cNvPr>
              <p:cNvSpPr txBox="1">
                <a:spLocks noRot="1" noChangeAspect="1" noMove="1" noResize="1" noEditPoints="1" noAdjustHandles="1" noChangeArrowheads="1" noChangeShapeType="1" noTextEdit="1"/>
              </p:cNvSpPr>
              <p:nvPr/>
            </p:nvSpPr>
            <p:spPr>
              <a:xfrm>
                <a:off x="5356158" y="1929265"/>
                <a:ext cx="3217570" cy="453137"/>
              </a:xfrm>
              <a:prstGeom prst="rect">
                <a:avLst/>
              </a:prstGeom>
              <a:blipFill>
                <a:blip r:embed="rId5"/>
                <a:stretch>
                  <a:fillRect l="-569" b="-20000"/>
                </a:stretch>
              </a:blipFill>
            </p:spPr>
            <p:txBody>
              <a:bodyPr/>
              <a:lstStyle/>
              <a:p>
                <a:r>
                  <a:rPr lang="en-IN">
                    <a:noFill/>
                  </a:rPr>
                  <a:t> </a:t>
                </a:r>
              </a:p>
            </p:txBody>
          </p:sp>
        </mc:Fallback>
      </mc:AlternateContent>
      <p:sp>
        <p:nvSpPr>
          <p:cNvPr id="14" name="Arrow: Right 13">
            <a:extLst>
              <a:ext uri="{FF2B5EF4-FFF2-40B4-BE49-F238E27FC236}">
                <a16:creationId xmlns:a16="http://schemas.microsoft.com/office/drawing/2014/main" id="{0BE3C62A-94B5-479B-9B89-CD78E41A79BB}"/>
              </a:ext>
            </a:extLst>
          </p:cNvPr>
          <p:cNvSpPr/>
          <p:nvPr/>
        </p:nvSpPr>
        <p:spPr>
          <a:xfrm>
            <a:off x="8495072" y="2017725"/>
            <a:ext cx="403124" cy="304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E8084F1-D9BB-4D7D-B729-A12A6E7C2C67}"/>
                  </a:ext>
                </a:extLst>
              </p:cNvPr>
              <p:cNvSpPr txBox="1"/>
              <p:nvPr/>
            </p:nvSpPr>
            <p:spPr>
              <a:xfrm>
                <a:off x="8974431" y="1742453"/>
                <a:ext cx="3217569" cy="668516"/>
              </a:xfrm>
              <a:prstGeom prst="rect">
                <a:avLst/>
              </a:prstGeom>
              <a:noFill/>
            </p:spPr>
            <p:txBody>
              <a:bodyPr wrap="square">
                <a:spAutoFit/>
              </a:bodyPr>
              <a:lstStyle/>
              <a:p>
                <a:pPr algn="l"/>
                <a14:m>
                  <m:oMathPara xmlns:m="http://schemas.openxmlformats.org/officeDocument/2006/math">
                    <m:oMathParaPr>
                      <m:jc m:val="centerGroup"/>
                    </m:oMathParaPr>
                    <m:oMath xmlns:m="http://schemas.openxmlformats.org/officeDocument/2006/math">
                      <m:sSub>
                        <m:sSubPr>
                          <m:ctrlPr>
                            <a:rPr lang="en-IN" sz="2000" b="1" i="1" dirty="0" smtClean="0">
                              <a:solidFill>
                                <a:srgbClr val="0D0D0D"/>
                              </a:solidFill>
                              <a:effectLst/>
                              <a:latin typeface="Cambria Math" panose="02040503050406030204" pitchFamily="18" charset="0"/>
                            </a:rPr>
                          </m:ctrlPr>
                        </m:sSubPr>
                        <m:e>
                          <m:r>
                            <a:rPr lang="en-IN" sz="2000" b="1" i="1" dirty="0" smtClean="0">
                              <a:solidFill>
                                <a:srgbClr val="0D0D0D"/>
                              </a:solidFill>
                              <a:effectLst/>
                              <a:latin typeface="Cambria Math" panose="02040503050406030204" pitchFamily="18" charset="0"/>
                            </a:rPr>
                            <m:t>𝑳</m:t>
                          </m:r>
                        </m:e>
                        <m:sub>
                          <m:r>
                            <a:rPr lang="en-IN" sz="2000" b="1" i="1" dirty="0" smtClean="0">
                              <a:solidFill>
                                <a:srgbClr val="0D0D0D"/>
                              </a:solidFill>
                              <a:effectLst/>
                              <a:latin typeface="Cambria Math" panose="02040503050406030204" pitchFamily="18" charset="0"/>
                            </a:rPr>
                            <m:t>𝑹𝒆𝒂𝒍</m:t>
                          </m:r>
                        </m:sub>
                      </m:sSub>
                      <m:r>
                        <a:rPr lang="en-IN" sz="2000" b="1" i="1" dirty="0" smtClean="0">
                          <a:solidFill>
                            <a:srgbClr val="0D0D0D"/>
                          </a:solidFill>
                          <a:effectLst/>
                          <a:latin typeface="Cambria Math" panose="02040503050406030204" pitchFamily="18" charset="0"/>
                        </a:rPr>
                        <m:t>=−</m:t>
                      </m:r>
                      <m:f>
                        <m:fPr>
                          <m:ctrlPr>
                            <a:rPr lang="en-IN" sz="2000" b="1" i="1" dirty="0" smtClean="0">
                              <a:solidFill>
                                <a:srgbClr val="0D0D0D"/>
                              </a:solidFill>
                              <a:effectLst/>
                              <a:latin typeface="Cambria Math" panose="02040503050406030204" pitchFamily="18" charset="0"/>
                            </a:rPr>
                          </m:ctrlPr>
                        </m:fPr>
                        <m:num>
                          <m:r>
                            <a:rPr lang="en-IN" sz="2000" b="1" i="1" dirty="0" smtClean="0">
                              <a:solidFill>
                                <a:srgbClr val="0D0D0D"/>
                              </a:solidFill>
                              <a:effectLst/>
                              <a:latin typeface="Cambria Math" panose="02040503050406030204" pitchFamily="18" charset="0"/>
                            </a:rPr>
                            <m:t>𝟏</m:t>
                          </m:r>
                        </m:num>
                        <m:den>
                          <m:r>
                            <a:rPr lang="en-IN" sz="2000" b="1" i="1" dirty="0" smtClean="0">
                              <a:solidFill>
                                <a:srgbClr val="0D0D0D"/>
                              </a:solidFill>
                              <a:effectLst/>
                              <a:latin typeface="Cambria Math" panose="02040503050406030204" pitchFamily="18" charset="0"/>
                            </a:rPr>
                            <m:t>𝑵</m:t>
                          </m:r>
                        </m:den>
                      </m:f>
                      <m:r>
                        <a:rPr lang="en-IN" sz="2000" b="1" i="1" dirty="0" smtClean="0">
                          <a:solidFill>
                            <a:srgbClr val="0D0D0D"/>
                          </a:solidFill>
                          <a:effectLst/>
                          <a:latin typeface="Cambria Math" panose="02040503050406030204" pitchFamily="18" charset="0"/>
                        </a:rPr>
                        <m:t>∑</m:t>
                      </m:r>
                      <m:r>
                        <a:rPr lang="en-IN" sz="2000" b="1" i="1" dirty="0" smtClean="0">
                          <a:solidFill>
                            <a:srgbClr val="0D0D0D"/>
                          </a:solidFill>
                          <a:effectLst/>
                          <a:latin typeface="Cambria Math" panose="02040503050406030204" pitchFamily="18" charset="0"/>
                        </a:rPr>
                        <m:t>𝒍𝒏</m:t>
                      </m:r>
                      <m:r>
                        <a:rPr lang="en-IN" sz="2000" b="1" i="1" dirty="0" smtClean="0">
                          <a:solidFill>
                            <a:srgbClr val="0D0D0D"/>
                          </a:solidFill>
                          <a:effectLst/>
                          <a:latin typeface="Cambria Math" panose="02040503050406030204" pitchFamily="18" charset="0"/>
                        </a:rPr>
                        <m:t>⁡[</m:t>
                      </m:r>
                      <m:r>
                        <a:rPr lang="en-IN" sz="2000" b="1" i="1" dirty="0">
                          <a:solidFill>
                            <a:srgbClr val="0D0D0D"/>
                          </a:solidFill>
                          <a:effectLst/>
                          <a:latin typeface="Cambria Math" panose="02040503050406030204" pitchFamily="18" charset="0"/>
                        </a:rPr>
                        <m:t>𝑫</m:t>
                      </m:r>
                      <m:r>
                        <a:rPr lang="en-IN" sz="2000" b="1" i="1" dirty="0">
                          <a:solidFill>
                            <a:srgbClr val="0D0D0D"/>
                          </a:solidFill>
                          <a:effectLst/>
                          <a:latin typeface="Cambria Math" panose="02040503050406030204" pitchFamily="18" charset="0"/>
                        </a:rPr>
                        <m:t>(</m:t>
                      </m:r>
                      <m:sSub>
                        <m:sSubPr>
                          <m:ctrlPr>
                            <a:rPr lang="en-IN" sz="2000" b="1" i="1" dirty="0" smtClean="0">
                              <a:solidFill>
                                <a:srgbClr val="0D0D0D"/>
                              </a:solidFill>
                              <a:effectLst/>
                              <a:latin typeface="Cambria Math" panose="02040503050406030204" pitchFamily="18" charset="0"/>
                            </a:rPr>
                          </m:ctrlPr>
                        </m:sSubPr>
                        <m:e>
                          <m:r>
                            <a:rPr lang="en-IN" sz="2000" b="1" i="1" dirty="0" smtClean="0">
                              <a:solidFill>
                                <a:srgbClr val="0D0D0D"/>
                              </a:solidFill>
                              <a:effectLst/>
                              <a:latin typeface="Cambria Math" panose="02040503050406030204" pitchFamily="18" charset="0"/>
                            </a:rPr>
                            <m:t>𝒓</m:t>
                          </m:r>
                        </m:e>
                        <m:sub>
                          <m:r>
                            <a:rPr lang="en-IN" sz="2000" b="1" i="1" dirty="0" smtClean="0">
                              <a:solidFill>
                                <a:srgbClr val="0D0D0D"/>
                              </a:solidFill>
                              <a:effectLst/>
                              <a:latin typeface="Cambria Math" panose="02040503050406030204" pitchFamily="18" charset="0"/>
                            </a:rPr>
                            <m:t>𝒊</m:t>
                          </m:r>
                        </m:sub>
                      </m:sSub>
                      <m:r>
                        <a:rPr lang="en-IN" sz="2000" b="1" i="1" dirty="0" smtClean="0">
                          <a:solidFill>
                            <a:srgbClr val="0D0D0D"/>
                          </a:solidFill>
                          <a:effectLst/>
                          <a:latin typeface="Cambria Math" panose="02040503050406030204" pitchFamily="18" charset="0"/>
                        </a:rPr>
                        <m:t>,</m:t>
                      </m:r>
                      <m:sSub>
                        <m:sSubPr>
                          <m:ctrlPr>
                            <a:rPr lang="en-IN" sz="2000" b="1" i="1" dirty="0" smtClean="0">
                              <a:solidFill>
                                <a:srgbClr val="0D0D0D"/>
                              </a:solidFill>
                              <a:effectLst/>
                              <a:latin typeface="Cambria Math" panose="02040503050406030204" pitchFamily="18" charset="0"/>
                            </a:rPr>
                          </m:ctrlPr>
                        </m:sSubPr>
                        <m:e>
                          <m:r>
                            <a:rPr lang="en-IN" sz="2000" b="1" i="1" dirty="0" smtClean="0">
                              <a:solidFill>
                                <a:srgbClr val="0D0D0D"/>
                              </a:solidFill>
                              <a:effectLst/>
                              <a:latin typeface="Cambria Math" panose="02040503050406030204" pitchFamily="18" charset="0"/>
                            </a:rPr>
                            <m:t>𝒄</m:t>
                          </m:r>
                        </m:e>
                        <m:sub>
                          <m:r>
                            <a:rPr lang="en-IN" sz="2000" b="1" i="1" dirty="0" smtClean="0">
                              <a:solidFill>
                                <a:srgbClr val="0D0D0D"/>
                              </a:solidFill>
                              <a:effectLst/>
                              <a:latin typeface="Cambria Math" panose="02040503050406030204" pitchFamily="18" charset="0"/>
                            </a:rPr>
                            <m:t>𝒊</m:t>
                          </m:r>
                        </m:sub>
                      </m:sSub>
                      <m:r>
                        <a:rPr lang="en-IN" sz="2000" b="1" i="1" dirty="0" smtClean="0">
                          <a:solidFill>
                            <a:srgbClr val="0D0D0D"/>
                          </a:solidFill>
                          <a:effectLst/>
                          <a:latin typeface="Cambria Math" panose="02040503050406030204" pitchFamily="18" charset="0"/>
                        </a:rPr>
                        <m:t>)] </m:t>
                      </m:r>
                    </m:oMath>
                  </m:oMathPara>
                </a14:m>
                <a:endParaRPr lang="en-IN" sz="2000" b="1" i="1" dirty="0">
                  <a:solidFill>
                    <a:srgbClr val="0D0D0D"/>
                  </a:solidFill>
                  <a:effectLst/>
                  <a:latin typeface="KaTeX_Math"/>
                </a:endParaRPr>
              </a:p>
            </p:txBody>
          </p:sp>
        </mc:Choice>
        <mc:Fallback xmlns="">
          <p:sp>
            <p:nvSpPr>
              <p:cNvPr id="16" name="TextBox 15">
                <a:extLst>
                  <a:ext uri="{FF2B5EF4-FFF2-40B4-BE49-F238E27FC236}">
                    <a16:creationId xmlns:a16="http://schemas.microsoft.com/office/drawing/2014/main" id="{6E8084F1-D9BB-4D7D-B729-A12A6E7C2C67}"/>
                  </a:ext>
                </a:extLst>
              </p:cNvPr>
              <p:cNvSpPr txBox="1">
                <a:spLocks noRot="1" noChangeAspect="1" noMove="1" noResize="1" noEditPoints="1" noAdjustHandles="1" noChangeArrowheads="1" noChangeShapeType="1" noTextEdit="1"/>
              </p:cNvSpPr>
              <p:nvPr/>
            </p:nvSpPr>
            <p:spPr>
              <a:xfrm>
                <a:off x="8974431" y="1742453"/>
                <a:ext cx="3217569" cy="668516"/>
              </a:xfrm>
              <a:prstGeom prst="rect">
                <a:avLst/>
              </a:prstGeom>
              <a:blipFill>
                <a:blip r:embed="rId6"/>
                <a:stretch>
                  <a:fillRect/>
                </a:stretch>
              </a:blipFill>
            </p:spPr>
            <p:txBody>
              <a:bodyPr/>
              <a:lstStyle/>
              <a:p>
                <a:r>
                  <a:rPr lang="en-IN">
                    <a:noFill/>
                  </a:rPr>
                  <a:t> </a:t>
                </a:r>
              </a:p>
            </p:txBody>
          </p:sp>
        </mc:Fallback>
      </mc:AlternateContent>
      <p:sp>
        <p:nvSpPr>
          <p:cNvPr id="18" name="TextBox 17">
            <a:extLst>
              <a:ext uri="{FF2B5EF4-FFF2-40B4-BE49-F238E27FC236}">
                <a16:creationId xmlns:a16="http://schemas.microsoft.com/office/drawing/2014/main" id="{B32037DD-BA43-42C6-82DD-AB50D9E20A8C}"/>
              </a:ext>
            </a:extLst>
          </p:cNvPr>
          <p:cNvSpPr txBox="1"/>
          <p:nvPr/>
        </p:nvSpPr>
        <p:spPr>
          <a:xfrm>
            <a:off x="3047999" y="41467"/>
            <a:ext cx="5810866" cy="461665"/>
          </a:xfrm>
          <a:prstGeom prst="rect">
            <a:avLst/>
          </a:prstGeom>
          <a:noFill/>
        </p:spPr>
        <p:txBody>
          <a:bodyPr wrap="square">
            <a:spAutoFit/>
          </a:bodyPr>
          <a:lstStyle/>
          <a:p>
            <a:pPr algn="l"/>
            <a:r>
              <a:rPr lang="en-US" sz="2400" b="1" i="0" dirty="0">
                <a:solidFill>
                  <a:srgbClr val="0D0D0D"/>
                </a:solidFill>
                <a:effectLst/>
                <a:latin typeface="Verdana" panose="020B0604030504040204" pitchFamily="34" charset="0"/>
                <a:ea typeface="Verdana" panose="020B0604030504040204" pitchFamily="34" charset="0"/>
              </a:rPr>
              <a:t>Conditional GAN- Discriminator</a:t>
            </a:r>
          </a:p>
        </p:txBody>
      </p:sp>
      <p:sp>
        <p:nvSpPr>
          <p:cNvPr id="19" name="Arrow: Right 18">
            <a:extLst>
              <a:ext uri="{FF2B5EF4-FFF2-40B4-BE49-F238E27FC236}">
                <a16:creationId xmlns:a16="http://schemas.microsoft.com/office/drawing/2014/main" id="{6B9EC00E-43B8-4E93-8B48-196A8F3710A0}"/>
              </a:ext>
            </a:extLst>
          </p:cNvPr>
          <p:cNvSpPr/>
          <p:nvPr/>
        </p:nvSpPr>
        <p:spPr>
          <a:xfrm>
            <a:off x="1249367" y="2065609"/>
            <a:ext cx="370752" cy="256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69B7410-D630-4163-AA27-C0934D8573F4}"/>
                  </a:ext>
                </a:extLst>
              </p:cNvPr>
              <p:cNvSpPr txBox="1"/>
              <p:nvPr/>
            </p:nvSpPr>
            <p:spPr>
              <a:xfrm>
                <a:off x="5574890" y="2789592"/>
                <a:ext cx="356911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b="1" i="1" smtClean="0">
                              <a:latin typeface="Cambria Math" panose="02040503050406030204" pitchFamily="18" charset="0"/>
                            </a:rPr>
                          </m:ctrlPr>
                        </m:sSubPr>
                        <m:e>
                          <m:r>
                            <a:rPr lang="en-IN" sz="1800" b="1" i="1" smtClean="0">
                              <a:latin typeface="Cambria Math" panose="02040503050406030204" pitchFamily="18" charset="0"/>
                            </a:rPr>
                            <m:t>𝑫</m:t>
                          </m:r>
                          <m:r>
                            <a:rPr lang="en-IN" sz="1800" b="1" i="1" smtClean="0">
                              <a:latin typeface="Cambria Math" panose="02040503050406030204" pitchFamily="18" charset="0"/>
                            </a:rPr>
                            <m:t>(</m:t>
                          </m:r>
                          <m:r>
                            <a:rPr lang="en-IN" sz="1800" b="1" i="1" smtClean="0">
                              <a:latin typeface="Cambria Math" panose="02040503050406030204" pitchFamily="18" charset="0"/>
                            </a:rPr>
                            <m:t>𝒓</m:t>
                          </m:r>
                        </m:e>
                        <m:sub>
                          <m:r>
                            <a:rPr lang="en-IN" sz="1800" b="1" i="1" smtClean="0">
                              <a:latin typeface="Cambria Math" panose="02040503050406030204" pitchFamily="18" charset="0"/>
                            </a:rPr>
                            <m:t>𝒊</m:t>
                          </m:r>
                        </m:sub>
                      </m:sSub>
                      <m:r>
                        <a:rPr lang="en-IN" sz="1800" b="1" i="1" smtClean="0">
                          <a:latin typeface="Cambria Math" panose="02040503050406030204" pitchFamily="18" charset="0"/>
                        </a:rPr>
                        <m:t>,</m:t>
                      </m:r>
                      <m:sSub>
                        <m:sSubPr>
                          <m:ctrlPr>
                            <a:rPr lang="en-IN" sz="1800" b="1" i="1" smtClean="0">
                              <a:latin typeface="Cambria Math" panose="02040503050406030204" pitchFamily="18" charset="0"/>
                            </a:rPr>
                          </m:ctrlPr>
                        </m:sSubPr>
                        <m:e>
                          <m:r>
                            <a:rPr lang="en-IN" sz="1800" b="1" i="1" smtClean="0">
                              <a:latin typeface="Cambria Math" panose="02040503050406030204" pitchFamily="18" charset="0"/>
                            </a:rPr>
                            <m:t>𝒄</m:t>
                          </m:r>
                        </m:e>
                        <m:sub>
                          <m:r>
                            <a:rPr lang="en-IN" sz="1800" b="1" i="1" smtClean="0">
                              <a:latin typeface="Cambria Math" panose="02040503050406030204" pitchFamily="18" charset="0"/>
                            </a:rPr>
                            <m:t>𝒊</m:t>
                          </m:r>
                        </m:sub>
                      </m:sSub>
                      <m:r>
                        <a:rPr lang="en-IN" sz="1800" b="1" i="1" smtClean="0">
                          <a:latin typeface="Cambria Math" panose="02040503050406030204" pitchFamily="18" charset="0"/>
                        </a:rPr>
                        <m:t>)=</m:t>
                      </m:r>
                      <m:r>
                        <a:rPr lang="en-IN" sz="1800" b="1" i="1" smtClean="0">
                          <a:latin typeface="Cambria Math" panose="02040503050406030204" pitchFamily="18" charset="0"/>
                        </a:rPr>
                        <m:t>𝑫</m:t>
                      </m:r>
                      <m:r>
                        <a:rPr lang="en-IN" sz="1800" b="1" i="1" smtClean="0">
                          <a:latin typeface="Cambria Math" panose="02040503050406030204" pitchFamily="18" charset="0"/>
                        </a:rPr>
                        <m:t>(</m:t>
                      </m:r>
                      <m:sSub>
                        <m:sSubPr>
                          <m:ctrlPr>
                            <a:rPr lang="en-IN" sz="1800" b="1" i="1" smtClean="0">
                              <a:latin typeface="Cambria Math" panose="02040503050406030204" pitchFamily="18" charset="0"/>
                            </a:rPr>
                          </m:ctrlPr>
                        </m:sSubPr>
                        <m:e>
                          <m:r>
                            <a:rPr lang="en-IN" sz="1800" b="1" i="1" smtClean="0">
                              <a:latin typeface="Cambria Math" panose="02040503050406030204" pitchFamily="18" charset="0"/>
                            </a:rPr>
                            <m:t>𝒓</m:t>
                          </m:r>
                        </m:e>
                        <m:sub>
                          <m:r>
                            <a:rPr lang="en-IN" sz="1800" b="1" i="1" smtClean="0">
                              <a:latin typeface="Cambria Math" panose="02040503050406030204" pitchFamily="18" charset="0"/>
                            </a:rPr>
                            <m:t>𝒊</m:t>
                          </m:r>
                        </m:sub>
                      </m:sSub>
                      <m:r>
                        <a:rPr lang="en-IN" sz="1800" b="1" i="1" smtClean="0">
                          <a:latin typeface="Cambria Math" panose="02040503050406030204" pitchFamily="18" charset="0"/>
                        </a:rPr>
                        <m:t>|</m:t>
                      </m:r>
                      <m:sSub>
                        <m:sSubPr>
                          <m:ctrlPr>
                            <a:rPr lang="en-IN" sz="1800" b="1" i="1" smtClean="0">
                              <a:latin typeface="Cambria Math" panose="02040503050406030204" pitchFamily="18" charset="0"/>
                            </a:rPr>
                          </m:ctrlPr>
                        </m:sSubPr>
                        <m:e>
                          <m:r>
                            <a:rPr lang="en-IN" sz="1800" b="1" i="1" smtClean="0">
                              <a:latin typeface="Cambria Math" panose="02040503050406030204" pitchFamily="18" charset="0"/>
                            </a:rPr>
                            <m:t>𝒄</m:t>
                          </m:r>
                        </m:e>
                        <m:sub>
                          <m:r>
                            <a:rPr lang="en-IN" sz="1800" b="1" i="1" smtClean="0">
                              <a:latin typeface="Cambria Math" panose="02040503050406030204" pitchFamily="18" charset="0"/>
                            </a:rPr>
                            <m:t>𝒊</m:t>
                          </m:r>
                        </m:sub>
                      </m:sSub>
                      <m:r>
                        <a:rPr lang="en-IN" sz="1800" b="1" i="1" smtClean="0">
                          <a:latin typeface="Cambria Math" panose="02040503050406030204" pitchFamily="18" charset="0"/>
                        </a:rPr>
                        <m:t>)</m:t>
                      </m:r>
                      <m:r>
                        <a:rPr lang="en-IN" sz="1800" b="0" i="0" smtClean="0">
                          <a:latin typeface="Cambria Math" panose="02040503050406030204" pitchFamily="18" charset="0"/>
                        </a:rPr>
                        <m:t>~</m:t>
                      </m:r>
                      <m:r>
                        <m:rPr>
                          <m:sty m:val="p"/>
                        </m:rPr>
                        <a:rPr lang="en-IN" sz="1800" b="0" i="0" smtClean="0">
                          <a:latin typeface="Cambria Math" panose="02040503050406030204" pitchFamily="18" charset="0"/>
                        </a:rPr>
                        <m:t>p</m:t>
                      </m:r>
                      <m:r>
                        <a:rPr lang="en-IN" sz="1800" b="0" i="0" smtClean="0">
                          <a:latin typeface="Cambria Math" panose="02040503050406030204" pitchFamily="18" charset="0"/>
                        </a:rPr>
                        <m:t>(</m:t>
                      </m:r>
                      <m:r>
                        <m:rPr>
                          <m:sty m:val="p"/>
                        </m:rPr>
                        <a:rPr lang="en-IN" sz="1800" b="0" i="0" smtClean="0">
                          <a:latin typeface="Cambria Math" panose="02040503050406030204" pitchFamily="18" charset="0"/>
                        </a:rPr>
                        <m:t>real</m:t>
                      </m:r>
                      <m:r>
                        <a:rPr lang="en-IN" sz="1800" b="0" i="0" smtClean="0">
                          <a:latin typeface="Cambria Math" panose="02040503050406030204" pitchFamily="18" charset="0"/>
                        </a:rPr>
                        <m:t>|</m:t>
                      </m:r>
                      <m:sSub>
                        <m:sSubPr>
                          <m:ctrlPr>
                            <a:rPr lang="en-IN" sz="1800" b="0" i="1" smtClean="0">
                              <a:latin typeface="Cambria Math" panose="02040503050406030204" pitchFamily="18" charset="0"/>
                            </a:rPr>
                          </m:ctrlPr>
                        </m:sSubPr>
                        <m:e>
                          <m:r>
                            <m:rPr>
                              <m:sty m:val="p"/>
                            </m:rPr>
                            <a:rPr lang="en-IN" sz="1800" b="0" i="0" smtClean="0">
                              <a:latin typeface="Cambria Math" panose="02040503050406030204" pitchFamily="18" charset="0"/>
                            </a:rPr>
                            <m:t>r</m:t>
                          </m:r>
                        </m:e>
                        <m:sub>
                          <m:r>
                            <m:rPr>
                              <m:sty m:val="p"/>
                            </m:rPr>
                            <a:rPr lang="en-IN" sz="1800" b="0" i="0" smtClean="0">
                              <a:latin typeface="Cambria Math" panose="02040503050406030204" pitchFamily="18" charset="0"/>
                            </a:rPr>
                            <m:t>i</m:t>
                          </m:r>
                        </m:sub>
                      </m:sSub>
                      <m:r>
                        <a:rPr lang="en-IN" sz="1800" b="0" i="0" smtClean="0">
                          <a:latin typeface="Cambria Math" panose="02040503050406030204" pitchFamily="18" charset="0"/>
                        </a:rPr>
                        <m:t>,</m:t>
                      </m:r>
                      <m:sSub>
                        <m:sSubPr>
                          <m:ctrlPr>
                            <a:rPr lang="en-IN" sz="1800" b="0" i="1" smtClean="0">
                              <a:latin typeface="Cambria Math" panose="02040503050406030204" pitchFamily="18" charset="0"/>
                            </a:rPr>
                          </m:ctrlPr>
                        </m:sSubPr>
                        <m:e>
                          <m:r>
                            <m:rPr>
                              <m:sty m:val="p"/>
                            </m:rPr>
                            <a:rPr lang="en-IN" sz="1800" b="0" i="0" smtClean="0">
                              <a:latin typeface="Cambria Math" panose="02040503050406030204" pitchFamily="18" charset="0"/>
                            </a:rPr>
                            <m:t>c</m:t>
                          </m:r>
                        </m:e>
                        <m:sub>
                          <m:r>
                            <m:rPr>
                              <m:sty m:val="p"/>
                            </m:rPr>
                            <a:rPr lang="en-IN" sz="1800" b="0" i="0" smtClean="0">
                              <a:latin typeface="Cambria Math" panose="02040503050406030204" pitchFamily="18" charset="0"/>
                            </a:rPr>
                            <m:t>i</m:t>
                          </m:r>
                        </m:sub>
                      </m:sSub>
                      <m:r>
                        <a:rPr lang="en-IN" sz="1800" b="0" i="0" smtClean="0">
                          <a:latin typeface="Cambria Math" panose="02040503050406030204" pitchFamily="18" charset="0"/>
                        </a:rPr>
                        <m:t>)</m:t>
                      </m:r>
                    </m:oMath>
                  </m:oMathPara>
                </a14:m>
                <a:endParaRPr lang="en-IN" dirty="0"/>
              </a:p>
            </p:txBody>
          </p:sp>
        </mc:Choice>
        <mc:Fallback xmlns="">
          <p:sp>
            <p:nvSpPr>
              <p:cNvPr id="17" name="TextBox 16">
                <a:extLst>
                  <a:ext uri="{FF2B5EF4-FFF2-40B4-BE49-F238E27FC236}">
                    <a16:creationId xmlns:a16="http://schemas.microsoft.com/office/drawing/2014/main" id="{969B7410-D630-4163-AA27-C0934D8573F4}"/>
                  </a:ext>
                </a:extLst>
              </p:cNvPr>
              <p:cNvSpPr txBox="1">
                <a:spLocks noRot="1" noChangeAspect="1" noMove="1" noResize="1" noEditPoints="1" noAdjustHandles="1" noChangeArrowheads="1" noChangeShapeType="1" noTextEdit="1"/>
              </p:cNvSpPr>
              <p:nvPr/>
            </p:nvSpPr>
            <p:spPr>
              <a:xfrm>
                <a:off x="5574890" y="2789592"/>
                <a:ext cx="3569110" cy="369332"/>
              </a:xfrm>
              <a:prstGeom prst="rect">
                <a:avLst/>
              </a:prstGeom>
              <a:blipFill>
                <a:blip r:embed="rId7"/>
                <a:stretch>
                  <a:fillRect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7C70D0-DF4E-4F09-BA1B-7322DE0B7B1F}"/>
                  </a:ext>
                </a:extLst>
              </p:cNvPr>
              <p:cNvSpPr txBox="1"/>
              <p:nvPr/>
            </p:nvSpPr>
            <p:spPr>
              <a:xfrm>
                <a:off x="639097" y="3494973"/>
                <a:ext cx="10972800" cy="923330"/>
              </a:xfrm>
              <a:prstGeom prst="rect">
                <a:avLst/>
              </a:prstGeom>
              <a:noFill/>
            </p:spPr>
            <p:txBody>
              <a:bodyPr wrap="square">
                <a:spAutoFit/>
              </a:bodyPr>
              <a:lstStyle/>
              <a:p>
                <a:r>
                  <a:rPr lang="en-IN" b="1" i="0" dirty="0">
                    <a:solidFill>
                      <a:srgbClr val="0D0D0D"/>
                    </a:solidFill>
                    <a:effectLst/>
                    <a:latin typeface="Söhne"/>
                  </a:rPr>
                  <a:t>2. Input Fake Images:</a:t>
                </a:r>
                <a:r>
                  <a:rPr lang="en-IN" b="0" i="0" dirty="0">
                    <a:solidFill>
                      <a:srgbClr val="0D0D0D"/>
                    </a:solidFill>
                    <a:effectLst/>
                    <a:latin typeface="Söhne"/>
                  </a:rPr>
                  <a:t> Pass the batch of fake images </a:t>
                </a:r>
                <a14:m>
                  <m:oMath xmlns:m="http://schemas.openxmlformats.org/officeDocument/2006/math">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1</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2</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3</m:t>
                        </m:r>
                      </m:sub>
                    </m:sSub>
                    <m:r>
                      <a:rPr lang="en-IN" b="0" i="1" dirty="0" smtClean="0">
                        <a:solidFill>
                          <a:srgbClr val="0D0D0D"/>
                        </a:solidFill>
                        <a:effectLst/>
                        <a:latin typeface="Cambria Math" panose="02040503050406030204" pitchFamily="18" charset="0"/>
                      </a:rPr>
                      <m:t>} </m:t>
                    </m:r>
                  </m:oMath>
                </a14:m>
                <a:r>
                  <a:rPr lang="en-IN" b="0" i="0" dirty="0">
                    <a:solidFill>
                      <a:srgbClr val="0D0D0D"/>
                    </a:solidFill>
                    <a:effectLst/>
                    <a:latin typeface="Söhne"/>
                  </a:rPr>
                  <a:t>through the discriminator with same class label </a:t>
                </a:r>
                <a14:m>
                  <m:oMath xmlns:m="http://schemas.openxmlformats.org/officeDocument/2006/math">
                    <m:r>
                      <a:rPr lang="en-IN" b="0" i="1" smtClean="0">
                        <a:solidFill>
                          <a:srgbClr val="0D0D0D"/>
                        </a:solidFill>
                        <a:effectLst/>
                        <a:latin typeface="Cambria Math" panose="02040503050406030204" pitchFamily="18" charset="0"/>
                      </a:rPr>
                      <m:t>{</m:t>
                    </m:r>
                    <m:sSub>
                      <m:sSubPr>
                        <m:ctrlPr>
                          <a:rPr lang="en-IN" b="0" i="1" smtClean="0">
                            <a:solidFill>
                              <a:srgbClr val="0D0D0D"/>
                            </a:solidFill>
                            <a:effectLst/>
                            <a:latin typeface="Cambria Math" panose="02040503050406030204" pitchFamily="18" charset="0"/>
                          </a:rPr>
                        </m:ctrlPr>
                      </m:sSubPr>
                      <m:e>
                        <m:r>
                          <a:rPr lang="en-IN" b="0" i="1" smtClean="0">
                            <a:solidFill>
                              <a:srgbClr val="0D0D0D"/>
                            </a:solidFill>
                            <a:effectLst/>
                            <a:latin typeface="Cambria Math" panose="02040503050406030204" pitchFamily="18" charset="0"/>
                          </a:rPr>
                          <m:t>𝑐</m:t>
                        </m:r>
                      </m:e>
                      <m:sub>
                        <m:r>
                          <a:rPr lang="en-IN" b="0" i="1" smtClean="0">
                            <a:solidFill>
                              <a:srgbClr val="0D0D0D"/>
                            </a:solidFill>
                            <a:effectLst/>
                            <a:latin typeface="Cambria Math" panose="02040503050406030204" pitchFamily="18" charset="0"/>
                          </a:rPr>
                          <m:t>1</m:t>
                        </m:r>
                      </m:sub>
                    </m:sSub>
                    <m:r>
                      <a:rPr lang="en-IN" b="0" i="1" smtClean="0">
                        <a:solidFill>
                          <a:srgbClr val="0D0D0D"/>
                        </a:solidFill>
                        <a:effectLst/>
                        <a:latin typeface="Cambria Math" panose="02040503050406030204" pitchFamily="18" charset="0"/>
                      </a:rPr>
                      <m:t>,</m:t>
                    </m:r>
                    <m:sSub>
                      <m:sSubPr>
                        <m:ctrlPr>
                          <a:rPr lang="en-IN" b="0" i="1" smtClean="0">
                            <a:solidFill>
                              <a:srgbClr val="0D0D0D"/>
                            </a:solidFill>
                            <a:effectLst/>
                            <a:latin typeface="Cambria Math" panose="02040503050406030204" pitchFamily="18" charset="0"/>
                          </a:rPr>
                        </m:ctrlPr>
                      </m:sSubPr>
                      <m:e>
                        <m:r>
                          <a:rPr lang="en-IN" b="0" i="1" smtClean="0">
                            <a:solidFill>
                              <a:srgbClr val="0D0D0D"/>
                            </a:solidFill>
                            <a:effectLst/>
                            <a:latin typeface="Cambria Math" panose="02040503050406030204" pitchFamily="18" charset="0"/>
                          </a:rPr>
                          <m:t>𝑐</m:t>
                        </m:r>
                      </m:e>
                      <m:sub>
                        <m:r>
                          <a:rPr lang="en-IN" b="0" i="1" smtClean="0">
                            <a:solidFill>
                              <a:srgbClr val="0D0D0D"/>
                            </a:solidFill>
                            <a:effectLst/>
                            <a:latin typeface="Cambria Math" panose="02040503050406030204" pitchFamily="18" charset="0"/>
                          </a:rPr>
                          <m:t>2</m:t>
                        </m:r>
                      </m:sub>
                    </m:sSub>
                    <m:r>
                      <a:rPr lang="en-IN" b="0" i="1" smtClean="0">
                        <a:solidFill>
                          <a:srgbClr val="0D0D0D"/>
                        </a:solidFill>
                        <a:effectLst/>
                        <a:latin typeface="Cambria Math" panose="02040503050406030204" pitchFamily="18" charset="0"/>
                      </a:rPr>
                      <m:t>,</m:t>
                    </m:r>
                    <m:sSub>
                      <m:sSubPr>
                        <m:ctrlPr>
                          <a:rPr lang="en-IN" b="0" i="1" smtClean="0">
                            <a:solidFill>
                              <a:srgbClr val="0D0D0D"/>
                            </a:solidFill>
                            <a:effectLst/>
                            <a:latin typeface="Cambria Math" panose="02040503050406030204" pitchFamily="18" charset="0"/>
                          </a:rPr>
                        </m:ctrlPr>
                      </m:sSubPr>
                      <m:e>
                        <m:r>
                          <a:rPr lang="en-IN" b="0" i="1" smtClean="0">
                            <a:solidFill>
                              <a:srgbClr val="0D0D0D"/>
                            </a:solidFill>
                            <a:effectLst/>
                            <a:latin typeface="Cambria Math" panose="02040503050406030204" pitchFamily="18" charset="0"/>
                          </a:rPr>
                          <m:t>𝑐</m:t>
                        </m:r>
                      </m:e>
                      <m:sub>
                        <m:r>
                          <a:rPr lang="en-IN" b="0" i="1" smtClean="0">
                            <a:solidFill>
                              <a:srgbClr val="0D0D0D"/>
                            </a:solidFill>
                            <a:effectLst/>
                            <a:latin typeface="Cambria Math" panose="02040503050406030204" pitchFamily="18" charset="0"/>
                          </a:rPr>
                          <m:t>3</m:t>
                        </m:r>
                      </m:sub>
                    </m:sSub>
                    <m:r>
                      <a:rPr lang="en-IN" b="0" i="1" smtClean="0">
                        <a:solidFill>
                          <a:srgbClr val="0D0D0D"/>
                        </a:solidFill>
                        <a:effectLst/>
                        <a:latin typeface="Cambria Math" panose="02040503050406030204" pitchFamily="18" charset="0"/>
                      </a:rPr>
                      <m:t>}</m:t>
                    </m:r>
                  </m:oMath>
                </a14:m>
                <a:r>
                  <a:rPr lang="en-IN" b="0" i="0" dirty="0">
                    <a:solidFill>
                      <a:srgbClr val="0D0D0D"/>
                    </a:solidFill>
                    <a:effectLst/>
                    <a:latin typeface="Söhne"/>
                  </a:rPr>
                  <a:t>. </a:t>
                </a:r>
                <a:r>
                  <a:rPr lang="en-US" dirty="0">
                    <a:solidFill>
                      <a:srgbClr val="0D0D0D"/>
                    </a:solidFill>
                    <a:latin typeface="Söhne"/>
                  </a:rPr>
                  <a:t>with label {0,0,0} through the discriminator. Same initialized weights </a:t>
                </a:r>
                <a14:m>
                  <m:oMath xmlns:m="http://schemas.openxmlformats.org/officeDocument/2006/math">
                    <m:sSub>
                      <m:sSubPr>
                        <m:ctrlPr>
                          <a:rPr lang="en-IN" i="1">
                            <a:solidFill>
                              <a:srgbClr val="0D0D0D"/>
                            </a:solidFill>
                            <a:latin typeface="Cambria Math" panose="02040503050406030204" pitchFamily="18" charset="0"/>
                          </a:rPr>
                        </m:ctrlPr>
                      </m:sSubPr>
                      <m:e>
                        <m:r>
                          <a:rPr lang="en-IN" i="1">
                            <a:solidFill>
                              <a:srgbClr val="0D0D0D"/>
                            </a:solidFill>
                            <a:latin typeface="Cambria Math" panose="02040503050406030204" pitchFamily="18" charset="0"/>
                          </a:rPr>
                          <m:t>𝜃</m:t>
                        </m:r>
                      </m:e>
                      <m:sub>
                        <m:r>
                          <a:rPr lang="en-IN" i="1">
                            <a:solidFill>
                              <a:srgbClr val="0D0D0D"/>
                            </a:solidFill>
                            <a:latin typeface="Cambria Math" panose="02040503050406030204" pitchFamily="18" charset="0"/>
                          </a:rPr>
                          <m:t>𝐷</m:t>
                        </m:r>
                      </m:sub>
                    </m:sSub>
                  </m:oMath>
                </a14:m>
                <a:r>
                  <a:rPr lang="en-US" dirty="0">
                    <a:solidFill>
                      <a:srgbClr val="0D0D0D"/>
                    </a:solidFill>
                    <a:latin typeface="Söhne"/>
                  </a:rPr>
                  <a:t> of discriminator , sigmoid at output layer. </a:t>
                </a:r>
                <a:r>
                  <a:rPr lang="en-US" dirty="0"/>
                  <a:t>Pass the concatenated fake images and condition labels through the discriminator</a:t>
                </a:r>
                <a:endParaRPr lang="en-IN" b="0" i="0" dirty="0">
                  <a:solidFill>
                    <a:srgbClr val="0D0D0D"/>
                  </a:solidFill>
                  <a:effectLst/>
                  <a:latin typeface="Söhne"/>
                </a:endParaRPr>
              </a:p>
            </p:txBody>
          </p:sp>
        </mc:Choice>
        <mc:Fallback xmlns="">
          <p:sp>
            <p:nvSpPr>
              <p:cNvPr id="20" name="TextBox 19">
                <a:extLst>
                  <a:ext uri="{FF2B5EF4-FFF2-40B4-BE49-F238E27FC236}">
                    <a16:creationId xmlns:a16="http://schemas.microsoft.com/office/drawing/2014/main" id="{7F7C70D0-DF4E-4F09-BA1B-7322DE0B7B1F}"/>
                  </a:ext>
                </a:extLst>
              </p:cNvPr>
              <p:cNvSpPr txBox="1">
                <a:spLocks noRot="1" noChangeAspect="1" noMove="1" noResize="1" noEditPoints="1" noAdjustHandles="1" noChangeArrowheads="1" noChangeShapeType="1" noTextEdit="1"/>
              </p:cNvSpPr>
              <p:nvPr/>
            </p:nvSpPr>
            <p:spPr>
              <a:xfrm>
                <a:off x="639097" y="3494973"/>
                <a:ext cx="10972800" cy="923330"/>
              </a:xfrm>
              <a:prstGeom prst="rect">
                <a:avLst/>
              </a:prstGeom>
              <a:blipFill>
                <a:blip r:embed="rId8"/>
                <a:stretch>
                  <a:fillRect l="-500" t="-3289" b="-9211"/>
                </a:stretch>
              </a:blipFill>
            </p:spPr>
            <p:txBody>
              <a:bodyPr/>
              <a:lstStyle/>
              <a:p>
                <a:r>
                  <a:rPr lang="en-IN">
                    <a:noFill/>
                  </a:rPr>
                  <a:t> </a:t>
                </a:r>
              </a:p>
            </p:txBody>
          </p:sp>
        </mc:Fallback>
      </mc:AlternateContent>
      <p:pic>
        <p:nvPicPr>
          <p:cNvPr id="21" name="Picture 20">
            <a:extLst>
              <a:ext uri="{FF2B5EF4-FFF2-40B4-BE49-F238E27FC236}">
                <a16:creationId xmlns:a16="http://schemas.microsoft.com/office/drawing/2014/main" id="{DC043002-1431-4C4E-96F3-63257EB981A0}"/>
              </a:ext>
            </a:extLst>
          </p:cNvPr>
          <p:cNvPicPr>
            <a:picLocks noChangeAspect="1"/>
          </p:cNvPicPr>
          <p:nvPr/>
        </p:nvPicPr>
        <p:blipFill>
          <a:blip r:embed="rId3"/>
          <a:stretch>
            <a:fillRect/>
          </a:stretch>
        </p:blipFill>
        <p:spPr>
          <a:xfrm>
            <a:off x="1272438" y="4565882"/>
            <a:ext cx="3801005" cy="1686160"/>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DE52D12-D31F-48B9-AABC-0F37AA8A1F2A}"/>
                  </a:ext>
                </a:extLst>
              </p:cNvPr>
              <p:cNvSpPr txBox="1"/>
              <p:nvPr/>
            </p:nvSpPr>
            <p:spPr>
              <a:xfrm>
                <a:off x="103222" y="5166857"/>
                <a:ext cx="762017" cy="3211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m:t>
                          </m:r>
                          <m:r>
                            <a:rPr lang="en-IN" sz="2000" b="1" i="1" smtClean="0">
                              <a:latin typeface="Cambria Math" panose="02040503050406030204" pitchFamily="18" charset="0"/>
                            </a:rPr>
                            <m:t>𝒇</m:t>
                          </m:r>
                        </m:e>
                        <m:sub>
                          <m:r>
                            <a:rPr lang="en-IN" sz="2000" b="1" i="1" smtClean="0">
                              <a:latin typeface="Cambria Math" panose="02040503050406030204" pitchFamily="18" charset="0"/>
                            </a:rPr>
                            <m:t>𝒊</m:t>
                          </m:r>
                          <m:r>
                            <a:rPr lang="en-IN" sz="2000" b="1" i="1" smtClean="0">
                              <a:latin typeface="Cambria Math" panose="02040503050406030204" pitchFamily="18" charset="0"/>
                            </a:rPr>
                            <m:t>,</m:t>
                          </m:r>
                        </m:sub>
                      </m:sSub>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𝒄</m:t>
                          </m:r>
                        </m:e>
                        <m:sub>
                          <m:r>
                            <a:rPr lang="en-IN" sz="2000" b="1" i="1" smtClean="0">
                              <a:latin typeface="Cambria Math" panose="02040503050406030204" pitchFamily="18" charset="0"/>
                            </a:rPr>
                            <m:t>𝒊</m:t>
                          </m:r>
                        </m:sub>
                      </m:sSub>
                      <m:r>
                        <a:rPr lang="en-IN" sz="2000" b="1" i="1" smtClean="0">
                          <a:latin typeface="Cambria Math" panose="02040503050406030204" pitchFamily="18" charset="0"/>
                        </a:rPr>
                        <m:t>)</m:t>
                      </m:r>
                    </m:oMath>
                  </m:oMathPara>
                </a14:m>
                <a:endParaRPr lang="en-IN" b="1" dirty="0"/>
              </a:p>
            </p:txBody>
          </p:sp>
        </mc:Choice>
        <mc:Fallback xmlns="">
          <p:sp>
            <p:nvSpPr>
              <p:cNvPr id="22" name="TextBox 21">
                <a:extLst>
                  <a:ext uri="{FF2B5EF4-FFF2-40B4-BE49-F238E27FC236}">
                    <a16:creationId xmlns:a16="http://schemas.microsoft.com/office/drawing/2014/main" id="{FDE52D12-D31F-48B9-AABC-0F37AA8A1F2A}"/>
                  </a:ext>
                </a:extLst>
              </p:cNvPr>
              <p:cNvSpPr txBox="1">
                <a:spLocks noRot="1" noChangeAspect="1" noMove="1" noResize="1" noEditPoints="1" noAdjustHandles="1" noChangeArrowheads="1" noChangeShapeType="1" noTextEdit="1"/>
              </p:cNvSpPr>
              <p:nvPr/>
            </p:nvSpPr>
            <p:spPr>
              <a:xfrm>
                <a:off x="103222" y="5166857"/>
                <a:ext cx="762017" cy="321178"/>
              </a:xfrm>
              <a:prstGeom prst="rect">
                <a:avLst/>
              </a:prstGeom>
              <a:blipFill>
                <a:blip r:embed="rId9"/>
                <a:stretch>
                  <a:fillRect l="-10400" t="-1923" r="-11200" b="-32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3771AAF-FBBD-4405-8382-D1E15DB82CF0}"/>
                  </a:ext>
                </a:extLst>
              </p:cNvPr>
              <p:cNvSpPr txBox="1"/>
              <p:nvPr/>
            </p:nvSpPr>
            <p:spPr>
              <a:xfrm>
                <a:off x="5073443" y="5026432"/>
                <a:ext cx="3801004" cy="413511"/>
              </a:xfrm>
              <a:prstGeom prst="rect">
                <a:avLst/>
              </a:prstGeom>
              <a:noFill/>
            </p:spPr>
            <p:txBody>
              <a:bodyPr wrap="square">
                <a:spAutoFit/>
              </a:bodyPr>
              <a:lstStyle/>
              <a:p>
                <a14:m>
                  <m:oMath xmlns:m="http://schemas.openxmlformats.org/officeDocument/2006/math">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𝑫</m:t>
                        </m:r>
                        <m:r>
                          <a:rPr lang="en-IN" sz="2000" b="1" i="1" smtClean="0">
                            <a:latin typeface="Cambria Math" panose="02040503050406030204" pitchFamily="18" charset="0"/>
                          </a:rPr>
                          <m:t>(</m:t>
                        </m:r>
                        <m:r>
                          <a:rPr lang="en-IN" sz="2000" b="1" i="1" smtClean="0">
                            <a:latin typeface="Cambria Math" panose="02040503050406030204" pitchFamily="18" charset="0"/>
                          </a:rPr>
                          <m:t>𝒇</m:t>
                        </m:r>
                      </m:e>
                      <m:sub>
                        <m:r>
                          <a:rPr lang="en-IN" sz="2000" b="1" i="1" smtClean="0">
                            <a:latin typeface="Cambria Math" panose="02040503050406030204" pitchFamily="18" charset="0"/>
                          </a:rPr>
                          <m:t>𝒊</m:t>
                        </m:r>
                        <m:r>
                          <a:rPr lang="en-IN" sz="2000" b="1" i="1" smtClean="0">
                            <a:latin typeface="Cambria Math" panose="02040503050406030204" pitchFamily="18" charset="0"/>
                          </a:rPr>
                          <m:t>,</m:t>
                        </m:r>
                      </m:sub>
                    </m:sSub>
                    <m:sSub>
                      <m:sSubPr>
                        <m:ctrlPr>
                          <a:rPr lang="en-IN" sz="2000" b="1" i="1" smtClean="0">
                            <a:latin typeface="Cambria Math" panose="02040503050406030204" pitchFamily="18" charset="0"/>
                          </a:rPr>
                        </m:ctrlPr>
                      </m:sSubPr>
                      <m:e>
                        <m:r>
                          <a:rPr lang="en-IN" sz="2000" b="1" i="1" smtClean="0">
                            <a:latin typeface="Cambria Math" panose="02040503050406030204" pitchFamily="18" charset="0"/>
                          </a:rPr>
                          <m:t>𝒄</m:t>
                        </m:r>
                      </m:e>
                      <m:sub>
                        <m:r>
                          <a:rPr lang="en-IN" sz="2000" b="1" i="1" smtClean="0">
                            <a:latin typeface="Cambria Math" panose="02040503050406030204" pitchFamily="18" charset="0"/>
                          </a:rPr>
                          <m:t>𝒊</m:t>
                        </m:r>
                      </m:sub>
                    </m:sSub>
                    <m:r>
                      <a:rPr lang="en-IN" sz="2000" b="1" i="1" smtClean="0">
                        <a:latin typeface="Cambria Math" panose="02040503050406030204" pitchFamily="18" charset="0"/>
                      </a:rPr>
                      <m:t>)</m:t>
                    </m:r>
                  </m:oMath>
                </a14:m>
                <a:r>
                  <a:rPr lang="en-IN" sz="1400" dirty="0"/>
                  <a:t>- </a:t>
                </a:r>
                <a:r>
                  <a:rPr lang="en-IN" dirty="0"/>
                  <a:t>probability close to 0</a:t>
                </a:r>
              </a:p>
            </p:txBody>
          </p:sp>
        </mc:Choice>
        <mc:Fallback xmlns="">
          <p:sp>
            <p:nvSpPr>
              <p:cNvPr id="23" name="TextBox 22">
                <a:extLst>
                  <a:ext uri="{FF2B5EF4-FFF2-40B4-BE49-F238E27FC236}">
                    <a16:creationId xmlns:a16="http://schemas.microsoft.com/office/drawing/2014/main" id="{83771AAF-FBBD-4405-8382-D1E15DB82CF0}"/>
                  </a:ext>
                </a:extLst>
              </p:cNvPr>
              <p:cNvSpPr txBox="1">
                <a:spLocks noRot="1" noChangeAspect="1" noMove="1" noResize="1" noEditPoints="1" noAdjustHandles="1" noChangeArrowheads="1" noChangeShapeType="1" noTextEdit="1"/>
              </p:cNvSpPr>
              <p:nvPr/>
            </p:nvSpPr>
            <p:spPr>
              <a:xfrm>
                <a:off x="5073443" y="5026432"/>
                <a:ext cx="3801004" cy="413511"/>
              </a:xfrm>
              <a:prstGeom prst="rect">
                <a:avLst/>
              </a:prstGeom>
              <a:blipFill>
                <a:blip r:embed="rId10"/>
                <a:stretch>
                  <a:fillRect t="-1493" b="-20896"/>
                </a:stretch>
              </a:blipFill>
            </p:spPr>
            <p:txBody>
              <a:bodyPr/>
              <a:lstStyle/>
              <a:p>
                <a:r>
                  <a:rPr lang="en-IN">
                    <a:noFill/>
                  </a:rPr>
                  <a:t> </a:t>
                </a:r>
              </a:p>
            </p:txBody>
          </p:sp>
        </mc:Fallback>
      </mc:AlternateContent>
      <p:sp>
        <p:nvSpPr>
          <p:cNvPr id="24" name="Arrow: Right 23">
            <a:extLst>
              <a:ext uri="{FF2B5EF4-FFF2-40B4-BE49-F238E27FC236}">
                <a16:creationId xmlns:a16="http://schemas.microsoft.com/office/drawing/2014/main" id="{736A2BBC-600A-4236-9C7A-5001A3C215E1}"/>
              </a:ext>
            </a:extLst>
          </p:cNvPr>
          <p:cNvSpPr/>
          <p:nvPr/>
        </p:nvSpPr>
        <p:spPr>
          <a:xfrm>
            <a:off x="8209934" y="5106030"/>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9A7445C-FE63-4FCF-B9F8-24456B18718C}"/>
                  </a:ext>
                </a:extLst>
              </p:cNvPr>
              <p:cNvSpPr txBox="1"/>
              <p:nvPr/>
            </p:nvSpPr>
            <p:spPr>
              <a:xfrm>
                <a:off x="8898196" y="4977272"/>
                <a:ext cx="3190582" cy="5533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600" b="1" i="1" dirty="0" smtClean="0">
                              <a:solidFill>
                                <a:srgbClr val="0D0D0D"/>
                              </a:solidFill>
                              <a:effectLst/>
                              <a:latin typeface="Cambria Math" panose="02040503050406030204" pitchFamily="18" charset="0"/>
                            </a:rPr>
                          </m:ctrlPr>
                        </m:sSubPr>
                        <m:e>
                          <m:r>
                            <a:rPr lang="en-IN" sz="1600" b="1" i="1" dirty="0" smtClean="0">
                              <a:solidFill>
                                <a:srgbClr val="0D0D0D"/>
                              </a:solidFill>
                              <a:effectLst/>
                              <a:latin typeface="Cambria Math" panose="02040503050406030204" pitchFamily="18" charset="0"/>
                            </a:rPr>
                            <m:t>𝑳</m:t>
                          </m:r>
                        </m:e>
                        <m:sub>
                          <m:r>
                            <a:rPr lang="en-IN" sz="1600" b="1" i="1" dirty="0" smtClean="0">
                              <a:solidFill>
                                <a:srgbClr val="0D0D0D"/>
                              </a:solidFill>
                              <a:effectLst/>
                              <a:latin typeface="Cambria Math" panose="02040503050406030204" pitchFamily="18" charset="0"/>
                            </a:rPr>
                            <m:t>𝒇𝒂𝒌𝒆</m:t>
                          </m:r>
                          <m:r>
                            <a:rPr lang="en-IN" sz="1600" b="1" i="1" dirty="0" smtClean="0">
                              <a:solidFill>
                                <a:srgbClr val="0D0D0D"/>
                              </a:solidFill>
                              <a:effectLst/>
                              <a:latin typeface="Cambria Math" panose="02040503050406030204" pitchFamily="18" charset="0"/>
                            </a:rPr>
                            <m:t> </m:t>
                          </m:r>
                        </m:sub>
                      </m:sSub>
                      <m:r>
                        <a:rPr lang="en-IN" sz="1600" b="1" i="1" dirty="0" smtClean="0">
                          <a:solidFill>
                            <a:srgbClr val="0D0D0D"/>
                          </a:solidFill>
                          <a:effectLst/>
                          <a:latin typeface="Cambria Math" panose="02040503050406030204" pitchFamily="18" charset="0"/>
                        </a:rPr>
                        <m:t>=−</m:t>
                      </m:r>
                      <m:f>
                        <m:fPr>
                          <m:ctrlPr>
                            <a:rPr lang="en-IN" sz="1600" b="1" i="1" dirty="0">
                              <a:solidFill>
                                <a:srgbClr val="0D0D0D"/>
                              </a:solidFill>
                              <a:latin typeface="Cambria Math" panose="02040503050406030204" pitchFamily="18" charset="0"/>
                            </a:rPr>
                          </m:ctrlPr>
                        </m:fPr>
                        <m:num>
                          <m:r>
                            <a:rPr lang="en-IN" sz="1600" b="1" i="1" dirty="0">
                              <a:solidFill>
                                <a:srgbClr val="0D0D0D"/>
                              </a:solidFill>
                              <a:latin typeface="Cambria Math" panose="02040503050406030204" pitchFamily="18" charset="0"/>
                            </a:rPr>
                            <m:t>𝟏</m:t>
                          </m:r>
                        </m:num>
                        <m:den>
                          <m:r>
                            <a:rPr lang="en-IN" sz="1600" b="1" i="1" dirty="0">
                              <a:solidFill>
                                <a:srgbClr val="0D0D0D"/>
                              </a:solidFill>
                              <a:latin typeface="Cambria Math" panose="02040503050406030204" pitchFamily="18" charset="0"/>
                            </a:rPr>
                            <m:t>𝑵</m:t>
                          </m:r>
                        </m:den>
                      </m:f>
                      <m:r>
                        <a:rPr lang="en-IN" sz="1600" b="1" i="1" dirty="0">
                          <a:solidFill>
                            <a:srgbClr val="0D0D0D"/>
                          </a:solidFill>
                          <a:latin typeface="Cambria Math" panose="02040503050406030204" pitchFamily="18" charset="0"/>
                        </a:rPr>
                        <m:t>∑</m:t>
                      </m:r>
                      <m:r>
                        <a:rPr lang="en-IN" sz="1600" b="1" i="1" dirty="0">
                          <a:solidFill>
                            <a:srgbClr val="0D0D0D"/>
                          </a:solidFill>
                          <a:latin typeface="Cambria Math" panose="02040503050406030204" pitchFamily="18" charset="0"/>
                        </a:rPr>
                        <m:t>𝒍𝒏</m:t>
                      </m:r>
                      <m:r>
                        <a:rPr lang="en-IN" sz="1600" b="1" i="1" dirty="0">
                          <a:solidFill>
                            <a:srgbClr val="0D0D0D"/>
                          </a:solidFill>
                          <a:latin typeface="Cambria Math" panose="02040503050406030204" pitchFamily="18" charset="0"/>
                        </a:rPr>
                        <m:t>⁡[</m:t>
                      </m:r>
                      <m:r>
                        <a:rPr lang="en-IN" sz="1600" b="1" i="1" dirty="0">
                          <a:solidFill>
                            <a:srgbClr val="0D0D0D"/>
                          </a:solidFill>
                          <a:latin typeface="Cambria Math" panose="02040503050406030204" pitchFamily="18" charset="0"/>
                        </a:rPr>
                        <m:t>𝟏</m:t>
                      </m:r>
                      <m:r>
                        <a:rPr lang="en-IN" sz="1600" b="1" i="1" dirty="0">
                          <a:solidFill>
                            <a:srgbClr val="0D0D0D"/>
                          </a:solidFill>
                          <a:latin typeface="Cambria Math" panose="02040503050406030204" pitchFamily="18" charset="0"/>
                        </a:rPr>
                        <m:t>−</m:t>
                      </m:r>
                      <m:r>
                        <a:rPr lang="en-IN" sz="1600" b="1" i="1" dirty="0">
                          <a:solidFill>
                            <a:srgbClr val="0D0D0D"/>
                          </a:solidFill>
                          <a:latin typeface="Cambria Math" panose="02040503050406030204" pitchFamily="18" charset="0"/>
                        </a:rPr>
                        <m:t>𝑫</m:t>
                      </m:r>
                      <m:r>
                        <a:rPr lang="en-IN" sz="1600" b="1" i="1" dirty="0">
                          <a:solidFill>
                            <a:srgbClr val="0D0D0D"/>
                          </a:solidFill>
                          <a:latin typeface="Cambria Math" panose="02040503050406030204" pitchFamily="18" charset="0"/>
                        </a:rPr>
                        <m:t>(</m:t>
                      </m:r>
                      <m:sSub>
                        <m:sSubPr>
                          <m:ctrlPr>
                            <a:rPr lang="en-IN" sz="1600" b="1" i="1" dirty="0">
                              <a:solidFill>
                                <a:srgbClr val="0D0D0D"/>
                              </a:solidFill>
                              <a:latin typeface="Cambria Math" panose="02040503050406030204" pitchFamily="18" charset="0"/>
                            </a:rPr>
                          </m:ctrlPr>
                        </m:sSubPr>
                        <m:e>
                          <m:r>
                            <a:rPr lang="en-IN" sz="1600" b="1" i="1" dirty="0">
                              <a:solidFill>
                                <a:srgbClr val="0D0D0D"/>
                              </a:solidFill>
                              <a:latin typeface="Cambria Math" panose="02040503050406030204" pitchFamily="18" charset="0"/>
                            </a:rPr>
                            <m:t>𝒇</m:t>
                          </m:r>
                        </m:e>
                        <m:sub>
                          <m:r>
                            <a:rPr lang="en-IN" sz="1600" b="1" i="1" dirty="0">
                              <a:solidFill>
                                <a:srgbClr val="0D0D0D"/>
                              </a:solidFill>
                              <a:latin typeface="Cambria Math" panose="02040503050406030204" pitchFamily="18" charset="0"/>
                            </a:rPr>
                            <m:t>𝒊</m:t>
                          </m:r>
                        </m:sub>
                      </m:sSub>
                      <m:r>
                        <a:rPr lang="en-IN" sz="1600" b="1" i="1" dirty="0" smtClean="0">
                          <a:solidFill>
                            <a:srgbClr val="0D0D0D"/>
                          </a:solidFill>
                          <a:latin typeface="Cambria Math" panose="02040503050406030204" pitchFamily="18" charset="0"/>
                        </a:rPr>
                        <m:t>,</m:t>
                      </m:r>
                      <m:sSub>
                        <m:sSubPr>
                          <m:ctrlPr>
                            <a:rPr lang="en-IN" sz="1600" b="1" i="1" dirty="0" smtClean="0">
                              <a:solidFill>
                                <a:srgbClr val="0D0D0D"/>
                              </a:solidFill>
                              <a:latin typeface="Cambria Math" panose="02040503050406030204" pitchFamily="18" charset="0"/>
                            </a:rPr>
                          </m:ctrlPr>
                        </m:sSubPr>
                        <m:e>
                          <m:r>
                            <a:rPr lang="en-IN" sz="1600" b="1" i="1" dirty="0" smtClean="0">
                              <a:solidFill>
                                <a:srgbClr val="0D0D0D"/>
                              </a:solidFill>
                              <a:latin typeface="Cambria Math" panose="02040503050406030204" pitchFamily="18" charset="0"/>
                            </a:rPr>
                            <m:t>𝒄</m:t>
                          </m:r>
                        </m:e>
                        <m:sub>
                          <m:r>
                            <a:rPr lang="en-IN" sz="1600" b="1" i="1" dirty="0" smtClean="0">
                              <a:solidFill>
                                <a:srgbClr val="0D0D0D"/>
                              </a:solidFill>
                              <a:latin typeface="Cambria Math" panose="02040503050406030204" pitchFamily="18" charset="0"/>
                            </a:rPr>
                            <m:t>𝒊</m:t>
                          </m:r>
                        </m:sub>
                      </m:sSub>
                      <m:r>
                        <a:rPr lang="en-IN" sz="1600" b="1" i="1" dirty="0">
                          <a:solidFill>
                            <a:srgbClr val="0D0D0D"/>
                          </a:solidFill>
                          <a:latin typeface="Cambria Math" panose="02040503050406030204" pitchFamily="18" charset="0"/>
                        </a:rPr>
                        <m:t>)]</m:t>
                      </m:r>
                    </m:oMath>
                  </m:oMathPara>
                </a14:m>
                <a:endParaRPr lang="en-IN" b="1" i="1" dirty="0">
                  <a:solidFill>
                    <a:srgbClr val="0D0D0D"/>
                  </a:solidFill>
                  <a:effectLst/>
                  <a:latin typeface="KaTeX_Math"/>
                </a:endParaRPr>
              </a:p>
            </p:txBody>
          </p:sp>
        </mc:Choice>
        <mc:Fallback xmlns="">
          <p:sp>
            <p:nvSpPr>
              <p:cNvPr id="25" name="TextBox 24">
                <a:extLst>
                  <a:ext uri="{FF2B5EF4-FFF2-40B4-BE49-F238E27FC236}">
                    <a16:creationId xmlns:a16="http://schemas.microsoft.com/office/drawing/2014/main" id="{39A7445C-FE63-4FCF-B9F8-24456B18718C}"/>
                  </a:ext>
                </a:extLst>
              </p:cNvPr>
              <p:cNvSpPr txBox="1">
                <a:spLocks noRot="1" noChangeAspect="1" noMove="1" noResize="1" noEditPoints="1" noAdjustHandles="1" noChangeArrowheads="1" noChangeShapeType="1" noTextEdit="1"/>
              </p:cNvSpPr>
              <p:nvPr/>
            </p:nvSpPr>
            <p:spPr>
              <a:xfrm>
                <a:off x="8898196" y="4977272"/>
                <a:ext cx="3190582" cy="553357"/>
              </a:xfrm>
              <a:prstGeom prst="rect">
                <a:avLst/>
              </a:prstGeom>
              <a:blipFill>
                <a:blip r:embed="rId11"/>
                <a:stretch>
                  <a:fillRect/>
                </a:stretch>
              </a:blipFill>
            </p:spPr>
            <p:txBody>
              <a:bodyPr/>
              <a:lstStyle/>
              <a:p>
                <a:r>
                  <a:rPr lang="en-IN">
                    <a:noFill/>
                  </a:rPr>
                  <a:t> </a:t>
                </a:r>
              </a:p>
            </p:txBody>
          </p:sp>
        </mc:Fallback>
      </mc:AlternateContent>
      <p:sp>
        <p:nvSpPr>
          <p:cNvPr id="26" name="Arrow: Right 25">
            <a:extLst>
              <a:ext uri="{FF2B5EF4-FFF2-40B4-BE49-F238E27FC236}">
                <a16:creationId xmlns:a16="http://schemas.microsoft.com/office/drawing/2014/main" id="{D6B5B201-3C42-417A-AE23-326F13509B8D}"/>
              </a:ext>
            </a:extLst>
          </p:cNvPr>
          <p:cNvSpPr/>
          <p:nvPr/>
        </p:nvSpPr>
        <p:spPr>
          <a:xfrm>
            <a:off x="846244" y="5200305"/>
            <a:ext cx="370752" cy="2566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67565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81A6364-E43D-44A4-8D35-CCF3A719D70F}"/>
              </a:ext>
            </a:extLst>
          </p:cNvPr>
          <p:cNvPicPr>
            <a:picLocks noChangeAspect="1"/>
          </p:cNvPicPr>
          <p:nvPr/>
        </p:nvPicPr>
        <p:blipFill>
          <a:blip r:embed="rId2"/>
          <a:stretch>
            <a:fillRect/>
          </a:stretch>
        </p:blipFill>
        <p:spPr>
          <a:xfrm>
            <a:off x="1301229" y="3791245"/>
            <a:ext cx="3549847" cy="2034367"/>
          </a:xfrm>
          <a:prstGeom prst="rect">
            <a:avLst/>
          </a:prstGeom>
        </p:spPr>
      </p:pic>
      <p:pic>
        <p:nvPicPr>
          <p:cNvPr id="5" name="Picture 4">
            <a:extLst>
              <a:ext uri="{FF2B5EF4-FFF2-40B4-BE49-F238E27FC236}">
                <a16:creationId xmlns:a16="http://schemas.microsoft.com/office/drawing/2014/main" id="{53B6F1FD-C9B3-44CE-9692-4D60D2FF0614}"/>
              </a:ext>
            </a:extLst>
          </p:cNvPr>
          <p:cNvPicPr>
            <a:picLocks noChangeAspect="1"/>
          </p:cNvPicPr>
          <p:nvPr/>
        </p:nvPicPr>
        <p:blipFill>
          <a:blip r:embed="rId3"/>
          <a:stretch>
            <a:fillRect/>
          </a:stretch>
        </p:blipFill>
        <p:spPr>
          <a:xfrm>
            <a:off x="1301229" y="320900"/>
            <a:ext cx="2154612" cy="2133540"/>
          </a:xfrm>
          <a:prstGeom prst="rect">
            <a:avLst/>
          </a:prstGeom>
        </p:spPr>
      </p:pic>
      <p:pic>
        <p:nvPicPr>
          <p:cNvPr id="7" name="Picture 6">
            <a:extLst>
              <a:ext uri="{FF2B5EF4-FFF2-40B4-BE49-F238E27FC236}">
                <a16:creationId xmlns:a16="http://schemas.microsoft.com/office/drawing/2014/main" id="{F2A5D45F-ECFD-41D6-B72E-5BE28EFAD5D0}"/>
              </a:ext>
            </a:extLst>
          </p:cNvPr>
          <p:cNvPicPr>
            <a:picLocks noChangeAspect="1"/>
          </p:cNvPicPr>
          <p:nvPr/>
        </p:nvPicPr>
        <p:blipFill>
          <a:blip r:embed="rId4"/>
          <a:stretch>
            <a:fillRect/>
          </a:stretch>
        </p:blipFill>
        <p:spPr>
          <a:xfrm>
            <a:off x="4714872" y="2059595"/>
            <a:ext cx="703856" cy="789691"/>
          </a:xfrm>
          <a:prstGeom prst="rect">
            <a:avLst/>
          </a:prstGeom>
        </p:spPr>
      </p:pic>
      <p:pic>
        <p:nvPicPr>
          <p:cNvPr id="11" name="Picture 10">
            <a:extLst>
              <a:ext uri="{FF2B5EF4-FFF2-40B4-BE49-F238E27FC236}">
                <a16:creationId xmlns:a16="http://schemas.microsoft.com/office/drawing/2014/main" id="{1FE3E6DA-6F55-4660-BE39-3A95D644016B}"/>
              </a:ext>
            </a:extLst>
          </p:cNvPr>
          <p:cNvPicPr>
            <a:picLocks noChangeAspect="1"/>
          </p:cNvPicPr>
          <p:nvPr/>
        </p:nvPicPr>
        <p:blipFill>
          <a:blip r:embed="rId5"/>
          <a:stretch>
            <a:fillRect/>
          </a:stretch>
        </p:blipFill>
        <p:spPr>
          <a:xfrm>
            <a:off x="4804411" y="4334279"/>
            <a:ext cx="819264" cy="809738"/>
          </a:xfrm>
          <a:prstGeom prst="rect">
            <a:avLst/>
          </a:prstGeom>
        </p:spPr>
      </p:pic>
      <p:pic>
        <p:nvPicPr>
          <p:cNvPr id="15" name="Picture 14">
            <a:extLst>
              <a:ext uri="{FF2B5EF4-FFF2-40B4-BE49-F238E27FC236}">
                <a16:creationId xmlns:a16="http://schemas.microsoft.com/office/drawing/2014/main" id="{6BD0FCE4-B9DB-4CB9-9AA6-A1E4A7206825}"/>
              </a:ext>
            </a:extLst>
          </p:cNvPr>
          <p:cNvPicPr>
            <a:picLocks noChangeAspect="1"/>
          </p:cNvPicPr>
          <p:nvPr/>
        </p:nvPicPr>
        <p:blipFill>
          <a:blip r:embed="rId6"/>
          <a:stretch>
            <a:fillRect/>
          </a:stretch>
        </p:blipFill>
        <p:spPr>
          <a:xfrm>
            <a:off x="264127" y="3081731"/>
            <a:ext cx="689604" cy="3172268"/>
          </a:xfrm>
          <a:prstGeom prst="rect">
            <a:avLst/>
          </a:prstGeom>
        </p:spPr>
      </p:pic>
      <p:pic>
        <p:nvPicPr>
          <p:cNvPr id="17" name="Picture 16">
            <a:extLst>
              <a:ext uri="{FF2B5EF4-FFF2-40B4-BE49-F238E27FC236}">
                <a16:creationId xmlns:a16="http://schemas.microsoft.com/office/drawing/2014/main" id="{63F6E9DE-715B-40D4-A809-563385088189}"/>
              </a:ext>
            </a:extLst>
          </p:cNvPr>
          <p:cNvPicPr>
            <a:picLocks noChangeAspect="1"/>
          </p:cNvPicPr>
          <p:nvPr/>
        </p:nvPicPr>
        <p:blipFill>
          <a:blip r:embed="rId7"/>
          <a:stretch>
            <a:fillRect/>
          </a:stretch>
        </p:blipFill>
        <p:spPr>
          <a:xfrm>
            <a:off x="6677759" y="2717399"/>
            <a:ext cx="3801005" cy="1686160"/>
          </a:xfrm>
          <a:prstGeom prst="rect">
            <a:avLst/>
          </a:prstGeom>
        </p:spPr>
      </p:pic>
      <p:cxnSp>
        <p:nvCxnSpPr>
          <p:cNvPr id="19" name="Straight Connector 18">
            <a:extLst>
              <a:ext uri="{FF2B5EF4-FFF2-40B4-BE49-F238E27FC236}">
                <a16:creationId xmlns:a16="http://schemas.microsoft.com/office/drawing/2014/main" id="{C8D6B81F-195D-4EC1-8DEA-2B61EA889E56}"/>
              </a:ext>
            </a:extLst>
          </p:cNvPr>
          <p:cNvCxnSpPr>
            <a:cxnSpLocks/>
          </p:cNvCxnSpPr>
          <p:nvPr/>
        </p:nvCxnSpPr>
        <p:spPr>
          <a:xfrm>
            <a:off x="6677759" y="3081731"/>
            <a:ext cx="0" cy="802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231EA2-6F8D-47DC-865A-0470DC661166}"/>
              </a:ext>
            </a:extLst>
          </p:cNvPr>
          <p:cNvCxnSpPr>
            <a:cxnSpLocks/>
            <a:stCxn id="7" idx="3"/>
            <a:endCxn id="17" idx="1"/>
          </p:cNvCxnSpPr>
          <p:nvPr/>
        </p:nvCxnSpPr>
        <p:spPr>
          <a:xfrm>
            <a:off x="5418728" y="2454441"/>
            <a:ext cx="1259031" cy="1106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784942-73DD-4C7A-888E-DA3DFA2B95FC}"/>
              </a:ext>
            </a:extLst>
          </p:cNvPr>
          <p:cNvCxnSpPr>
            <a:cxnSpLocks/>
            <a:endCxn id="17" idx="1"/>
          </p:cNvCxnSpPr>
          <p:nvPr/>
        </p:nvCxnSpPr>
        <p:spPr>
          <a:xfrm flipV="1">
            <a:off x="5584723" y="3560479"/>
            <a:ext cx="1093036" cy="1034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3BCA09-352F-4847-A94C-C5CF72277637}"/>
              </a:ext>
            </a:extLst>
          </p:cNvPr>
          <p:cNvSpPr/>
          <p:nvPr/>
        </p:nvSpPr>
        <p:spPr>
          <a:xfrm>
            <a:off x="1232405" y="3791245"/>
            <a:ext cx="3298234" cy="2034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37D4E086-7BCB-4027-9CA0-6647410A8E54}"/>
              </a:ext>
            </a:extLst>
          </p:cNvPr>
          <p:cNvSpPr/>
          <p:nvPr/>
        </p:nvSpPr>
        <p:spPr>
          <a:xfrm>
            <a:off x="6684408" y="2172929"/>
            <a:ext cx="3619801" cy="2772696"/>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6F22B81-B984-475E-8964-D0054EADD927}"/>
              </a:ext>
            </a:extLst>
          </p:cNvPr>
          <p:cNvSpPr/>
          <p:nvPr/>
        </p:nvSpPr>
        <p:spPr>
          <a:xfrm>
            <a:off x="953731" y="4739148"/>
            <a:ext cx="245804" cy="206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3D53814A-6E30-4879-8323-305F5612886F}"/>
              </a:ext>
            </a:extLst>
          </p:cNvPr>
          <p:cNvSpPr/>
          <p:nvPr/>
        </p:nvSpPr>
        <p:spPr>
          <a:xfrm>
            <a:off x="4557828" y="4648199"/>
            <a:ext cx="245804" cy="206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AA166739-9A1D-49BB-937D-A32DC27A18C9}"/>
              </a:ext>
            </a:extLst>
          </p:cNvPr>
          <p:cNvSpPr/>
          <p:nvPr/>
        </p:nvSpPr>
        <p:spPr>
          <a:xfrm rot="2064530" flipV="1">
            <a:off x="3361365" y="2037405"/>
            <a:ext cx="1447982" cy="9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3DEDBAFF-95B2-4FF7-83FB-3D65F2C9BA38}"/>
              </a:ext>
            </a:extLst>
          </p:cNvPr>
          <p:cNvSpPr txBox="1"/>
          <p:nvPr/>
        </p:nvSpPr>
        <p:spPr>
          <a:xfrm>
            <a:off x="1789469" y="3404109"/>
            <a:ext cx="2025445" cy="369332"/>
          </a:xfrm>
          <a:prstGeom prst="rect">
            <a:avLst/>
          </a:prstGeom>
          <a:noFill/>
        </p:spPr>
        <p:txBody>
          <a:bodyPr wrap="square">
            <a:spAutoFit/>
          </a:bodyPr>
          <a:lstStyle/>
          <a:p>
            <a:pPr algn="ctr"/>
            <a:r>
              <a:rPr lang="en-IN" b="1" dirty="0">
                <a:solidFill>
                  <a:schemeClr val="tx1"/>
                </a:solidFill>
                <a:latin typeface="Verdana" panose="020B0604030504040204" pitchFamily="34" charset="0"/>
                <a:ea typeface="Verdana" panose="020B0604030504040204" pitchFamily="34" charset="0"/>
              </a:rPr>
              <a:t>Generator-G</a:t>
            </a:r>
          </a:p>
        </p:txBody>
      </p:sp>
      <p:sp>
        <p:nvSpPr>
          <p:cNvPr id="36" name="TextBox 35">
            <a:extLst>
              <a:ext uri="{FF2B5EF4-FFF2-40B4-BE49-F238E27FC236}">
                <a16:creationId xmlns:a16="http://schemas.microsoft.com/office/drawing/2014/main" id="{5A22AAE2-3B01-4DC8-AB05-F20039684416}"/>
              </a:ext>
            </a:extLst>
          </p:cNvPr>
          <p:cNvSpPr txBox="1"/>
          <p:nvPr/>
        </p:nvSpPr>
        <p:spPr>
          <a:xfrm>
            <a:off x="7139118" y="1732621"/>
            <a:ext cx="2634147" cy="369332"/>
          </a:xfrm>
          <a:prstGeom prst="rect">
            <a:avLst/>
          </a:prstGeom>
          <a:noFill/>
        </p:spPr>
        <p:txBody>
          <a:bodyPr wrap="square">
            <a:spAutoFit/>
          </a:bodyPr>
          <a:lstStyle/>
          <a:p>
            <a:pPr algn="ctr"/>
            <a:r>
              <a:rPr lang="en-IN" b="1" dirty="0">
                <a:solidFill>
                  <a:schemeClr val="tx1"/>
                </a:solidFill>
                <a:latin typeface="Verdana" panose="020B0604030504040204" pitchFamily="34" charset="0"/>
                <a:ea typeface="Verdana" panose="020B0604030504040204" pitchFamily="34" charset="0"/>
              </a:rPr>
              <a:t>Discriminator-D</a:t>
            </a:r>
          </a:p>
        </p:txBody>
      </p:sp>
      <p:sp>
        <p:nvSpPr>
          <p:cNvPr id="37" name="TextBox 36">
            <a:extLst>
              <a:ext uri="{FF2B5EF4-FFF2-40B4-BE49-F238E27FC236}">
                <a16:creationId xmlns:a16="http://schemas.microsoft.com/office/drawing/2014/main" id="{193E4D39-687B-4C57-96AA-2F3B8E62BE13}"/>
              </a:ext>
            </a:extLst>
          </p:cNvPr>
          <p:cNvSpPr txBox="1"/>
          <p:nvPr/>
        </p:nvSpPr>
        <p:spPr>
          <a:xfrm>
            <a:off x="4291778" y="1597740"/>
            <a:ext cx="2975943" cy="276999"/>
          </a:xfrm>
          <a:prstGeom prst="rect">
            <a:avLst/>
          </a:prstGeom>
          <a:noFill/>
        </p:spPr>
        <p:txBody>
          <a:bodyPr wrap="none" lIns="0" tIns="0" rIns="0" bIns="0" rtlCol="0">
            <a:spAutoFit/>
          </a:bodyPr>
          <a:lstStyle/>
          <a:p>
            <a:r>
              <a:rPr lang="en-IN" dirty="0"/>
              <a:t>(Real Sample, t-shirt) –label y=1</a:t>
            </a:r>
          </a:p>
        </p:txBody>
      </p:sp>
      <p:sp>
        <p:nvSpPr>
          <p:cNvPr id="39" name="TextBox 38">
            <a:extLst>
              <a:ext uri="{FF2B5EF4-FFF2-40B4-BE49-F238E27FC236}">
                <a16:creationId xmlns:a16="http://schemas.microsoft.com/office/drawing/2014/main" id="{668DE41F-FB0E-43B3-992A-77F83615F41F}"/>
              </a:ext>
            </a:extLst>
          </p:cNvPr>
          <p:cNvSpPr txBox="1"/>
          <p:nvPr/>
        </p:nvSpPr>
        <p:spPr>
          <a:xfrm>
            <a:off x="4572003" y="5203414"/>
            <a:ext cx="3619801" cy="369332"/>
          </a:xfrm>
          <a:prstGeom prst="rect">
            <a:avLst/>
          </a:prstGeom>
          <a:noFill/>
        </p:spPr>
        <p:txBody>
          <a:bodyPr wrap="square">
            <a:spAutoFit/>
          </a:bodyPr>
          <a:lstStyle/>
          <a:p>
            <a:r>
              <a:rPr lang="en-IN" dirty="0"/>
              <a:t>(Fake Sample , </a:t>
            </a:r>
            <a:r>
              <a:rPr lang="en-IN" b="1" dirty="0">
                <a:solidFill>
                  <a:srgbClr val="FF0000"/>
                </a:solidFill>
              </a:rPr>
              <a:t>t-shirt</a:t>
            </a:r>
            <a:r>
              <a:rPr lang="en-IN" dirty="0"/>
              <a:t>) –label y=0</a:t>
            </a:r>
          </a:p>
        </p:txBody>
      </p:sp>
      <p:sp>
        <p:nvSpPr>
          <p:cNvPr id="21" name="TextBox 20">
            <a:extLst>
              <a:ext uri="{FF2B5EF4-FFF2-40B4-BE49-F238E27FC236}">
                <a16:creationId xmlns:a16="http://schemas.microsoft.com/office/drawing/2014/main" id="{BBAAFD00-3073-4325-814C-2CB29A264314}"/>
              </a:ext>
            </a:extLst>
          </p:cNvPr>
          <p:cNvSpPr txBox="1"/>
          <p:nvPr/>
        </p:nvSpPr>
        <p:spPr>
          <a:xfrm>
            <a:off x="226136" y="6186645"/>
            <a:ext cx="932909" cy="369332"/>
          </a:xfrm>
          <a:prstGeom prst="rect">
            <a:avLst/>
          </a:prstGeom>
          <a:noFill/>
        </p:spPr>
        <p:txBody>
          <a:bodyPr wrap="square">
            <a:spAutoFit/>
          </a:bodyPr>
          <a:lstStyle/>
          <a:p>
            <a:r>
              <a:rPr lang="en-IN" b="1" dirty="0">
                <a:solidFill>
                  <a:srgbClr val="FF0000"/>
                </a:solidFill>
              </a:rPr>
              <a:t>t-shirt</a:t>
            </a:r>
          </a:p>
        </p:txBody>
      </p:sp>
    </p:spTree>
    <p:extLst>
      <p:ext uri="{BB962C8B-B14F-4D97-AF65-F5344CB8AC3E}">
        <p14:creationId xmlns:p14="http://schemas.microsoft.com/office/powerpoint/2010/main" val="230163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2EFF6AD-DF27-46F4-BF55-C8E466258AD7}"/>
                  </a:ext>
                </a:extLst>
              </p:cNvPr>
              <p:cNvSpPr txBox="1"/>
              <p:nvPr/>
            </p:nvSpPr>
            <p:spPr>
              <a:xfrm>
                <a:off x="698090" y="1256434"/>
                <a:ext cx="11346426" cy="1462452"/>
              </a:xfrm>
              <a:prstGeom prst="rect">
                <a:avLst/>
              </a:prstGeom>
              <a:noFill/>
            </p:spPr>
            <p:txBody>
              <a:bodyPr wrap="square">
                <a:spAutoFit/>
              </a:bodyPr>
              <a:lstStyle/>
              <a:p>
                <a:r>
                  <a:rPr lang="en-US" b="1" dirty="0">
                    <a:effectLst/>
                  </a:rPr>
                  <a:t>Total Loss Calculation:</a:t>
                </a:r>
                <a:r>
                  <a:rPr lang="en-US" dirty="0">
                    <a:effectLst/>
                  </a:rPr>
                  <a:t> Combine the real loss and the fake loss to get the total loss for the discriminator.</a:t>
                </a:r>
              </a:p>
              <a:p>
                <a:endParaRPr lang="en-US" dirty="0">
                  <a:latin typeface="KaTeX_Main"/>
                </a:endParaRPr>
              </a:p>
              <a:p>
                <a:endParaRPr lang="en-US" dirty="0">
                  <a:latin typeface="KaTeX_Main"/>
                </a:endParaRPr>
              </a:p>
              <a:p>
                <a:pPr/>
                <a14:m>
                  <m:oMathPara xmlns:m="http://schemas.openxmlformats.org/officeDocument/2006/math">
                    <m:oMathParaPr>
                      <m:jc m:val="centerGroup"/>
                    </m:oMathParaPr>
                    <m:oMath xmlns:m="http://schemas.openxmlformats.org/officeDocument/2006/math">
                      <m:sSub>
                        <m:sSubPr>
                          <m:ctrlPr>
                            <a:rPr lang="en-IN" sz="3200" b="1" i="1" dirty="0" smtClean="0">
                              <a:effectLst/>
                              <a:latin typeface="Cambria Math" panose="02040503050406030204" pitchFamily="18" charset="0"/>
                            </a:rPr>
                          </m:ctrlPr>
                        </m:sSubPr>
                        <m:e>
                          <m:r>
                            <a:rPr lang="en-US" sz="3200" b="1" i="0" dirty="0" smtClean="0">
                              <a:effectLst/>
                              <a:latin typeface="Cambria Math" panose="02040503050406030204" pitchFamily="18" charset="0"/>
                            </a:rPr>
                            <m:t>𝐋𝐨𝐬𝐬</m:t>
                          </m:r>
                        </m:e>
                        <m:sub>
                          <m:r>
                            <a:rPr lang="en-US" sz="3200" b="1" i="1" dirty="0">
                              <a:effectLst/>
                              <a:latin typeface="Cambria Math" panose="02040503050406030204" pitchFamily="18" charset="0"/>
                            </a:rPr>
                            <m:t>𝑫</m:t>
                          </m:r>
                        </m:sub>
                      </m:sSub>
                      <m:r>
                        <a:rPr lang="en-US" sz="3200" b="1" i="1" dirty="0">
                          <a:effectLst/>
                          <a:latin typeface="Cambria Math" panose="02040503050406030204" pitchFamily="18" charset="0"/>
                        </a:rPr>
                        <m:t>=</m:t>
                      </m:r>
                      <m:sSub>
                        <m:sSubPr>
                          <m:ctrlPr>
                            <a:rPr lang="en-IN" sz="3200" b="1" i="1" dirty="0" smtClean="0">
                              <a:effectLst/>
                              <a:latin typeface="Cambria Math" panose="02040503050406030204" pitchFamily="18" charset="0"/>
                            </a:rPr>
                          </m:ctrlPr>
                        </m:sSubPr>
                        <m:e>
                          <m:r>
                            <a:rPr lang="en-US" sz="3200" b="1" i="0" dirty="0">
                              <a:effectLst/>
                              <a:latin typeface="Cambria Math" panose="02040503050406030204" pitchFamily="18" charset="0"/>
                            </a:rPr>
                            <m:t>𝐋𝐨𝐬𝐬</m:t>
                          </m:r>
                        </m:e>
                        <m:sub>
                          <m:r>
                            <a:rPr lang="en-US" sz="3200" b="1" i="1" dirty="0">
                              <a:effectLst/>
                              <a:latin typeface="Cambria Math" panose="02040503050406030204" pitchFamily="18" charset="0"/>
                            </a:rPr>
                            <m:t>𝒓𝒆𝒂𝒍</m:t>
                          </m:r>
                        </m:sub>
                      </m:sSub>
                      <m:r>
                        <a:rPr lang="en-US" sz="3200" b="1" i="1" dirty="0">
                          <a:effectLst/>
                          <a:latin typeface="Cambria Math" panose="02040503050406030204" pitchFamily="18" charset="0"/>
                        </a:rPr>
                        <m:t>+</m:t>
                      </m:r>
                      <m:sSub>
                        <m:sSubPr>
                          <m:ctrlPr>
                            <a:rPr lang="en-IN" sz="3200" b="1" i="1" dirty="0" smtClean="0">
                              <a:effectLst/>
                              <a:latin typeface="Cambria Math" panose="02040503050406030204" pitchFamily="18" charset="0"/>
                            </a:rPr>
                          </m:ctrlPr>
                        </m:sSubPr>
                        <m:e>
                          <m:r>
                            <a:rPr lang="en-US" sz="3200" b="1" i="0" dirty="0">
                              <a:effectLst/>
                              <a:latin typeface="Cambria Math" panose="02040503050406030204" pitchFamily="18" charset="0"/>
                            </a:rPr>
                            <m:t>𝐋𝐨𝐬𝐬</m:t>
                          </m:r>
                        </m:e>
                        <m:sub>
                          <m:r>
                            <a:rPr lang="en-US" sz="3200" b="1" i="1" dirty="0" smtClean="0">
                              <a:effectLst/>
                              <a:latin typeface="Cambria Math" panose="02040503050406030204" pitchFamily="18" charset="0"/>
                            </a:rPr>
                            <m:t>𝒇𝒂𝒌𝒆</m:t>
                          </m:r>
                        </m:sub>
                      </m:sSub>
                    </m:oMath>
                  </m:oMathPara>
                </a14:m>
                <a:br>
                  <a:rPr lang="en-US" b="0" i="0" dirty="0">
                    <a:solidFill>
                      <a:srgbClr val="0D0D0D"/>
                    </a:solidFill>
                    <a:effectLst/>
                    <a:latin typeface="KaTeX_Main"/>
                  </a:rPr>
                </a:br>
                <a:endParaRPr lang="en-IN" dirty="0"/>
              </a:p>
            </p:txBody>
          </p:sp>
        </mc:Choice>
        <mc:Fallback xmlns="">
          <p:sp>
            <p:nvSpPr>
              <p:cNvPr id="3" name="TextBox 2">
                <a:extLst>
                  <a:ext uri="{FF2B5EF4-FFF2-40B4-BE49-F238E27FC236}">
                    <a16:creationId xmlns:a16="http://schemas.microsoft.com/office/drawing/2014/main" id="{72EFF6AD-DF27-46F4-BF55-C8E466258AD7}"/>
                  </a:ext>
                </a:extLst>
              </p:cNvPr>
              <p:cNvSpPr txBox="1">
                <a:spLocks noRot="1" noChangeAspect="1" noMove="1" noResize="1" noEditPoints="1" noAdjustHandles="1" noChangeArrowheads="1" noChangeShapeType="1" noTextEdit="1"/>
              </p:cNvSpPr>
              <p:nvPr/>
            </p:nvSpPr>
            <p:spPr>
              <a:xfrm>
                <a:off x="698090" y="1256434"/>
                <a:ext cx="11346426" cy="1462452"/>
              </a:xfrm>
              <a:prstGeom prst="rect">
                <a:avLst/>
              </a:prstGeom>
              <a:blipFill>
                <a:blip r:embed="rId2"/>
                <a:stretch>
                  <a:fillRect l="-484" t="-2083"/>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D01A814D-799C-494C-8352-ECFABC9BFC3A}"/>
              </a:ext>
            </a:extLst>
          </p:cNvPr>
          <p:cNvSpPr txBox="1"/>
          <p:nvPr/>
        </p:nvSpPr>
        <p:spPr>
          <a:xfrm>
            <a:off x="3077497" y="306092"/>
            <a:ext cx="6096000" cy="523220"/>
          </a:xfrm>
          <a:prstGeom prst="rect">
            <a:avLst/>
          </a:prstGeom>
          <a:noFill/>
        </p:spPr>
        <p:txBody>
          <a:bodyPr wrap="square">
            <a:spAutoFit/>
          </a:bodyPr>
          <a:lstStyle/>
          <a:p>
            <a:r>
              <a:rPr lang="en-US" sz="2800" b="1" dirty="0">
                <a:effectLst/>
                <a:latin typeface="Verdana" panose="020B0604030504040204" pitchFamily="34" charset="0"/>
                <a:ea typeface="Verdana" panose="020B0604030504040204" pitchFamily="34" charset="0"/>
              </a:rPr>
              <a:t>Total Discriminator Loss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FBBE72-B979-49A6-A424-38EADAA4E690}"/>
                  </a:ext>
                </a:extLst>
              </p:cNvPr>
              <p:cNvSpPr txBox="1"/>
              <p:nvPr/>
            </p:nvSpPr>
            <p:spPr>
              <a:xfrm>
                <a:off x="845573" y="3246792"/>
                <a:ext cx="9645445" cy="712631"/>
              </a:xfrm>
              <a:prstGeom prst="rect">
                <a:avLst/>
              </a:prstGeom>
              <a:noFill/>
            </p:spPr>
            <p:txBody>
              <a:bodyPr wrap="square">
                <a:spAutoFit/>
              </a:bodyPr>
              <a:lstStyle/>
              <a:p>
                <a14:m>
                  <m:oMath xmlns:m="http://schemas.openxmlformats.org/officeDocument/2006/math">
                    <m:sSub>
                      <m:sSubPr>
                        <m:ctrlPr>
                          <a:rPr lang="en-IN" sz="2800" b="1" i="1" dirty="0" smtClean="0">
                            <a:effectLst/>
                            <a:latin typeface="Cambria Math" panose="02040503050406030204" pitchFamily="18" charset="0"/>
                          </a:rPr>
                        </m:ctrlPr>
                      </m:sSubPr>
                      <m:e>
                        <m:r>
                          <a:rPr lang="en-US" sz="2800" b="1" i="0" dirty="0" smtClean="0">
                            <a:effectLst/>
                            <a:latin typeface="Cambria Math" panose="02040503050406030204" pitchFamily="18" charset="0"/>
                          </a:rPr>
                          <m:t>𝐋𝐨𝐬𝐬</m:t>
                        </m:r>
                      </m:e>
                      <m:sub>
                        <m:r>
                          <a:rPr lang="en-US" sz="2800" b="1" i="1" dirty="0">
                            <a:effectLst/>
                            <a:latin typeface="Cambria Math" panose="02040503050406030204" pitchFamily="18" charset="0"/>
                          </a:rPr>
                          <m:t>𝑫</m:t>
                        </m:r>
                      </m:sub>
                    </m:sSub>
                  </m:oMath>
                </a14:m>
                <a:r>
                  <a:rPr lang="en-IN" sz="2800" dirty="0">
                    <a:latin typeface="Verdana" panose="020B0604030504040204" pitchFamily="34" charset="0"/>
                    <a:ea typeface="Verdana" panose="020B0604030504040204" pitchFamily="34" charset="0"/>
                  </a:rPr>
                  <a:t> = </a:t>
                </a:r>
                <a14:m>
                  <m:oMath xmlns:m="http://schemas.openxmlformats.org/officeDocument/2006/math">
                    <m:r>
                      <a:rPr lang="en-IN" sz="2800" b="0" i="0" dirty="0" smtClean="0">
                        <a:solidFill>
                          <a:srgbClr val="0D0D0D"/>
                        </a:solidFill>
                        <a:latin typeface="Cambria Math" panose="02040503050406030204" pitchFamily="18" charset="0"/>
                      </a:rPr>
                      <m:t>−</m:t>
                    </m:r>
                    <m:f>
                      <m:fPr>
                        <m:ctrlPr>
                          <a:rPr lang="en-IN" sz="2800" b="1" i="1" dirty="0">
                            <a:solidFill>
                              <a:srgbClr val="0D0D0D"/>
                            </a:solidFill>
                            <a:latin typeface="Cambria Math" panose="02040503050406030204" pitchFamily="18" charset="0"/>
                          </a:rPr>
                        </m:ctrlPr>
                      </m:fPr>
                      <m:num>
                        <m:r>
                          <a:rPr lang="en-IN" sz="2800" b="1" i="1" dirty="0">
                            <a:solidFill>
                              <a:srgbClr val="0D0D0D"/>
                            </a:solidFill>
                            <a:latin typeface="Cambria Math" panose="02040503050406030204" pitchFamily="18" charset="0"/>
                          </a:rPr>
                          <m:t>𝟏</m:t>
                        </m:r>
                      </m:num>
                      <m:den>
                        <m:r>
                          <a:rPr lang="en-IN" sz="2800" b="1" i="1" dirty="0">
                            <a:solidFill>
                              <a:srgbClr val="0D0D0D"/>
                            </a:solidFill>
                            <a:latin typeface="Cambria Math" panose="02040503050406030204" pitchFamily="18" charset="0"/>
                          </a:rPr>
                          <m:t>𝑵</m:t>
                        </m:r>
                      </m:den>
                    </m:f>
                    <m:func>
                      <m:funcPr>
                        <m:ctrlPr>
                          <a:rPr lang="en-IN" sz="2800" b="1" i="1" dirty="0">
                            <a:solidFill>
                              <a:srgbClr val="0D0D0D"/>
                            </a:solidFill>
                            <a:latin typeface="Cambria Math" panose="02040503050406030204" pitchFamily="18" charset="0"/>
                          </a:rPr>
                        </m:ctrlPr>
                      </m:funcPr>
                      <m:fName>
                        <m:nary>
                          <m:naryPr>
                            <m:chr m:val="∑"/>
                            <m:subHide m:val="on"/>
                            <m:supHide m:val="on"/>
                            <m:ctrlPr>
                              <a:rPr lang="en-IN" sz="2800" b="1" i="1" dirty="0">
                                <a:solidFill>
                                  <a:srgbClr val="0D0D0D"/>
                                </a:solidFill>
                                <a:latin typeface="Cambria Math" panose="02040503050406030204" pitchFamily="18" charset="0"/>
                              </a:rPr>
                            </m:ctrlPr>
                          </m:naryPr>
                          <m:sub/>
                          <m:sup/>
                          <m:e>
                            <m:r>
                              <a:rPr lang="en-IN" sz="2800" b="1" i="1" dirty="0" smtClean="0">
                                <a:solidFill>
                                  <a:srgbClr val="0D0D0D"/>
                                </a:solidFill>
                                <a:latin typeface="Cambria Math" panose="02040503050406030204" pitchFamily="18" charset="0"/>
                              </a:rPr>
                              <m:t>𝒍𝒏</m:t>
                            </m:r>
                          </m:e>
                        </m:nary>
                      </m:fName>
                      <m:e>
                        <m:d>
                          <m:dPr>
                            <m:begChr m:val="["/>
                            <m:endChr m:val="]"/>
                            <m:ctrlPr>
                              <a:rPr lang="en-IN" sz="2800" b="1" i="1" dirty="0">
                                <a:solidFill>
                                  <a:srgbClr val="0D0D0D"/>
                                </a:solidFill>
                                <a:latin typeface="Cambria Math" panose="02040503050406030204" pitchFamily="18" charset="0"/>
                              </a:rPr>
                            </m:ctrlPr>
                          </m:dPr>
                          <m:e>
                            <m:r>
                              <a:rPr lang="en-IN" sz="2800" b="1" i="1" dirty="0">
                                <a:solidFill>
                                  <a:srgbClr val="0D0D0D"/>
                                </a:solidFill>
                                <a:latin typeface="Cambria Math" panose="02040503050406030204" pitchFamily="18" charset="0"/>
                              </a:rPr>
                              <m:t>𝑫</m:t>
                            </m:r>
                            <m:d>
                              <m:dPr>
                                <m:ctrlPr>
                                  <a:rPr lang="en-IN" sz="2800" b="1" i="1" dirty="0" smtClean="0">
                                    <a:solidFill>
                                      <a:srgbClr val="0D0D0D"/>
                                    </a:solidFill>
                                    <a:latin typeface="Cambria Math" panose="02040503050406030204" pitchFamily="18" charset="0"/>
                                  </a:rPr>
                                </m:ctrlPr>
                              </m:dPr>
                              <m:e>
                                <m:sSub>
                                  <m:sSubPr>
                                    <m:ctrlPr>
                                      <a:rPr lang="en-IN" sz="2800" b="1" i="1" dirty="0" smtClean="0">
                                        <a:solidFill>
                                          <a:srgbClr val="0D0D0D"/>
                                        </a:solidFill>
                                        <a:latin typeface="Cambria Math" panose="02040503050406030204" pitchFamily="18" charset="0"/>
                                      </a:rPr>
                                    </m:ctrlPr>
                                  </m:sSubPr>
                                  <m:e>
                                    <m:r>
                                      <a:rPr lang="en-IN" sz="2800" b="1" i="1" dirty="0" smtClean="0">
                                        <a:solidFill>
                                          <a:srgbClr val="0D0D0D"/>
                                        </a:solidFill>
                                        <a:latin typeface="Cambria Math" panose="02040503050406030204" pitchFamily="18" charset="0"/>
                                      </a:rPr>
                                      <m:t>𝒓</m:t>
                                    </m:r>
                                  </m:e>
                                  <m:sub>
                                    <m:r>
                                      <a:rPr lang="en-IN" sz="2800" b="1" i="1" dirty="0" smtClean="0">
                                        <a:solidFill>
                                          <a:srgbClr val="0D0D0D"/>
                                        </a:solidFill>
                                        <a:latin typeface="Cambria Math" panose="02040503050406030204" pitchFamily="18" charset="0"/>
                                      </a:rPr>
                                      <m:t>𝒊</m:t>
                                    </m:r>
                                  </m:sub>
                                </m:sSub>
                                <m:r>
                                  <a:rPr lang="en-IN" sz="2800" b="1" i="1" dirty="0" smtClean="0">
                                    <a:solidFill>
                                      <a:srgbClr val="0D0D0D"/>
                                    </a:solidFill>
                                    <a:latin typeface="Cambria Math" panose="02040503050406030204" pitchFamily="18" charset="0"/>
                                  </a:rPr>
                                  <m:t>,</m:t>
                                </m:r>
                                <m:sSub>
                                  <m:sSubPr>
                                    <m:ctrlPr>
                                      <a:rPr lang="en-IN" sz="2800" b="1" i="1" dirty="0" smtClean="0">
                                        <a:solidFill>
                                          <a:srgbClr val="0D0D0D"/>
                                        </a:solidFill>
                                        <a:latin typeface="Cambria Math" panose="02040503050406030204" pitchFamily="18" charset="0"/>
                                      </a:rPr>
                                    </m:ctrlPr>
                                  </m:sSubPr>
                                  <m:e>
                                    <m:r>
                                      <a:rPr lang="en-IN" sz="2800" b="1" i="1" dirty="0" smtClean="0">
                                        <a:solidFill>
                                          <a:srgbClr val="0D0D0D"/>
                                        </a:solidFill>
                                        <a:latin typeface="Cambria Math" panose="02040503050406030204" pitchFamily="18" charset="0"/>
                                      </a:rPr>
                                      <m:t>𝒄</m:t>
                                    </m:r>
                                  </m:e>
                                  <m:sub>
                                    <m:r>
                                      <a:rPr lang="en-IN" sz="2800" b="1" i="1" dirty="0" smtClean="0">
                                        <a:solidFill>
                                          <a:srgbClr val="0D0D0D"/>
                                        </a:solidFill>
                                        <a:latin typeface="Cambria Math" panose="02040503050406030204" pitchFamily="18" charset="0"/>
                                      </a:rPr>
                                      <m:t>𝒊</m:t>
                                    </m:r>
                                  </m:sub>
                                </m:sSub>
                              </m:e>
                            </m:d>
                          </m:e>
                        </m:d>
                      </m:e>
                    </m:func>
                    <m:r>
                      <a:rPr lang="en-IN" sz="2800" b="0" i="0" dirty="0" smtClean="0">
                        <a:solidFill>
                          <a:srgbClr val="0D0D0D"/>
                        </a:solidFill>
                        <a:latin typeface="Cambria Math" panose="02040503050406030204" pitchFamily="18" charset="0"/>
                      </a:rPr>
                      <m:t>−</m:t>
                    </m:r>
                    <m:f>
                      <m:fPr>
                        <m:ctrlPr>
                          <a:rPr lang="en-IN" sz="2800" b="1" i="1" dirty="0">
                            <a:solidFill>
                              <a:srgbClr val="0D0D0D"/>
                            </a:solidFill>
                            <a:latin typeface="Cambria Math" panose="02040503050406030204" pitchFamily="18" charset="0"/>
                          </a:rPr>
                        </m:ctrlPr>
                      </m:fPr>
                      <m:num>
                        <m:r>
                          <a:rPr lang="en-IN" sz="2800" b="1" i="1" dirty="0">
                            <a:solidFill>
                              <a:srgbClr val="0D0D0D"/>
                            </a:solidFill>
                            <a:latin typeface="Cambria Math" panose="02040503050406030204" pitchFamily="18" charset="0"/>
                          </a:rPr>
                          <m:t>𝟏</m:t>
                        </m:r>
                      </m:num>
                      <m:den>
                        <m:r>
                          <a:rPr lang="en-IN" sz="2800" b="1" i="1" dirty="0">
                            <a:solidFill>
                              <a:srgbClr val="0D0D0D"/>
                            </a:solidFill>
                            <a:latin typeface="Cambria Math" panose="02040503050406030204" pitchFamily="18" charset="0"/>
                          </a:rPr>
                          <m:t>𝑵</m:t>
                        </m:r>
                      </m:den>
                    </m:f>
                    <m:r>
                      <a:rPr lang="en-IN" sz="2800" b="1" i="1" dirty="0">
                        <a:solidFill>
                          <a:srgbClr val="0D0D0D"/>
                        </a:solidFill>
                        <a:latin typeface="Cambria Math" panose="02040503050406030204" pitchFamily="18" charset="0"/>
                      </a:rPr>
                      <m:t>∑</m:t>
                    </m:r>
                    <m:r>
                      <a:rPr lang="en-IN" sz="2800" b="1" i="1" dirty="0">
                        <a:solidFill>
                          <a:srgbClr val="0D0D0D"/>
                        </a:solidFill>
                        <a:latin typeface="Cambria Math" panose="02040503050406030204" pitchFamily="18" charset="0"/>
                      </a:rPr>
                      <m:t>𝒍𝒏</m:t>
                    </m:r>
                    <m:r>
                      <a:rPr lang="en-IN" sz="2800" b="1" i="1" dirty="0">
                        <a:solidFill>
                          <a:srgbClr val="0D0D0D"/>
                        </a:solidFill>
                        <a:latin typeface="Cambria Math" panose="02040503050406030204" pitchFamily="18" charset="0"/>
                      </a:rPr>
                      <m:t>⁡[</m:t>
                    </m:r>
                    <m:r>
                      <a:rPr lang="en-IN" sz="2800" b="1" i="1" dirty="0">
                        <a:solidFill>
                          <a:srgbClr val="0D0D0D"/>
                        </a:solidFill>
                        <a:latin typeface="Cambria Math" panose="02040503050406030204" pitchFamily="18" charset="0"/>
                      </a:rPr>
                      <m:t>𝟏</m:t>
                    </m:r>
                    <m:r>
                      <a:rPr lang="en-IN" sz="2800" b="1" i="1" dirty="0">
                        <a:solidFill>
                          <a:srgbClr val="0D0D0D"/>
                        </a:solidFill>
                        <a:latin typeface="Cambria Math" panose="02040503050406030204" pitchFamily="18" charset="0"/>
                      </a:rPr>
                      <m:t>−</m:t>
                    </m:r>
                    <m:r>
                      <a:rPr lang="en-IN" sz="2800" b="1" i="1" dirty="0">
                        <a:solidFill>
                          <a:srgbClr val="0D0D0D"/>
                        </a:solidFill>
                        <a:latin typeface="Cambria Math" panose="02040503050406030204" pitchFamily="18" charset="0"/>
                      </a:rPr>
                      <m:t>𝑫</m:t>
                    </m:r>
                    <m:r>
                      <a:rPr lang="en-IN" sz="2800" b="1" i="1" dirty="0">
                        <a:solidFill>
                          <a:srgbClr val="0D0D0D"/>
                        </a:solidFill>
                        <a:latin typeface="Cambria Math" panose="02040503050406030204" pitchFamily="18" charset="0"/>
                      </a:rPr>
                      <m:t>(</m:t>
                    </m:r>
                    <m:sSub>
                      <m:sSubPr>
                        <m:ctrlPr>
                          <a:rPr lang="en-IN" sz="2800" b="1" i="1" dirty="0">
                            <a:solidFill>
                              <a:srgbClr val="0D0D0D"/>
                            </a:solidFill>
                            <a:latin typeface="Cambria Math" panose="02040503050406030204" pitchFamily="18" charset="0"/>
                          </a:rPr>
                        </m:ctrlPr>
                      </m:sSubPr>
                      <m:e>
                        <m:r>
                          <a:rPr lang="en-IN" sz="2800" b="1" i="1" dirty="0" smtClean="0">
                            <a:solidFill>
                              <a:srgbClr val="0D0D0D"/>
                            </a:solidFill>
                            <a:latin typeface="Cambria Math" panose="02040503050406030204" pitchFamily="18" charset="0"/>
                          </a:rPr>
                          <m:t>(</m:t>
                        </m:r>
                        <m:r>
                          <a:rPr lang="en-IN" sz="2800" b="1" i="1" dirty="0">
                            <a:solidFill>
                              <a:srgbClr val="0D0D0D"/>
                            </a:solidFill>
                            <a:latin typeface="Cambria Math" panose="02040503050406030204" pitchFamily="18" charset="0"/>
                          </a:rPr>
                          <m:t>𝒇</m:t>
                        </m:r>
                      </m:e>
                      <m:sub>
                        <m:r>
                          <a:rPr lang="en-IN" sz="2800" b="1" i="1" dirty="0">
                            <a:solidFill>
                              <a:srgbClr val="0D0D0D"/>
                            </a:solidFill>
                            <a:latin typeface="Cambria Math" panose="02040503050406030204" pitchFamily="18" charset="0"/>
                          </a:rPr>
                          <m:t>𝒊</m:t>
                        </m:r>
                        <m:r>
                          <a:rPr lang="en-IN" sz="2800" b="1" i="1" dirty="0" smtClean="0">
                            <a:solidFill>
                              <a:srgbClr val="0D0D0D"/>
                            </a:solidFill>
                            <a:latin typeface="Cambria Math" panose="02040503050406030204" pitchFamily="18" charset="0"/>
                          </a:rPr>
                          <m:t>,</m:t>
                        </m:r>
                      </m:sub>
                    </m:sSub>
                    <m:sSub>
                      <m:sSubPr>
                        <m:ctrlPr>
                          <a:rPr lang="en-IN" sz="2800" b="1" i="1" dirty="0" smtClean="0">
                            <a:solidFill>
                              <a:srgbClr val="0D0D0D"/>
                            </a:solidFill>
                            <a:latin typeface="Cambria Math" panose="02040503050406030204" pitchFamily="18" charset="0"/>
                          </a:rPr>
                        </m:ctrlPr>
                      </m:sSubPr>
                      <m:e>
                        <m:r>
                          <a:rPr lang="en-IN" sz="2800" b="1" i="1" dirty="0" smtClean="0">
                            <a:solidFill>
                              <a:srgbClr val="0D0D0D"/>
                            </a:solidFill>
                            <a:latin typeface="Cambria Math" panose="02040503050406030204" pitchFamily="18" charset="0"/>
                          </a:rPr>
                          <m:t>𝒄</m:t>
                        </m:r>
                      </m:e>
                      <m:sub>
                        <m:r>
                          <a:rPr lang="en-IN" sz="2800" b="1" i="1" dirty="0" smtClean="0">
                            <a:solidFill>
                              <a:srgbClr val="0D0D0D"/>
                            </a:solidFill>
                            <a:latin typeface="Cambria Math" panose="02040503050406030204" pitchFamily="18" charset="0"/>
                          </a:rPr>
                          <m:t>𝒊</m:t>
                        </m:r>
                      </m:sub>
                    </m:sSub>
                    <m:r>
                      <a:rPr lang="en-IN" sz="2800" b="1" i="1" dirty="0" smtClean="0">
                        <a:solidFill>
                          <a:srgbClr val="0D0D0D"/>
                        </a:solidFill>
                        <a:latin typeface="Cambria Math" panose="02040503050406030204" pitchFamily="18" charset="0"/>
                      </a:rPr>
                      <m:t>)</m:t>
                    </m:r>
                    <m:r>
                      <a:rPr lang="en-IN" sz="2800" b="1" i="1" dirty="0">
                        <a:solidFill>
                          <a:srgbClr val="0D0D0D"/>
                        </a:solidFill>
                        <a:latin typeface="Cambria Math" panose="02040503050406030204" pitchFamily="18" charset="0"/>
                      </a:rPr>
                      <m:t>)]</m:t>
                    </m:r>
                  </m:oMath>
                </a14:m>
                <a:endParaRPr lang="en-IN" dirty="0">
                  <a:latin typeface="Verdana" panose="020B0604030504040204" pitchFamily="34" charset="0"/>
                  <a:ea typeface="Verdana" panose="020B0604030504040204" pitchFamily="34" charset="0"/>
                </a:endParaRPr>
              </a:p>
            </p:txBody>
          </p:sp>
        </mc:Choice>
        <mc:Fallback xmlns="">
          <p:sp>
            <p:nvSpPr>
              <p:cNvPr id="7" name="TextBox 6">
                <a:extLst>
                  <a:ext uri="{FF2B5EF4-FFF2-40B4-BE49-F238E27FC236}">
                    <a16:creationId xmlns:a16="http://schemas.microsoft.com/office/drawing/2014/main" id="{A7FBBE72-B979-49A6-A424-38EADAA4E690}"/>
                  </a:ext>
                </a:extLst>
              </p:cNvPr>
              <p:cNvSpPr txBox="1">
                <a:spLocks noRot="1" noChangeAspect="1" noMove="1" noResize="1" noEditPoints="1" noAdjustHandles="1" noChangeArrowheads="1" noChangeShapeType="1" noTextEdit="1"/>
              </p:cNvSpPr>
              <p:nvPr/>
            </p:nvSpPr>
            <p:spPr>
              <a:xfrm>
                <a:off x="845573" y="3246792"/>
                <a:ext cx="9645445" cy="712631"/>
              </a:xfrm>
              <a:prstGeom prst="rect">
                <a:avLst/>
              </a:prstGeom>
              <a:blipFill>
                <a:blip r:embed="rId3"/>
                <a:stretch>
                  <a:fillRect b="-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46D6052-999D-41F0-9D2D-B33008078018}"/>
                  </a:ext>
                </a:extLst>
              </p:cNvPr>
              <p:cNvSpPr txBox="1"/>
              <p:nvPr/>
            </p:nvSpPr>
            <p:spPr>
              <a:xfrm>
                <a:off x="698090" y="4333090"/>
                <a:ext cx="10962968" cy="2395784"/>
              </a:xfrm>
              <a:prstGeom prst="rect">
                <a:avLst/>
              </a:prstGeom>
              <a:noFill/>
            </p:spPr>
            <p:txBody>
              <a:bodyPr wrap="square">
                <a:spAutoFit/>
              </a:bodyPr>
              <a:lstStyle/>
              <a:p>
                <a:pPr algn="l"/>
                <a:r>
                  <a:rPr lang="en-US" b="1" i="0" dirty="0">
                    <a:solidFill>
                      <a:srgbClr val="0D0D0D"/>
                    </a:solidFill>
                    <a:effectLst/>
                    <a:latin typeface="Söhne"/>
                  </a:rPr>
                  <a:t>Backpropagation-Loss Minimization </a:t>
                </a:r>
              </a:p>
              <a:p>
                <a:pPr algn="l"/>
                <a:endParaRPr lang="en-US" b="1" i="0" dirty="0">
                  <a:solidFill>
                    <a:srgbClr val="0D0D0D"/>
                  </a:solidFill>
                  <a:effectLst/>
                  <a:latin typeface="Söhne"/>
                </a:endParaRPr>
              </a:p>
              <a:p>
                <a:pPr algn="l">
                  <a:buFont typeface="+mj-lt"/>
                  <a:buAutoNum type="arabicPeriod" startAt="8"/>
                </a:pPr>
                <a:r>
                  <a:rPr lang="en-US" b="1" i="0" dirty="0">
                    <a:solidFill>
                      <a:srgbClr val="0D0D0D"/>
                    </a:solidFill>
                    <a:effectLst/>
                    <a:latin typeface="Söhne"/>
                  </a:rPr>
                  <a:t>Compute Gradients:</a:t>
                </a:r>
                <a:r>
                  <a:rPr lang="en-US" b="0" i="0" dirty="0">
                    <a:solidFill>
                      <a:srgbClr val="0D0D0D"/>
                    </a:solidFill>
                    <a:effectLst/>
                    <a:latin typeface="Söhne"/>
                  </a:rPr>
                  <a:t> Compute the gradients of the total loss with respect to the discriminator's parameters using backpropagation. </a:t>
                </a:r>
                <a14:m>
                  <m:oMath xmlns:m="http://schemas.openxmlformats.org/officeDocument/2006/math">
                    <m:sSub>
                      <m:sSubPr>
                        <m:ctrlPr>
                          <a:rPr lang="en-IN" sz="1800" b="1" i="1" dirty="0" smtClean="0">
                            <a:solidFill>
                              <a:srgbClr val="FF0000"/>
                            </a:solidFill>
                            <a:effectLst/>
                            <a:latin typeface="Cambria Math" panose="02040503050406030204" pitchFamily="18" charset="0"/>
                          </a:rPr>
                        </m:ctrlPr>
                      </m:sSubPr>
                      <m:e>
                        <m:sSub>
                          <m:sSubPr>
                            <m:ctrlPr>
                              <a:rPr lang="en-IN" sz="1800" b="1" i="1" dirty="0" smtClean="0">
                                <a:solidFill>
                                  <a:srgbClr val="FF0000"/>
                                </a:solidFill>
                                <a:effectLst/>
                                <a:latin typeface="Cambria Math" panose="02040503050406030204" pitchFamily="18" charset="0"/>
                              </a:rPr>
                            </m:ctrlPr>
                          </m:sSubPr>
                          <m:e>
                            <m:r>
                              <a:rPr lang="en-IN" sz="1800" b="1" i="0" dirty="0" smtClean="0">
                                <a:solidFill>
                                  <a:srgbClr val="FF0000"/>
                                </a:solidFill>
                                <a:effectLst/>
                                <a:latin typeface="Cambria Math" panose="02040503050406030204" pitchFamily="18" charset="0"/>
                              </a:rPr>
                              <m:t>𝛁</m:t>
                            </m:r>
                          </m:e>
                          <m:sub>
                            <m:r>
                              <a:rPr lang="en-IN" sz="1800" b="1" i="1" dirty="0" smtClean="0">
                                <a:solidFill>
                                  <a:srgbClr val="FF0000"/>
                                </a:solidFill>
                                <a:effectLst/>
                                <a:latin typeface="Cambria Math" panose="02040503050406030204" pitchFamily="18" charset="0"/>
                              </a:rPr>
                              <m:t>𝜽</m:t>
                            </m:r>
                          </m:sub>
                        </m:sSub>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𝑳𝒐𝒔</m:t>
                    </m:r>
                    <m:sSub>
                      <m:sSubPr>
                        <m:ctrlPr>
                          <a:rPr lang="en-IN" sz="1800" b="1" i="1" dirty="0" smtClean="0">
                            <a:solidFill>
                              <a:srgbClr val="FF0000"/>
                            </a:solidFill>
                            <a:effectLst/>
                            <a:latin typeface="Cambria Math" panose="02040503050406030204" pitchFamily="18" charset="0"/>
                          </a:rPr>
                        </m:ctrlPr>
                      </m:sSubPr>
                      <m:e>
                        <m:r>
                          <a:rPr lang="en-IN" sz="1800" b="1" i="1" dirty="0" smtClean="0">
                            <a:solidFill>
                              <a:srgbClr val="FF0000"/>
                            </a:solidFill>
                            <a:effectLst/>
                            <a:latin typeface="Cambria Math" panose="02040503050406030204" pitchFamily="18" charset="0"/>
                          </a:rPr>
                          <m:t>𝒔</m:t>
                        </m:r>
                      </m:e>
                      <m:sub>
                        <m:r>
                          <a:rPr lang="en-IN" sz="1800" b="1" i="1" dirty="0" smtClean="0">
                            <a:solidFill>
                              <a:srgbClr val="FF0000"/>
                            </a:solidFill>
                            <a:effectLst/>
                            <a:latin typeface="Cambria Math" panose="02040503050406030204" pitchFamily="18" charset="0"/>
                          </a:rPr>
                          <m:t>𝑫</m:t>
                        </m:r>
                      </m:sub>
                    </m:sSub>
                  </m:oMath>
                </a14:m>
                <a:endParaRPr lang="en-US" b="0" i="0" dirty="0">
                  <a:solidFill>
                    <a:srgbClr val="0D0D0D"/>
                  </a:solidFill>
                  <a:effectLst/>
                  <a:latin typeface="Söhne"/>
                </a:endParaRPr>
              </a:p>
              <a:p>
                <a:pPr algn="l">
                  <a:buFont typeface="+mj-lt"/>
                  <a:buAutoNum type="arabicPeriod" startAt="8"/>
                </a:pPr>
                <a:endParaRPr lang="en-US" b="0" i="0" dirty="0">
                  <a:solidFill>
                    <a:srgbClr val="0D0D0D"/>
                  </a:solidFill>
                  <a:effectLst/>
                  <a:latin typeface="Söhne"/>
                </a:endParaRPr>
              </a:p>
              <a:p>
                <a:r>
                  <a:rPr lang="en-US" b="1" i="0" dirty="0">
                    <a:solidFill>
                      <a:srgbClr val="0D0D0D"/>
                    </a:solidFill>
                    <a:effectLst/>
                    <a:latin typeface="Söhne"/>
                  </a:rPr>
                  <a:t>Update Parameters:</a:t>
                </a:r>
                <a:r>
                  <a:rPr lang="en-US" b="0" i="0" dirty="0">
                    <a:solidFill>
                      <a:srgbClr val="0D0D0D"/>
                    </a:solidFill>
                    <a:effectLst/>
                    <a:latin typeface="Söhne"/>
                  </a:rPr>
                  <a:t> Update the discriminator’s parameters using an optimization algorithm (e.g., stochastic gradient descent or Adam). </a:t>
                </a:r>
                <a14:m>
                  <m:oMath xmlns:m="http://schemas.openxmlformats.org/officeDocument/2006/math">
                    <m:sSub>
                      <m:sSubPr>
                        <m:ctrlPr>
                          <a:rPr lang="en-IN" sz="2000" b="1" i="1" dirty="0" smtClean="0">
                            <a:solidFill>
                              <a:srgbClr val="FF0000"/>
                            </a:solidFill>
                            <a:effectLst/>
                            <a:latin typeface="Cambria Math" panose="02040503050406030204" pitchFamily="18" charset="0"/>
                          </a:rPr>
                        </m:ctrlPr>
                      </m:sSubPr>
                      <m:e>
                        <m:r>
                          <a:rPr lang="en-IN" sz="2000" b="1" i="1" dirty="0" smtClean="0">
                            <a:solidFill>
                              <a:srgbClr val="FF0000"/>
                            </a:solidFill>
                            <a:effectLst/>
                            <a:latin typeface="Cambria Math" panose="02040503050406030204" pitchFamily="18" charset="0"/>
                          </a:rPr>
                          <m:t>𝜽</m:t>
                        </m:r>
                      </m:e>
                      <m:sub>
                        <m:r>
                          <a:rPr lang="en-IN" sz="2000" b="1" i="1" dirty="0" smtClean="0">
                            <a:solidFill>
                              <a:srgbClr val="FF0000"/>
                            </a:solidFill>
                            <a:effectLst/>
                            <a:latin typeface="Cambria Math" panose="02040503050406030204" pitchFamily="18" charset="0"/>
                          </a:rPr>
                          <m:t>𝑫</m:t>
                        </m:r>
                      </m:sub>
                    </m:sSub>
                    <m:r>
                      <a:rPr lang="en-IN" sz="2000" b="1" i="1" dirty="0" smtClean="0">
                        <a:solidFill>
                          <a:srgbClr val="FF0000"/>
                        </a:solidFill>
                        <a:effectLst/>
                        <a:latin typeface="Cambria Math" panose="02040503050406030204" pitchFamily="18" charset="0"/>
                      </a:rPr>
                      <m:t>←</m:t>
                    </m:r>
                    <m:sSub>
                      <m:sSubPr>
                        <m:ctrlPr>
                          <a:rPr lang="en-IN" sz="2000" b="1" i="1" dirty="0" smtClean="0">
                            <a:solidFill>
                              <a:srgbClr val="FF0000"/>
                            </a:solidFill>
                            <a:effectLst/>
                            <a:latin typeface="Cambria Math" panose="02040503050406030204" pitchFamily="18" charset="0"/>
                          </a:rPr>
                        </m:ctrlPr>
                      </m:sSubPr>
                      <m:e>
                        <m:r>
                          <a:rPr lang="en-IN" sz="2000" b="1" i="1" dirty="0" smtClean="0">
                            <a:solidFill>
                              <a:srgbClr val="FF0000"/>
                            </a:solidFill>
                            <a:effectLst/>
                            <a:latin typeface="Cambria Math" panose="02040503050406030204" pitchFamily="18" charset="0"/>
                          </a:rPr>
                          <m:t>𝜽</m:t>
                        </m:r>
                      </m:e>
                      <m:sub>
                        <m:r>
                          <a:rPr lang="en-IN" sz="2000" b="1" i="1" dirty="0" smtClean="0">
                            <a:solidFill>
                              <a:srgbClr val="FF0000"/>
                            </a:solidFill>
                            <a:effectLst/>
                            <a:latin typeface="Cambria Math" panose="02040503050406030204" pitchFamily="18" charset="0"/>
                          </a:rPr>
                          <m:t>𝑫</m:t>
                        </m:r>
                      </m:sub>
                    </m:sSub>
                    <m:r>
                      <a:rPr lang="en-IN" sz="2000" b="1" i="1" dirty="0" smtClean="0">
                        <a:solidFill>
                          <a:srgbClr val="FF0000"/>
                        </a:solidFill>
                        <a:effectLst/>
                        <a:latin typeface="Cambria Math" panose="02040503050406030204" pitchFamily="18" charset="0"/>
                      </a:rPr>
                      <m:t>−</m:t>
                    </m:r>
                    <m:r>
                      <a:rPr lang="en-IN" sz="2000" b="1" i="1" dirty="0" smtClean="0">
                        <a:solidFill>
                          <a:srgbClr val="FF0000"/>
                        </a:solidFill>
                        <a:effectLst/>
                        <a:latin typeface="Cambria Math" panose="02040503050406030204" pitchFamily="18" charset="0"/>
                      </a:rPr>
                      <m:t>𝜼</m:t>
                    </m:r>
                    <m:sSub>
                      <m:sSubPr>
                        <m:ctrlPr>
                          <a:rPr lang="en-IN" sz="2000" b="1" i="1" dirty="0" smtClean="0">
                            <a:solidFill>
                              <a:srgbClr val="FF0000"/>
                            </a:solidFill>
                            <a:effectLst/>
                            <a:latin typeface="Cambria Math" panose="02040503050406030204" pitchFamily="18" charset="0"/>
                          </a:rPr>
                        </m:ctrlPr>
                      </m:sSubPr>
                      <m:e>
                        <m:sSub>
                          <m:sSubPr>
                            <m:ctrlPr>
                              <a:rPr lang="en-IN" sz="2000" b="1" i="1" dirty="0" smtClean="0">
                                <a:solidFill>
                                  <a:srgbClr val="FF0000"/>
                                </a:solidFill>
                                <a:effectLst/>
                                <a:latin typeface="Cambria Math" panose="02040503050406030204" pitchFamily="18" charset="0"/>
                              </a:rPr>
                            </m:ctrlPr>
                          </m:sSubPr>
                          <m:e>
                            <m:r>
                              <a:rPr lang="en-IN" sz="2000" b="1" i="0" dirty="0" smtClean="0">
                                <a:solidFill>
                                  <a:srgbClr val="FF0000"/>
                                </a:solidFill>
                                <a:effectLst/>
                                <a:latin typeface="Cambria Math" panose="02040503050406030204" pitchFamily="18" charset="0"/>
                              </a:rPr>
                              <m:t>𝛁</m:t>
                            </m:r>
                          </m:e>
                          <m:sub>
                            <m:r>
                              <a:rPr lang="en-IN" sz="2000" b="1" i="1" dirty="0" smtClean="0">
                                <a:solidFill>
                                  <a:srgbClr val="FF0000"/>
                                </a:solidFill>
                                <a:effectLst/>
                                <a:latin typeface="Cambria Math" panose="02040503050406030204" pitchFamily="18" charset="0"/>
                              </a:rPr>
                              <m:t>𝜽</m:t>
                            </m:r>
                          </m:sub>
                        </m:sSub>
                      </m:e>
                      <m:sub>
                        <m:r>
                          <a:rPr lang="en-IN" sz="2000" b="1" i="1" dirty="0" smtClean="0">
                            <a:solidFill>
                              <a:srgbClr val="FF0000"/>
                            </a:solidFill>
                            <a:effectLst/>
                            <a:latin typeface="Cambria Math" panose="02040503050406030204" pitchFamily="18" charset="0"/>
                          </a:rPr>
                          <m:t>𝑫</m:t>
                        </m:r>
                      </m:sub>
                    </m:sSub>
                    <m:r>
                      <a:rPr lang="en-IN" sz="2000" b="1" i="1" dirty="0" smtClean="0">
                        <a:solidFill>
                          <a:srgbClr val="FF0000"/>
                        </a:solidFill>
                        <a:effectLst/>
                        <a:latin typeface="Cambria Math" panose="02040503050406030204" pitchFamily="18" charset="0"/>
                      </a:rPr>
                      <m:t>𝑳𝒐𝒔</m:t>
                    </m:r>
                    <m:sSub>
                      <m:sSubPr>
                        <m:ctrlPr>
                          <a:rPr lang="en-IN" sz="2000" b="1" i="1" dirty="0" smtClean="0">
                            <a:solidFill>
                              <a:srgbClr val="FF0000"/>
                            </a:solidFill>
                            <a:effectLst/>
                            <a:latin typeface="Cambria Math" panose="02040503050406030204" pitchFamily="18" charset="0"/>
                          </a:rPr>
                        </m:ctrlPr>
                      </m:sSubPr>
                      <m:e>
                        <m:r>
                          <a:rPr lang="en-IN" sz="2000" b="1" i="1" dirty="0" smtClean="0">
                            <a:solidFill>
                              <a:srgbClr val="FF0000"/>
                            </a:solidFill>
                            <a:effectLst/>
                            <a:latin typeface="Cambria Math" panose="02040503050406030204" pitchFamily="18" charset="0"/>
                          </a:rPr>
                          <m:t>𝒔</m:t>
                        </m:r>
                      </m:e>
                      <m:sub>
                        <m:r>
                          <a:rPr lang="en-IN" sz="2000" b="1" i="1" dirty="0" smtClean="0">
                            <a:solidFill>
                              <a:srgbClr val="FF0000"/>
                            </a:solidFill>
                            <a:effectLst/>
                            <a:latin typeface="Cambria Math" panose="02040503050406030204" pitchFamily="18" charset="0"/>
                          </a:rPr>
                          <m:t>𝑫</m:t>
                        </m:r>
                      </m:sub>
                    </m:sSub>
                    <m:r>
                      <a:rPr lang="en-IN" sz="2000" b="1" i="1" dirty="0" smtClean="0">
                        <a:solidFill>
                          <a:srgbClr val="FF0000"/>
                        </a:solidFill>
                        <a:effectLst/>
                        <a:latin typeface="Cambria Math" panose="02040503050406030204" pitchFamily="18" charset="0"/>
                      </a:rPr>
                      <m:t>​</m:t>
                    </m:r>
                  </m:oMath>
                </a14:m>
                <a:br>
                  <a:rPr lang="en-IN" sz="2000" b="1" i="0" dirty="0">
                    <a:solidFill>
                      <a:srgbClr val="FF0000"/>
                    </a:solidFill>
                    <a:effectLst/>
                    <a:latin typeface="Verdana" panose="020B0604030504040204" pitchFamily="34" charset="0"/>
                    <a:ea typeface="Verdana" panose="020B0604030504040204" pitchFamily="34" charset="0"/>
                  </a:rPr>
                </a:br>
                <a:endParaRPr lang="en-US" b="1" i="0" dirty="0">
                  <a:solidFill>
                    <a:srgbClr val="0D0D0D"/>
                  </a:solidFill>
                  <a:effectLst/>
                  <a:latin typeface="Verdana" panose="020B0604030504040204" pitchFamily="34" charset="0"/>
                  <a:ea typeface="Verdana" panose="020B0604030504040204" pitchFamily="34" charset="0"/>
                </a:endParaRPr>
              </a:p>
            </p:txBody>
          </p:sp>
        </mc:Choice>
        <mc:Fallback xmlns="">
          <p:sp>
            <p:nvSpPr>
              <p:cNvPr id="9" name="TextBox 8">
                <a:extLst>
                  <a:ext uri="{FF2B5EF4-FFF2-40B4-BE49-F238E27FC236}">
                    <a16:creationId xmlns:a16="http://schemas.microsoft.com/office/drawing/2014/main" id="{046D6052-999D-41F0-9D2D-B33008078018}"/>
                  </a:ext>
                </a:extLst>
              </p:cNvPr>
              <p:cNvSpPr txBox="1">
                <a:spLocks noRot="1" noChangeAspect="1" noMove="1" noResize="1" noEditPoints="1" noAdjustHandles="1" noChangeArrowheads="1" noChangeShapeType="1" noTextEdit="1"/>
              </p:cNvSpPr>
              <p:nvPr/>
            </p:nvSpPr>
            <p:spPr>
              <a:xfrm>
                <a:off x="698090" y="4333090"/>
                <a:ext cx="10962968" cy="2395784"/>
              </a:xfrm>
              <a:prstGeom prst="rect">
                <a:avLst/>
              </a:prstGeom>
              <a:blipFill>
                <a:blip r:embed="rId4"/>
                <a:stretch>
                  <a:fillRect l="-501" t="-1527"/>
                </a:stretch>
              </a:blipFill>
            </p:spPr>
            <p:txBody>
              <a:bodyPr/>
              <a:lstStyle/>
              <a:p>
                <a:r>
                  <a:rPr lang="en-IN">
                    <a:noFill/>
                  </a:rPr>
                  <a:t> </a:t>
                </a:r>
              </a:p>
            </p:txBody>
          </p:sp>
        </mc:Fallback>
      </mc:AlternateContent>
    </p:spTree>
    <p:extLst>
      <p:ext uri="{BB962C8B-B14F-4D97-AF65-F5344CB8AC3E}">
        <p14:creationId xmlns:p14="http://schemas.microsoft.com/office/powerpoint/2010/main" val="954721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81A6364-E43D-44A4-8D35-CCF3A719D70F}"/>
              </a:ext>
            </a:extLst>
          </p:cNvPr>
          <p:cNvPicPr>
            <a:picLocks noChangeAspect="1"/>
          </p:cNvPicPr>
          <p:nvPr/>
        </p:nvPicPr>
        <p:blipFill>
          <a:blip r:embed="rId2"/>
          <a:stretch>
            <a:fillRect/>
          </a:stretch>
        </p:blipFill>
        <p:spPr>
          <a:xfrm>
            <a:off x="1301229" y="3791245"/>
            <a:ext cx="3549847" cy="2034367"/>
          </a:xfrm>
          <a:prstGeom prst="rect">
            <a:avLst/>
          </a:prstGeom>
        </p:spPr>
      </p:pic>
      <p:pic>
        <p:nvPicPr>
          <p:cNvPr id="5" name="Picture 4">
            <a:extLst>
              <a:ext uri="{FF2B5EF4-FFF2-40B4-BE49-F238E27FC236}">
                <a16:creationId xmlns:a16="http://schemas.microsoft.com/office/drawing/2014/main" id="{53B6F1FD-C9B3-44CE-9692-4D60D2FF0614}"/>
              </a:ext>
            </a:extLst>
          </p:cNvPr>
          <p:cNvPicPr>
            <a:picLocks noChangeAspect="1"/>
          </p:cNvPicPr>
          <p:nvPr/>
        </p:nvPicPr>
        <p:blipFill>
          <a:blip r:embed="rId3"/>
          <a:stretch>
            <a:fillRect/>
          </a:stretch>
        </p:blipFill>
        <p:spPr>
          <a:xfrm>
            <a:off x="1301229" y="320900"/>
            <a:ext cx="2154612" cy="2133540"/>
          </a:xfrm>
          <a:prstGeom prst="rect">
            <a:avLst/>
          </a:prstGeom>
        </p:spPr>
      </p:pic>
      <p:pic>
        <p:nvPicPr>
          <p:cNvPr id="7" name="Picture 6">
            <a:extLst>
              <a:ext uri="{FF2B5EF4-FFF2-40B4-BE49-F238E27FC236}">
                <a16:creationId xmlns:a16="http://schemas.microsoft.com/office/drawing/2014/main" id="{F2A5D45F-ECFD-41D6-B72E-5BE28EFAD5D0}"/>
              </a:ext>
            </a:extLst>
          </p:cNvPr>
          <p:cNvPicPr>
            <a:picLocks noChangeAspect="1"/>
          </p:cNvPicPr>
          <p:nvPr/>
        </p:nvPicPr>
        <p:blipFill>
          <a:blip r:embed="rId4"/>
          <a:stretch>
            <a:fillRect/>
          </a:stretch>
        </p:blipFill>
        <p:spPr>
          <a:xfrm>
            <a:off x="4714872" y="2059595"/>
            <a:ext cx="703856" cy="789691"/>
          </a:xfrm>
          <a:prstGeom prst="rect">
            <a:avLst/>
          </a:prstGeom>
        </p:spPr>
      </p:pic>
      <p:pic>
        <p:nvPicPr>
          <p:cNvPr id="11" name="Picture 10">
            <a:extLst>
              <a:ext uri="{FF2B5EF4-FFF2-40B4-BE49-F238E27FC236}">
                <a16:creationId xmlns:a16="http://schemas.microsoft.com/office/drawing/2014/main" id="{1FE3E6DA-6F55-4660-BE39-3A95D644016B}"/>
              </a:ext>
            </a:extLst>
          </p:cNvPr>
          <p:cNvPicPr>
            <a:picLocks noChangeAspect="1"/>
          </p:cNvPicPr>
          <p:nvPr/>
        </p:nvPicPr>
        <p:blipFill>
          <a:blip r:embed="rId5"/>
          <a:stretch>
            <a:fillRect/>
          </a:stretch>
        </p:blipFill>
        <p:spPr>
          <a:xfrm>
            <a:off x="4804411" y="4334279"/>
            <a:ext cx="819264" cy="809738"/>
          </a:xfrm>
          <a:prstGeom prst="rect">
            <a:avLst/>
          </a:prstGeom>
        </p:spPr>
      </p:pic>
      <p:pic>
        <p:nvPicPr>
          <p:cNvPr id="15" name="Picture 14">
            <a:extLst>
              <a:ext uri="{FF2B5EF4-FFF2-40B4-BE49-F238E27FC236}">
                <a16:creationId xmlns:a16="http://schemas.microsoft.com/office/drawing/2014/main" id="{6BD0FCE4-B9DB-4CB9-9AA6-A1E4A7206825}"/>
              </a:ext>
            </a:extLst>
          </p:cNvPr>
          <p:cNvPicPr>
            <a:picLocks noChangeAspect="1"/>
          </p:cNvPicPr>
          <p:nvPr/>
        </p:nvPicPr>
        <p:blipFill>
          <a:blip r:embed="rId6"/>
          <a:stretch>
            <a:fillRect/>
          </a:stretch>
        </p:blipFill>
        <p:spPr>
          <a:xfrm>
            <a:off x="264127" y="3081731"/>
            <a:ext cx="689604" cy="3172268"/>
          </a:xfrm>
          <a:prstGeom prst="rect">
            <a:avLst/>
          </a:prstGeom>
        </p:spPr>
      </p:pic>
      <p:pic>
        <p:nvPicPr>
          <p:cNvPr id="17" name="Picture 16">
            <a:extLst>
              <a:ext uri="{FF2B5EF4-FFF2-40B4-BE49-F238E27FC236}">
                <a16:creationId xmlns:a16="http://schemas.microsoft.com/office/drawing/2014/main" id="{63F6E9DE-715B-40D4-A809-563385088189}"/>
              </a:ext>
            </a:extLst>
          </p:cNvPr>
          <p:cNvPicPr>
            <a:picLocks noChangeAspect="1"/>
          </p:cNvPicPr>
          <p:nvPr/>
        </p:nvPicPr>
        <p:blipFill>
          <a:blip r:embed="rId7"/>
          <a:stretch>
            <a:fillRect/>
          </a:stretch>
        </p:blipFill>
        <p:spPr>
          <a:xfrm>
            <a:off x="6677759" y="2717399"/>
            <a:ext cx="3801005" cy="1686160"/>
          </a:xfrm>
          <a:prstGeom prst="rect">
            <a:avLst/>
          </a:prstGeom>
        </p:spPr>
      </p:pic>
      <p:cxnSp>
        <p:nvCxnSpPr>
          <p:cNvPr id="19" name="Straight Connector 18">
            <a:extLst>
              <a:ext uri="{FF2B5EF4-FFF2-40B4-BE49-F238E27FC236}">
                <a16:creationId xmlns:a16="http://schemas.microsoft.com/office/drawing/2014/main" id="{C8D6B81F-195D-4EC1-8DEA-2B61EA889E56}"/>
              </a:ext>
            </a:extLst>
          </p:cNvPr>
          <p:cNvCxnSpPr>
            <a:cxnSpLocks/>
          </p:cNvCxnSpPr>
          <p:nvPr/>
        </p:nvCxnSpPr>
        <p:spPr>
          <a:xfrm>
            <a:off x="6677759" y="3081731"/>
            <a:ext cx="0" cy="802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C231EA2-6F8D-47DC-865A-0470DC661166}"/>
              </a:ext>
            </a:extLst>
          </p:cNvPr>
          <p:cNvCxnSpPr>
            <a:cxnSpLocks/>
            <a:stCxn id="7" idx="3"/>
            <a:endCxn id="17" idx="1"/>
          </p:cNvCxnSpPr>
          <p:nvPr/>
        </p:nvCxnSpPr>
        <p:spPr>
          <a:xfrm>
            <a:off x="5418728" y="2454441"/>
            <a:ext cx="1259031" cy="1106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5784942-73DD-4C7A-888E-DA3DFA2B95FC}"/>
              </a:ext>
            </a:extLst>
          </p:cNvPr>
          <p:cNvCxnSpPr>
            <a:cxnSpLocks/>
            <a:endCxn id="17" idx="1"/>
          </p:cNvCxnSpPr>
          <p:nvPr/>
        </p:nvCxnSpPr>
        <p:spPr>
          <a:xfrm flipV="1">
            <a:off x="5584723" y="3560479"/>
            <a:ext cx="1093036" cy="1034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3BCA09-352F-4847-A94C-C5CF72277637}"/>
              </a:ext>
            </a:extLst>
          </p:cNvPr>
          <p:cNvSpPr/>
          <p:nvPr/>
        </p:nvSpPr>
        <p:spPr>
          <a:xfrm>
            <a:off x="1232405" y="3791245"/>
            <a:ext cx="3298234" cy="2034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37D4E086-7BCB-4027-9CA0-6647410A8E54}"/>
              </a:ext>
            </a:extLst>
          </p:cNvPr>
          <p:cNvSpPr/>
          <p:nvPr/>
        </p:nvSpPr>
        <p:spPr>
          <a:xfrm>
            <a:off x="6684408" y="2172929"/>
            <a:ext cx="3619801" cy="2772696"/>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06F22B81-B984-475E-8964-D0054EADD927}"/>
              </a:ext>
            </a:extLst>
          </p:cNvPr>
          <p:cNvSpPr/>
          <p:nvPr/>
        </p:nvSpPr>
        <p:spPr>
          <a:xfrm>
            <a:off x="953731" y="4739148"/>
            <a:ext cx="245804" cy="206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3D53814A-6E30-4879-8323-305F5612886F}"/>
              </a:ext>
            </a:extLst>
          </p:cNvPr>
          <p:cNvSpPr/>
          <p:nvPr/>
        </p:nvSpPr>
        <p:spPr>
          <a:xfrm>
            <a:off x="4557828" y="4648199"/>
            <a:ext cx="245804" cy="2064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Arrow: Right 31">
            <a:extLst>
              <a:ext uri="{FF2B5EF4-FFF2-40B4-BE49-F238E27FC236}">
                <a16:creationId xmlns:a16="http://schemas.microsoft.com/office/drawing/2014/main" id="{AA166739-9A1D-49BB-937D-A32DC27A18C9}"/>
              </a:ext>
            </a:extLst>
          </p:cNvPr>
          <p:cNvSpPr/>
          <p:nvPr/>
        </p:nvSpPr>
        <p:spPr>
          <a:xfrm rot="2064530" flipV="1">
            <a:off x="3361365" y="2037405"/>
            <a:ext cx="1447982" cy="90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3DEDBAFF-95B2-4FF7-83FB-3D65F2C9BA38}"/>
              </a:ext>
            </a:extLst>
          </p:cNvPr>
          <p:cNvSpPr txBox="1"/>
          <p:nvPr/>
        </p:nvSpPr>
        <p:spPr>
          <a:xfrm>
            <a:off x="1789469" y="3404109"/>
            <a:ext cx="2025445" cy="369332"/>
          </a:xfrm>
          <a:prstGeom prst="rect">
            <a:avLst/>
          </a:prstGeom>
          <a:noFill/>
        </p:spPr>
        <p:txBody>
          <a:bodyPr wrap="square">
            <a:spAutoFit/>
          </a:bodyPr>
          <a:lstStyle/>
          <a:p>
            <a:pPr algn="ctr"/>
            <a:r>
              <a:rPr lang="en-IN" b="1" dirty="0">
                <a:solidFill>
                  <a:schemeClr val="tx1"/>
                </a:solidFill>
                <a:latin typeface="Verdana" panose="020B0604030504040204" pitchFamily="34" charset="0"/>
                <a:ea typeface="Verdana" panose="020B0604030504040204" pitchFamily="34" charset="0"/>
              </a:rPr>
              <a:t>Generator-G</a:t>
            </a:r>
          </a:p>
        </p:txBody>
      </p:sp>
      <p:sp>
        <p:nvSpPr>
          <p:cNvPr id="36" name="TextBox 35">
            <a:extLst>
              <a:ext uri="{FF2B5EF4-FFF2-40B4-BE49-F238E27FC236}">
                <a16:creationId xmlns:a16="http://schemas.microsoft.com/office/drawing/2014/main" id="{5A22AAE2-3B01-4DC8-AB05-F20039684416}"/>
              </a:ext>
            </a:extLst>
          </p:cNvPr>
          <p:cNvSpPr txBox="1"/>
          <p:nvPr/>
        </p:nvSpPr>
        <p:spPr>
          <a:xfrm>
            <a:off x="7139118" y="1732621"/>
            <a:ext cx="2634147" cy="369332"/>
          </a:xfrm>
          <a:prstGeom prst="rect">
            <a:avLst/>
          </a:prstGeom>
          <a:noFill/>
        </p:spPr>
        <p:txBody>
          <a:bodyPr wrap="square">
            <a:spAutoFit/>
          </a:bodyPr>
          <a:lstStyle/>
          <a:p>
            <a:pPr algn="ctr"/>
            <a:r>
              <a:rPr lang="en-IN" b="1" dirty="0">
                <a:solidFill>
                  <a:schemeClr val="tx1"/>
                </a:solidFill>
                <a:latin typeface="Verdana" panose="020B0604030504040204" pitchFamily="34" charset="0"/>
                <a:ea typeface="Verdana" panose="020B0604030504040204" pitchFamily="34" charset="0"/>
              </a:rPr>
              <a:t>Discriminator-D</a:t>
            </a:r>
          </a:p>
        </p:txBody>
      </p:sp>
      <p:sp>
        <p:nvSpPr>
          <p:cNvPr id="37" name="TextBox 36">
            <a:extLst>
              <a:ext uri="{FF2B5EF4-FFF2-40B4-BE49-F238E27FC236}">
                <a16:creationId xmlns:a16="http://schemas.microsoft.com/office/drawing/2014/main" id="{193E4D39-687B-4C57-96AA-2F3B8E62BE13}"/>
              </a:ext>
            </a:extLst>
          </p:cNvPr>
          <p:cNvSpPr txBox="1"/>
          <p:nvPr/>
        </p:nvSpPr>
        <p:spPr>
          <a:xfrm>
            <a:off x="4291778" y="1597740"/>
            <a:ext cx="2975943" cy="276999"/>
          </a:xfrm>
          <a:prstGeom prst="rect">
            <a:avLst/>
          </a:prstGeom>
          <a:noFill/>
        </p:spPr>
        <p:txBody>
          <a:bodyPr wrap="none" lIns="0" tIns="0" rIns="0" bIns="0" rtlCol="0">
            <a:spAutoFit/>
          </a:bodyPr>
          <a:lstStyle/>
          <a:p>
            <a:r>
              <a:rPr lang="en-IN" dirty="0"/>
              <a:t>(Real Sample, t-shirt) –label y=1</a:t>
            </a:r>
          </a:p>
        </p:txBody>
      </p:sp>
      <p:sp>
        <p:nvSpPr>
          <p:cNvPr id="39" name="TextBox 38">
            <a:extLst>
              <a:ext uri="{FF2B5EF4-FFF2-40B4-BE49-F238E27FC236}">
                <a16:creationId xmlns:a16="http://schemas.microsoft.com/office/drawing/2014/main" id="{668DE41F-FB0E-43B3-992A-77F83615F41F}"/>
              </a:ext>
            </a:extLst>
          </p:cNvPr>
          <p:cNvSpPr txBox="1"/>
          <p:nvPr/>
        </p:nvSpPr>
        <p:spPr>
          <a:xfrm>
            <a:off x="4572003" y="5203414"/>
            <a:ext cx="3619801" cy="369332"/>
          </a:xfrm>
          <a:prstGeom prst="rect">
            <a:avLst/>
          </a:prstGeom>
          <a:noFill/>
        </p:spPr>
        <p:txBody>
          <a:bodyPr wrap="square">
            <a:spAutoFit/>
          </a:bodyPr>
          <a:lstStyle/>
          <a:p>
            <a:r>
              <a:rPr lang="en-IN" dirty="0"/>
              <a:t>(Fake Sample , </a:t>
            </a:r>
            <a:r>
              <a:rPr lang="en-IN" b="1" dirty="0">
                <a:solidFill>
                  <a:srgbClr val="FF0000"/>
                </a:solidFill>
              </a:rPr>
              <a:t>t-shirt</a:t>
            </a:r>
            <a:r>
              <a:rPr lang="en-IN" dirty="0"/>
              <a:t>) –label y=0</a:t>
            </a:r>
          </a:p>
        </p:txBody>
      </p:sp>
      <p:sp>
        <p:nvSpPr>
          <p:cNvPr id="21" name="TextBox 20">
            <a:extLst>
              <a:ext uri="{FF2B5EF4-FFF2-40B4-BE49-F238E27FC236}">
                <a16:creationId xmlns:a16="http://schemas.microsoft.com/office/drawing/2014/main" id="{BBAAFD00-3073-4325-814C-2CB29A264314}"/>
              </a:ext>
            </a:extLst>
          </p:cNvPr>
          <p:cNvSpPr txBox="1"/>
          <p:nvPr/>
        </p:nvSpPr>
        <p:spPr>
          <a:xfrm>
            <a:off x="226136" y="6186645"/>
            <a:ext cx="932909" cy="369332"/>
          </a:xfrm>
          <a:prstGeom prst="rect">
            <a:avLst/>
          </a:prstGeom>
          <a:noFill/>
        </p:spPr>
        <p:txBody>
          <a:bodyPr wrap="square">
            <a:spAutoFit/>
          </a:bodyPr>
          <a:lstStyle/>
          <a:p>
            <a:r>
              <a:rPr lang="en-IN" b="1" dirty="0">
                <a:solidFill>
                  <a:srgbClr val="FF0000"/>
                </a:solidFill>
              </a:rPr>
              <a:t>t-shirt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5F722DD-3760-442E-83B1-4DDFFA8ED66F}"/>
                  </a:ext>
                </a:extLst>
              </p:cNvPr>
              <p:cNvSpPr txBox="1"/>
              <p:nvPr/>
            </p:nvSpPr>
            <p:spPr>
              <a:xfrm>
                <a:off x="10310857" y="2956369"/>
                <a:ext cx="1477269" cy="749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400" b="1" i="1" dirty="0" smtClean="0">
                              <a:effectLst/>
                              <a:latin typeface="Cambria Math" panose="02040503050406030204" pitchFamily="18" charset="0"/>
                            </a:rPr>
                          </m:ctrlPr>
                        </m:sSubPr>
                        <m:e>
                          <m:r>
                            <a:rPr lang="en-US" sz="1400" b="1" i="0" dirty="0" smtClean="0">
                              <a:effectLst/>
                              <a:latin typeface="Cambria Math" panose="02040503050406030204" pitchFamily="18" charset="0"/>
                            </a:rPr>
                            <m:t>𝐋𝐨𝐬𝐬</m:t>
                          </m:r>
                        </m:e>
                        <m:sub>
                          <m:r>
                            <a:rPr lang="en-US" sz="1400" b="1" i="1" dirty="0">
                              <a:effectLst/>
                              <a:latin typeface="Cambria Math" panose="02040503050406030204" pitchFamily="18" charset="0"/>
                            </a:rPr>
                            <m:t>𝑫</m:t>
                          </m:r>
                        </m:sub>
                      </m:sSub>
                      <m:r>
                        <a:rPr lang="en-US" sz="1400" b="1" i="1" dirty="0">
                          <a:effectLst/>
                          <a:latin typeface="Cambria Math" panose="02040503050406030204" pitchFamily="18" charset="0"/>
                        </a:rPr>
                        <m:t>=</m:t>
                      </m:r>
                      <m:sSub>
                        <m:sSubPr>
                          <m:ctrlPr>
                            <a:rPr lang="en-IN" sz="1400" b="1" i="1" dirty="0" smtClean="0">
                              <a:effectLst/>
                              <a:latin typeface="Cambria Math" panose="02040503050406030204" pitchFamily="18" charset="0"/>
                            </a:rPr>
                          </m:ctrlPr>
                        </m:sSubPr>
                        <m:e>
                          <m:r>
                            <a:rPr lang="en-US" sz="1400" b="1" i="0" dirty="0">
                              <a:effectLst/>
                              <a:latin typeface="Cambria Math" panose="02040503050406030204" pitchFamily="18" charset="0"/>
                            </a:rPr>
                            <m:t>𝐋𝐨𝐬𝐬</m:t>
                          </m:r>
                        </m:e>
                        <m:sub>
                          <m:r>
                            <a:rPr lang="en-US" sz="1400" b="1" i="1" dirty="0">
                              <a:effectLst/>
                              <a:latin typeface="Cambria Math" panose="02040503050406030204" pitchFamily="18" charset="0"/>
                            </a:rPr>
                            <m:t>𝒓𝒆𝒂𝒍</m:t>
                          </m:r>
                        </m:sub>
                      </m:sSub>
                      <m:r>
                        <a:rPr lang="en-US" sz="1400" b="1" i="1" dirty="0">
                          <a:effectLst/>
                          <a:latin typeface="Cambria Math" panose="02040503050406030204" pitchFamily="18" charset="0"/>
                        </a:rPr>
                        <m:t>+</m:t>
                      </m:r>
                      <m:sSub>
                        <m:sSubPr>
                          <m:ctrlPr>
                            <a:rPr lang="en-IN" sz="1400" b="1" i="1" dirty="0" smtClean="0">
                              <a:effectLst/>
                              <a:latin typeface="Cambria Math" panose="02040503050406030204" pitchFamily="18" charset="0"/>
                            </a:rPr>
                          </m:ctrlPr>
                        </m:sSubPr>
                        <m:e>
                          <m:r>
                            <a:rPr lang="en-US" sz="1400" b="1" i="0" dirty="0">
                              <a:effectLst/>
                              <a:latin typeface="Cambria Math" panose="02040503050406030204" pitchFamily="18" charset="0"/>
                            </a:rPr>
                            <m:t>𝐋𝐨𝐬𝐬</m:t>
                          </m:r>
                        </m:e>
                        <m:sub>
                          <m:r>
                            <a:rPr lang="en-US" sz="1400" b="1" i="1" dirty="0" smtClean="0">
                              <a:effectLst/>
                              <a:latin typeface="Cambria Math" panose="02040503050406030204" pitchFamily="18" charset="0"/>
                            </a:rPr>
                            <m:t>𝒇𝒂𝒌𝒆</m:t>
                          </m:r>
                        </m:sub>
                      </m:sSub>
                    </m:oMath>
                  </m:oMathPara>
                </a14:m>
                <a:endParaRPr lang="en-IN" dirty="0"/>
              </a:p>
            </p:txBody>
          </p:sp>
        </mc:Choice>
        <mc:Fallback xmlns="">
          <p:sp>
            <p:nvSpPr>
              <p:cNvPr id="24" name="TextBox 23">
                <a:extLst>
                  <a:ext uri="{FF2B5EF4-FFF2-40B4-BE49-F238E27FC236}">
                    <a16:creationId xmlns:a16="http://schemas.microsoft.com/office/drawing/2014/main" id="{A5F722DD-3760-442E-83B1-4DDFFA8ED66F}"/>
                  </a:ext>
                </a:extLst>
              </p:cNvPr>
              <p:cNvSpPr txBox="1">
                <a:spLocks noRot="1" noChangeAspect="1" noMove="1" noResize="1" noEditPoints="1" noAdjustHandles="1" noChangeArrowheads="1" noChangeShapeType="1" noTextEdit="1"/>
              </p:cNvSpPr>
              <p:nvPr/>
            </p:nvSpPr>
            <p:spPr>
              <a:xfrm>
                <a:off x="10310857" y="2956369"/>
                <a:ext cx="1477269" cy="749179"/>
              </a:xfrm>
              <a:prstGeom prst="rect">
                <a:avLst/>
              </a:prstGeom>
              <a:blipFill>
                <a:blip r:embed="rId8"/>
                <a:stretch>
                  <a:fillRect b="-813"/>
                </a:stretch>
              </a:blipFill>
            </p:spPr>
            <p:txBody>
              <a:bodyPr/>
              <a:lstStyle/>
              <a:p>
                <a:r>
                  <a:rPr lang="en-IN">
                    <a:noFill/>
                  </a:rPr>
                  <a:t> </a:t>
                </a:r>
              </a:p>
            </p:txBody>
          </p:sp>
        </mc:Fallback>
      </mc:AlternateContent>
      <p:sp>
        <p:nvSpPr>
          <p:cNvPr id="3" name="Arrow: Curved Left 2">
            <a:extLst>
              <a:ext uri="{FF2B5EF4-FFF2-40B4-BE49-F238E27FC236}">
                <a16:creationId xmlns:a16="http://schemas.microsoft.com/office/drawing/2014/main" id="{1DC349C8-5C6F-4DCB-BBAF-7C65FB3E9598}"/>
              </a:ext>
            </a:extLst>
          </p:cNvPr>
          <p:cNvSpPr/>
          <p:nvPr/>
        </p:nvSpPr>
        <p:spPr>
          <a:xfrm rot="3918266">
            <a:off x="9977465" y="3707374"/>
            <a:ext cx="732380" cy="274867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1FEC629-4B98-4798-A863-92BCEAEF8FB1}"/>
                  </a:ext>
                </a:extLst>
              </p:cNvPr>
              <p:cNvSpPr txBox="1"/>
              <p:nvPr/>
            </p:nvSpPr>
            <p:spPr>
              <a:xfrm>
                <a:off x="10108713" y="5573407"/>
                <a:ext cx="864089" cy="396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effectLst/>
                              <a:latin typeface="Cambria Math" panose="02040503050406030204" pitchFamily="18" charset="0"/>
                            </a:rPr>
                          </m:ctrlPr>
                        </m:sSubPr>
                        <m:e>
                          <m:sSub>
                            <m:sSubPr>
                              <m:ctrlPr>
                                <a:rPr lang="en-IN" sz="1800" b="1" i="1" dirty="0" smtClean="0">
                                  <a:solidFill>
                                    <a:srgbClr val="FF0000"/>
                                  </a:solidFill>
                                  <a:effectLst/>
                                  <a:latin typeface="Cambria Math" panose="02040503050406030204" pitchFamily="18" charset="0"/>
                                </a:rPr>
                              </m:ctrlPr>
                            </m:sSubPr>
                            <m:e>
                              <m:r>
                                <a:rPr lang="en-IN" sz="1800" b="1" i="0" dirty="0" smtClean="0">
                                  <a:solidFill>
                                    <a:srgbClr val="FF0000"/>
                                  </a:solidFill>
                                  <a:effectLst/>
                                  <a:latin typeface="Cambria Math" panose="02040503050406030204" pitchFamily="18" charset="0"/>
                                </a:rPr>
                                <m:t>𝛁</m:t>
                              </m:r>
                            </m:e>
                            <m:sub>
                              <m:r>
                                <a:rPr lang="en-IN" sz="1800" b="1" i="1" dirty="0" smtClean="0">
                                  <a:solidFill>
                                    <a:srgbClr val="FF0000"/>
                                  </a:solidFill>
                                  <a:effectLst/>
                                  <a:latin typeface="Cambria Math" panose="02040503050406030204" pitchFamily="18" charset="0"/>
                                </a:rPr>
                                <m:t>𝜽</m:t>
                              </m:r>
                            </m:sub>
                          </m:sSub>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𝑳𝒐𝒔</m:t>
                      </m:r>
                      <m:sSub>
                        <m:sSubPr>
                          <m:ctrlPr>
                            <a:rPr lang="en-IN" sz="1800" b="1" i="1" dirty="0" smtClean="0">
                              <a:solidFill>
                                <a:srgbClr val="FF0000"/>
                              </a:solidFill>
                              <a:effectLst/>
                              <a:latin typeface="Cambria Math" panose="02040503050406030204" pitchFamily="18" charset="0"/>
                            </a:rPr>
                          </m:ctrlPr>
                        </m:sSubPr>
                        <m:e>
                          <m:r>
                            <a:rPr lang="en-IN" sz="1800" b="1" i="1" dirty="0" smtClean="0">
                              <a:solidFill>
                                <a:srgbClr val="FF0000"/>
                              </a:solidFill>
                              <a:effectLst/>
                              <a:latin typeface="Cambria Math" panose="02040503050406030204" pitchFamily="18" charset="0"/>
                            </a:rPr>
                            <m:t>𝒔</m:t>
                          </m:r>
                        </m:e>
                        <m:sub>
                          <m:r>
                            <a:rPr lang="en-IN" sz="1800" b="1" i="1" dirty="0" smtClean="0">
                              <a:solidFill>
                                <a:srgbClr val="FF0000"/>
                              </a:solidFill>
                              <a:effectLst/>
                              <a:latin typeface="Cambria Math" panose="02040503050406030204" pitchFamily="18" charset="0"/>
                            </a:rPr>
                            <m:t>𝑫</m:t>
                          </m:r>
                        </m:sub>
                      </m:sSub>
                    </m:oMath>
                  </m:oMathPara>
                </a14:m>
                <a:endParaRPr lang="en-IN" dirty="0"/>
              </a:p>
            </p:txBody>
          </p:sp>
        </mc:Choice>
        <mc:Fallback xmlns="">
          <p:sp>
            <p:nvSpPr>
              <p:cNvPr id="25" name="TextBox 24">
                <a:extLst>
                  <a:ext uri="{FF2B5EF4-FFF2-40B4-BE49-F238E27FC236}">
                    <a16:creationId xmlns:a16="http://schemas.microsoft.com/office/drawing/2014/main" id="{01FEC629-4B98-4798-A863-92BCEAEF8FB1}"/>
                  </a:ext>
                </a:extLst>
              </p:cNvPr>
              <p:cNvSpPr txBox="1">
                <a:spLocks noRot="1" noChangeAspect="1" noMove="1" noResize="1" noEditPoints="1" noAdjustHandles="1" noChangeArrowheads="1" noChangeShapeType="1" noTextEdit="1"/>
              </p:cNvSpPr>
              <p:nvPr/>
            </p:nvSpPr>
            <p:spPr>
              <a:xfrm>
                <a:off x="10108713" y="5573407"/>
                <a:ext cx="864089" cy="396262"/>
              </a:xfrm>
              <a:prstGeom prst="rect">
                <a:avLst/>
              </a:prstGeom>
              <a:blipFill>
                <a:blip r:embed="rId9"/>
                <a:stretch>
                  <a:fillRect r="-33099" b="-46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4B9559-6FBC-4DC9-89A1-648EE491DF11}"/>
                  </a:ext>
                </a:extLst>
              </p:cNvPr>
              <p:cNvSpPr txBox="1"/>
              <p:nvPr/>
            </p:nvSpPr>
            <p:spPr>
              <a:xfrm>
                <a:off x="8672059" y="6045328"/>
                <a:ext cx="3283973" cy="3963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800" b="1" i="1" dirty="0" smtClean="0">
                              <a:solidFill>
                                <a:srgbClr val="FF0000"/>
                              </a:solidFill>
                              <a:effectLst/>
                              <a:latin typeface="Cambria Math" panose="02040503050406030204" pitchFamily="18" charset="0"/>
                            </a:rPr>
                          </m:ctrlPr>
                        </m:sSubPr>
                        <m:e>
                          <m:r>
                            <a:rPr lang="en-IN" sz="1800" b="1" i="1" dirty="0" smtClean="0">
                              <a:solidFill>
                                <a:srgbClr val="FF0000"/>
                              </a:solidFill>
                              <a:effectLst/>
                              <a:latin typeface="Cambria Math" panose="02040503050406030204" pitchFamily="18" charset="0"/>
                            </a:rPr>
                            <m:t>𝜽</m:t>
                          </m:r>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m:t>
                      </m:r>
                      <m:sSub>
                        <m:sSubPr>
                          <m:ctrlPr>
                            <a:rPr lang="en-IN" sz="1800" b="1" i="1" dirty="0" smtClean="0">
                              <a:solidFill>
                                <a:srgbClr val="FF0000"/>
                              </a:solidFill>
                              <a:effectLst/>
                              <a:latin typeface="Cambria Math" panose="02040503050406030204" pitchFamily="18" charset="0"/>
                            </a:rPr>
                          </m:ctrlPr>
                        </m:sSubPr>
                        <m:e>
                          <m:r>
                            <a:rPr lang="en-IN" sz="1800" b="1" i="1" dirty="0" smtClean="0">
                              <a:solidFill>
                                <a:srgbClr val="FF0000"/>
                              </a:solidFill>
                              <a:effectLst/>
                              <a:latin typeface="Cambria Math" panose="02040503050406030204" pitchFamily="18" charset="0"/>
                            </a:rPr>
                            <m:t>𝜽</m:t>
                          </m:r>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m:t>
                      </m:r>
                      <m:r>
                        <a:rPr lang="en-IN" sz="1800" b="1" i="1" dirty="0" smtClean="0">
                          <a:solidFill>
                            <a:srgbClr val="FF0000"/>
                          </a:solidFill>
                          <a:effectLst/>
                          <a:latin typeface="Cambria Math" panose="02040503050406030204" pitchFamily="18" charset="0"/>
                        </a:rPr>
                        <m:t>𝜼</m:t>
                      </m:r>
                      <m:sSub>
                        <m:sSubPr>
                          <m:ctrlPr>
                            <a:rPr lang="en-IN" sz="1800" b="1" i="1" dirty="0" smtClean="0">
                              <a:solidFill>
                                <a:srgbClr val="FF0000"/>
                              </a:solidFill>
                              <a:effectLst/>
                              <a:latin typeface="Cambria Math" panose="02040503050406030204" pitchFamily="18" charset="0"/>
                            </a:rPr>
                          </m:ctrlPr>
                        </m:sSubPr>
                        <m:e>
                          <m:sSub>
                            <m:sSubPr>
                              <m:ctrlPr>
                                <a:rPr lang="en-IN" sz="1800" b="1" i="1" dirty="0" smtClean="0">
                                  <a:solidFill>
                                    <a:srgbClr val="FF0000"/>
                                  </a:solidFill>
                                  <a:effectLst/>
                                  <a:latin typeface="Cambria Math" panose="02040503050406030204" pitchFamily="18" charset="0"/>
                                </a:rPr>
                              </m:ctrlPr>
                            </m:sSubPr>
                            <m:e>
                              <m:r>
                                <a:rPr lang="en-IN" sz="1800" b="1" i="0" dirty="0" smtClean="0">
                                  <a:solidFill>
                                    <a:srgbClr val="FF0000"/>
                                  </a:solidFill>
                                  <a:effectLst/>
                                  <a:latin typeface="Cambria Math" panose="02040503050406030204" pitchFamily="18" charset="0"/>
                                </a:rPr>
                                <m:t>𝛁</m:t>
                              </m:r>
                            </m:e>
                            <m:sub>
                              <m:r>
                                <a:rPr lang="en-IN" sz="1800" b="1" i="1" dirty="0" smtClean="0">
                                  <a:solidFill>
                                    <a:srgbClr val="FF0000"/>
                                  </a:solidFill>
                                  <a:effectLst/>
                                  <a:latin typeface="Cambria Math" panose="02040503050406030204" pitchFamily="18" charset="0"/>
                                </a:rPr>
                                <m:t>𝜽</m:t>
                              </m:r>
                            </m:sub>
                          </m:sSub>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𝑳𝒐𝒔</m:t>
                      </m:r>
                      <m:sSub>
                        <m:sSubPr>
                          <m:ctrlPr>
                            <a:rPr lang="en-IN" sz="1800" b="1" i="1" dirty="0" smtClean="0">
                              <a:solidFill>
                                <a:srgbClr val="FF0000"/>
                              </a:solidFill>
                              <a:effectLst/>
                              <a:latin typeface="Cambria Math" panose="02040503050406030204" pitchFamily="18" charset="0"/>
                            </a:rPr>
                          </m:ctrlPr>
                        </m:sSubPr>
                        <m:e>
                          <m:r>
                            <a:rPr lang="en-IN" sz="1800" b="1" i="1" dirty="0" smtClean="0">
                              <a:solidFill>
                                <a:srgbClr val="FF0000"/>
                              </a:solidFill>
                              <a:effectLst/>
                              <a:latin typeface="Cambria Math" panose="02040503050406030204" pitchFamily="18" charset="0"/>
                            </a:rPr>
                            <m:t>𝒔</m:t>
                          </m:r>
                        </m:e>
                        <m:sub>
                          <m:r>
                            <a:rPr lang="en-IN" sz="1800" b="1" i="1" dirty="0" smtClean="0">
                              <a:solidFill>
                                <a:srgbClr val="FF0000"/>
                              </a:solidFill>
                              <a:effectLst/>
                              <a:latin typeface="Cambria Math" panose="02040503050406030204" pitchFamily="18" charset="0"/>
                            </a:rPr>
                            <m:t>𝑫</m:t>
                          </m:r>
                        </m:sub>
                      </m:sSub>
                      <m:r>
                        <a:rPr lang="en-IN" sz="1800" b="1" i="1" dirty="0" smtClean="0">
                          <a:solidFill>
                            <a:srgbClr val="FF0000"/>
                          </a:solidFill>
                          <a:effectLst/>
                          <a:latin typeface="Cambria Math" panose="02040503050406030204" pitchFamily="18" charset="0"/>
                        </a:rPr>
                        <m:t>​</m:t>
                      </m:r>
                    </m:oMath>
                  </m:oMathPara>
                </a14:m>
                <a:br>
                  <a:rPr lang="en-IN" sz="1800" b="1" i="0" dirty="0">
                    <a:solidFill>
                      <a:srgbClr val="FF0000"/>
                    </a:solidFill>
                    <a:effectLst/>
                    <a:latin typeface="Verdana" panose="020B0604030504040204" pitchFamily="34" charset="0"/>
                    <a:ea typeface="Verdana" panose="020B0604030504040204" pitchFamily="34" charset="0"/>
                  </a:rPr>
                </a:br>
                <a:endParaRPr lang="en-IN" dirty="0"/>
              </a:p>
            </p:txBody>
          </p:sp>
        </mc:Choice>
        <mc:Fallback xmlns="">
          <p:sp>
            <p:nvSpPr>
              <p:cNvPr id="30" name="TextBox 29">
                <a:extLst>
                  <a:ext uri="{FF2B5EF4-FFF2-40B4-BE49-F238E27FC236}">
                    <a16:creationId xmlns:a16="http://schemas.microsoft.com/office/drawing/2014/main" id="{344B9559-6FBC-4DC9-89A1-648EE491DF11}"/>
                  </a:ext>
                </a:extLst>
              </p:cNvPr>
              <p:cNvSpPr txBox="1">
                <a:spLocks noRot="1" noChangeAspect="1" noMove="1" noResize="1" noEditPoints="1" noAdjustHandles="1" noChangeArrowheads="1" noChangeShapeType="1" noTextEdit="1"/>
              </p:cNvSpPr>
              <p:nvPr/>
            </p:nvSpPr>
            <p:spPr>
              <a:xfrm>
                <a:off x="8672059" y="6045328"/>
                <a:ext cx="3283973" cy="396327"/>
              </a:xfrm>
              <a:prstGeom prst="rect">
                <a:avLst/>
              </a:prstGeom>
              <a:blipFill>
                <a:blip r:embed="rId10"/>
                <a:stretch>
                  <a:fillRect b="-3077"/>
                </a:stretch>
              </a:blipFill>
            </p:spPr>
            <p:txBody>
              <a:bodyPr/>
              <a:lstStyle/>
              <a:p>
                <a:r>
                  <a:rPr lang="en-IN">
                    <a:noFill/>
                  </a:rPr>
                  <a:t> </a:t>
                </a:r>
              </a:p>
            </p:txBody>
          </p:sp>
        </mc:Fallback>
      </mc:AlternateContent>
    </p:spTree>
    <p:extLst>
      <p:ext uri="{BB962C8B-B14F-4D97-AF65-F5344CB8AC3E}">
        <p14:creationId xmlns:p14="http://schemas.microsoft.com/office/powerpoint/2010/main" val="3662274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E6E3-4C20-4787-81CE-731053EF4D43}"/>
              </a:ext>
            </a:extLst>
          </p:cNvPr>
          <p:cNvSpPr>
            <a:spLocks noGrp="1"/>
          </p:cNvSpPr>
          <p:nvPr>
            <p:ph type="title"/>
          </p:nvPr>
        </p:nvSpPr>
        <p:spPr/>
        <p:txBody>
          <a:bodyPr/>
          <a:lstStyle/>
          <a:p>
            <a:r>
              <a:rPr lang="en-IN" dirty="0"/>
              <a:t>Summary</a:t>
            </a:r>
          </a:p>
        </p:txBody>
      </p:sp>
      <p:sp>
        <p:nvSpPr>
          <p:cNvPr id="4" name="TextBox 3">
            <a:extLst>
              <a:ext uri="{FF2B5EF4-FFF2-40B4-BE49-F238E27FC236}">
                <a16:creationId xmlns:a16="http://schemas.microsoft.com/office/drawing/2014/main" id="{B3F9755C-4909-4FD4-A892-41825134FBEB}"/>
              </a:ext>
            </a:extLst>
          </p:cNvPr>
          <p:cNvSpPr txBox="1"/>
          <p:nvPr/>
        </p:nvSpPr>
        <p:spPr>
          <a:xfrm>
            <a:off x="1307689" y="1861798"/>
            <a:ext cx="9920749" cy="3693319"/>
          </a:xfrm>
          <a:prstGeom prst="rect">
            <a:avLst/>
          </a:prstGeom>
          <a:noFill/>
        </p:spPr>
        <p:txBody>
          <a:bodyPr wrap="square">
            <a:spAutoFit/>
          </a:bodyPr>
          <a:lstStyle/>
          <a:p>
            <a:pPr marL="285750" indent="-285750" algn="l">
              <a:buFont typeface="Wingdings" panose="05000000000000000000" pitchFamily="2" charset="2"/>
              <a:buChar char="ü"/>
            </a:pPr>
            <a:r>
              <a:rPr lang="en-US" b="1" i="0" dirty="0">
                <a:solidFill>
                  <a:srgbClr val="0D0D0D"/>
                </a:solidFill>
                <a:effectLst/>
                <a:latin typeface="Verdana" panose="020B0604030504040204" pitchFamily="34" charset="0"/>
                <a:ea typeface="Verdana" panose="020B0604030504040204" pitchFamily="34" charset="0"/>
              </a:rPr>
              <a:t>Concatenate</a:t>
            </a:r>
            <a:r>
              <a:rPr lang="en-US" b="0" i="0" dirty="0">
                <a:solidFill>
                  <a:srgbClr val="0D0D0D"/>
                </a:solidFill>
                <a:effectLst/>
                <a:latin typeface="Verdana" panose="020B0604030504040204" pitchFamily="34" charset="0"/>
                <a:ea typeface="Verdana" panose="020B0604030504040204" pitchFamily="34" charset="0"/>
              </a:rPr>
              <a:t> each real and fake image with its condition label.</a:t>
            </a:r>
          </a:p>
          <a:p>
            <a:pPr marL="285750" indent="-285750" algn="l">
              <a:buFont typeface="Wingdings" panose="05000000000000000000" pitchFamily="2" charset="2"/>
              <a:buChar char="ü"/>
            </a:pPr>
            <a:endParaRPr lang="en-US" b="0" i="0" dirty="0">
              <a:solidFill>
                <a:srgbClr val="0D0D0D"/>
              </a:solidFill>
              <a:effectLst/>
              <a:latin typeface="Verdana" panose="020B0604030504040204" pitchFamily="34" charset="0"/>
              <a:ea typeface="Verdana" panose="020B0604030504040204" pitchFamily="34" charset="0"/>
            </a:endParaRPr>
          </a:p>
          <a:p>
            <a:pPr marL="285750" indent="-285750" algn="l">
              <a:buFont typeface="Wingdings" panose="05000000000000000000" pitchFamily="2" charset="2"/>
              <a:buChar char="ü"/>
            </a:pPr>
            <a:r>
              <a:rPr lang="en-US" b="1" i="0" dirty="0">
                <a:solidFill>
                  <a:srgbClr val="0D0D0D"/>
                </a:solidFill>
                <a:effectLst/>
                <a:latin typeface="Verdana" panose="020B0604030504040204" pitchFamily="34" charset="0"/>
                <a:ea typeface="Verdana" panose="020B0604030504040204" pitchFamily="34" charset="0"/>
              </a:rPr>
              <a:t>Forward Pass Real Images</a:t>
            </a:r>
            <a:r>
              <a:rPr lang="en-US" b="0" i="0" dirty="0">
                <a:solidFill>
                  <a:srgbClr val="0D0D0D"/>
                </a:solidFill>
                <a:effectLst/>
                <a:latin typeface="Verdana" panose="020B0604030504040204" pitchFamily="34" charset="0"/>
                <a:ea typeface="Verdana" panose="020B0604030504040204" pitchFamily="34" charset="0"/>
              </a:rPr>
              <a:t> through the discriminator and compute the real loss.</a:t>
            </a:r>
          </a:p>
          <a:p>
            <a:pPr marL="285750" indent="-285750" algn="l">
              <a:buFont typeface="Wingdings" panose="05000000000000000000" pitchFamily="2" charset="2"/>
              <a:buChar char="ü"/>
            </a:pPr>
            <a:endParaRPr lang="en-US" b="0" i="0" dirty="0">
              <a:solidFill>
                <a:srgbClr val="0D0D0D"/>
              </a:solidFill>
              <a:effectLst/>
              <a:latin typeface="Verdana" panose="020B0604030504040204" pitchFamily="34" charset="0"/>
              <a:ea typeface="Verdana" panose="020B0604030504040204" pitchFamily="34" charset="0"/>
            </a:endParaRPr>
          </a:p>
          <a:p>
            <a:pPr marL="285750" indent="-285750" algn="l">
              <a:buFont typeface="Wingdings" panose="05000000000000000000" pitchFamily="2" charset="2"/>
              <a:buChar char="ü"/>
            </a:pPr>
            <a:r>
              <a:rPr lang="en-US" b="1" i="0" dirty="0">
                <a:solidFill>
                  <a:srgbClr val="0D0D0D"/>
                </a:solidFill>
                <a:effectLst/>
                <a:latin typeface="Verdana" panose="020B0604030504040204" pitchFamily="34" charset="0"/>
                <a:ea typeface="Verdana" panose="020B0604030504040204" pitchFamily="34" charset="0"/>
              </a:rPr>
              <a:t>Forward Pass Fake Images</a:t>
            </a:r>
            <a:r>
              <a:rPr lang="en-US" b="0" i="0" dirty="0">
                <a:solidFill>
                  <a:srgbClr val="0D0D0D"/>
                </a:solidFill>
                <a:effectLst/>
                <a:latin typeface="Verdana" panose="020B0604030504040204" pitchFamily="34" charset="0"/>
                <a:ea typeface="Verdana" panose="020B0604030504040204" pitchFamily="34" charset="0"/>
              </a:rPr>
              <a:t> through the discriminator and compute the fake loss.</a:t>
            </a:r>
          </a:p>
          <a:p>
            <a:pPr marL="285750" indent="-285750" algn="l">
              <a:buFont typeface="Wingdings" panose="05000000000000000000" pitchFamily="2" charset="2"/>
              <a:buChar char="ü"/>
            </a:pPr>
            <a:endParaRPr lang="en-US" b="0" i="0" dirty="0">
              <a:solidFill>
                <a:srgbClr val="0D0D0D"/>
              </a:solidFill>
              <a:effectLst/>
              <a:latin typeface="Verdana" panose="020B0604030504040204" pitchFamily="34" charset="0"/>
              <a:ea typeface="Verdana" panose="020B0604030504040204" pitchFamily="34" charset="0"/>
            </a:endParaRPr>
          </a:p>
          <a:p>
            <a:pPr marL="285750" indent="-285750" algn="l">
              <a:buFont typeface="Wingdings" panose="05000000000000000000" pitchFamily="2" charset="2"/>
              <a:buChar char="ü"/>
            </a:pPr>
            <a:r>
              <a:rPr lang="en-US" b="1" i="0" dirty="0">
                <a:solidFill>
                  <a:srgbClr val="0D0D0D"/>
                </a:solidFill>
                <a:effectLst/>
                <a:latin typeface="Verdana" panose="020B0604030504040204" pitchFamily="34" charset="0"/>
                <a:ea typeface="Verdana" panose="020B0604030504040204" pitchFamily="34" charset="0"/>
              </a:rPr>
              <a:t>Combine</a:t>
            </a:r>
            <a:r>
              <a:rPr lang="en-US" b="0" i="0" dirty="0">
                <a:solidFill>
                  <a:srgbClr val="0D0D0D"/>
                </a:solidFill>
                <a:effectLst/>
                <a:latin typeface="Verdana" panose="020B0604030504040204" pitchFamily="34" charset="0"/>
                <a:ea typeface="Verdana" panose="020B0604030504040204" pitchFamily="34" charset="0"/>
              </a:rPr>
              <a:t> the real and fake losses to get the total discriminator loss.</a:t>
            </a:r>
          </a:p>
          <a:p>
            <a:pPr marL="285750" indent="-285750" algn="l">
              <a:buFont typeface="Wingdings" panose="05000000000000000000" pitchFamily="2" charset="2"/>
              <a:buChar char="ü"/>
            </a:pPr>
            <a:endParaRPr lang="en-US" b="0" i="0" dirty="0">
              <a:solidFill>
                <a:srgbClr val="0D0D0D"/>
              </a:solidFill>
              <a:effectLst/>
              <a:latin typeface="Verdana" panose="020B0604030504040204" pitchFamily="34" charset="0"/>
              <a:ea typeface="Verdana" panose="020B0604030504040204" pitchFamily="34" charset="0"/>
            </a:endParaRPr>
          </a:p>
          <a:p>
            <a:pPr marL="285750" indent="-285750" algn="l">
              <a:buFont typeface="Wingdings" panose="05000000000000000000" pitchFamily="2" charset="2"/>
              <a:buChar char="ü"/>
            </a:pPr>
            <a:r>
              <a:rPr lang="en-US" b="1" i="0" dirty="0">
                <a:solidFill>
                  <a:srgbClr val="0D0D0D"/>
                </a:solidFill>
                <a:effectLst/>
                <a:latin typeface="Verdana" panose="020B0604030504040204" pitchFamily="34" charset="0"/>
                <a:ea typeface="Verdana" panose="020B0604030504040204" pitchFamily="34" charset="0"/>
              </a:rPr>
              <a:t>Backpropagate</a:t>
            </a:r>
            <a:r>
              <a:rPr lang="en-US" b="0" i="0" dirty="0">
                <a:solidFill>
                  <a:srgbClr val="0D0D0D"/>
                </a:solidFill>
                <a:effectLst/>
                <a:latin typeface="Verdana" panose="020B0604030504040204" pitchFamily="34" charset="0"/>
                <a:ea typeface="Verdana" panose="020B0604030504040204" pitchFamily="34" charset="0"/>
              </a:rPr>
              <a:t> the total loss to compute the gradients.</a:t>
            </a:r>
          </a:p>
          <a:p>
            <a:pPr marL="285750" indent="-285750" algn="l">
              <a:buFont typeface="Wingdings" panose="05000000000000000000" pitchFamily="2" charset="2"/>
              <a:buChar char="ü"/>
            </a:pPr>
            <a:endParaRPr lang="en-US" b="0" i="0" dirty="0">
              <a:solidFill>
                <a:srgbClr val="0D0D0D"/>
              </a:solidFill>
              <a:effectLst/>
              <a:latin typeface="Verdana" panose="020B0604030504040204" pitchFamily="34" charset="0"/>
              <a:ea typeface="Verdana" panose="020B0604030504040204" pitchFamily="34" charset="0"/>
            </a:endParaRPr>
          </a:p>
          <a:p>
            <a:pPr marL="285750" indent="-285750" algn="l">
              <a:buFont typeface="Wingdings" panose="05000000000000000000" pitchFamily="2" charset="2"/>
              <a:buChar char="ü"/>
            </a:pPr>
            <a:r>
              <a:rPr lang="en-US" b="1" i="0" dirty="0">
                <a:solidFill>
                  <a:srgbClr val="0D0D0D"/>
                </a:solidFill>
                <a:effectLst/>
                <a:latin typeface="Verdana" panose="020B0604030504040204" pitchFamily="34" charset="0"/>
                <a:ea typeface="Verdana" panose="020B0604030504040204" pitchFamily="34" charset="0"/>
              </a:rPr>
              <a:t>Update</a:t>
            </a:r>
            <a:r>
              <a:rPr lang="en-US" b="0" i="0" dirty="0">
                <a:solidFill>
                  <a:srgbClr val="0D0D0D"/>
                </a:solidFill>
                <a:effectLst/>
                <a:latin typeface="Verdana" panose="020B0604030504040204" pitchFamily="34" charset="0"/>
                <a:ea typeface="Verdana" panose="020B0604030504040204" pitchFamily="34" charset="0"/>
              </a:rPr>
              <a:t> the discriminator’s parameters using the computed gradients.</a:t>
            </a:r>
          </a:p>
        </p:txBody>
      </p:sp>
    </p:spTree>
    <p:extLst>
      <p:ext uri="{BB962C8B-B14F-4D97-AF65-F5344CB8AC3E}">
        <p14:creationId xmlns:p14="http://schemas.microsoft.com/office/powerpoint/2010/main" val="4140988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AA3C-CBA9-42B9-A7A6-34000E8ABEB3}"/>
              </a:ext>
            </a:extLst>
          </p:cNvPr>
          <p:cNvSpPr>
            <a:spLocks noGrp="1"/>
          </p:cNvSpPr>
          <p:nvPr>
            <p:ph type="title"/>
          </p:nvPr>
        </p:nvSpPr>
        <p:spPr>
          <a:xfrm>
            <a:off x="838200" y="365125"/>
            <a:ext cx="10515600" cy="637765"/>
          </a:xfrm>
        </p:spPr>
        <p:txBody>
          <a:bodyPr>
            <a:normAutofit fontScale="90000"/>
          </a:bodyPr>
          <a:lstStyle/>
          <a:p>
            <a:r>
              <a:rPr lang="en-US" sz="4400" b="1" i="0" dirty="0">
                <a:solidFill>
                  <a:srgbClr val="0D0D0D"/>
                </a:solidFill>
                <a:effectLst/>
                <a:latin typeface="Verdana" panose="020B0604030504040204" pitchFamily="34" charset="0"/>
                <a:ea typeface="Verdana" panose="020B0604030504040204" pitchFamily="34" charset="0"/>
              </a:rPr>
              <a:t>Conditional GAN- Generator</a:t>
            </a:r>
            <a:endParaRPr lang="en-IN" dirty="0"/>
          </a:p>
        </p:txBody>
      </p:sp>
      <p:pic>
        <p:nvPicPr>
          <p:cNvPr id="3" name="Picture 2">
            <a:extLst>
              <a:ext uri="{FF2B5EF4-FFF2-40B4-BE49-F238E27FC236}">
                <a16:creationId xmlns:a16="http://schemas.microsoft.com/office/drawing/2014/main" id="{7C6ED331-DB48-4ED8-BF62-49199BFF3C30}"/>
              </a:ext>
            </a:extLst>
          </p:cNvPr>
          <p:cNvPicPr>
            <a:picLocks noChangeAspect="1"/>
          </p:cNvPicPr>
          <p:nvPr/>
        </p:nvPicPr>
        <p:blipFill>
          <a:blip r:embed="rId2"/>
          <a:stretch>
            <a:fillRect/>
          </a:stretch>
        </p:blipFill>
        <p:spPr>
          <a:xfrm>
            <a:off x="4996443" y="2074644"/>
            <a:ext cx="3801005" cy="1686160"/>
          </a:xfrm>
          <a:prstGeom prst="rect">
            <a:avLst/>
          </a:prstGeom>
        </p:spPr>
      </p:pic>
      <p:pic>
        <p:nvPicPr>
          <p:cNvPr id="4" name="Picture 3">
            <a:extLst>
              <a:ext uri="{FF2B5EF4-FFF2-40B4-BE49-F238E27FC236}">
                <a16:creationId xmlns:a16="http://schemas.microsoft.com/office/drawing/2014/main" id="{D424134C-7FF9-4127-B798-D5FAC65337DC}"/>
              </a:ext>
            </a:extLst>
          </p:cNvPr>
          <p:cNvPicPr>
            <a:picLocks noChangeAspect="1"/>
          </p:cNvPicPr>
          <p:nvPr/>
        </p:nvPicPr>
        <p:blipFill>
          <a:blip r:embed="rId3"/>
          <a:stretch>
            <a:fillRect/>
          </a:stretch>
        </p:blipFill>
        <p:spPr>
          <a:xfrm>
            <a:off x="711294" y="1900541"/>
            <a:ext cx="3549847" cy="2034367"/>
          </a:xfrm>
          <a:prstGeom prst="rect">
            <a:avLst/>
          </a:prstGeom>
        </p:spPr>
      </p:pic>
      <p:pic>
        <p:nvPicPr>
          <p:cNvPr id="5" name="Picture 4">
            <a:extLst>
              <a:ext uri="{FF2B5EF4-FFF2-40B4-BE49-F238E27FC236}">
                <a16:creationId xmlns:a16="http://schemas.microsoft.com/office/drawing/2014/main" id="{276F8A7A-68C7-40B2-8399-B7A1299191C4}"/>
              </a:ext>
            </a:extLst>
          </p:cNvPr>
          <p:cNvPicPr>
            <a:picLocks noChangeAspect="1"/>
          </p:cNvPicPr>
          <p:nvPr/>
        </p:nvPicPr>
        <p:blipFill>
          <a:blip r:embed="rId4"/>
          <a:stretch>
            <a:fillRect/>
          </a:stretch>
        </p:blipFill>
        <p:spPr>
          <a:xfrm>
            <a:off x="185469" y="1331591"/>
            <a:ext cx="689604" cy="3172268"/>
          </a:xfrm>
          <a:prstGeom prst="rect">
            <a:avLst/>
          </a:prstGeom>
        </p:spPr>
      </p:pic>
      <p:pic>
        <p:nvPicPr>
          <p:cNvPr id="6" name="Picture 5">
            <a:extLst>
              <a:ext uri="{FF2B5EF4-FFF2-40B4-BE49-F238E27FC236}">
                <a16:creationId xmlns:a16="http://schemas.microsoft.com/office/drawing/2014/main" id="{B836D7D2-CCAF-4F55-BB72-F7CCCEED80E2}"/>
              </a:ext>
            </a:extLst>
          </p:cNvPr>
          <p:cNvPicPr>
            <a:picLocks noChangeAspect="1"/>
          </p:cNvPicPr>
          <p:nvPr/>
        </p:nvPicPr>
        <p:blipFill>
          <a:blip r:embed="rId5"/>
          <a:stretch>
            <a:fillRect/>
          </a:stretch>
        </p:blipFill>
        <p:spPr>
          <a:xfrm>
            <a:off x="3988139" y="2406231"/>
            <a:ext cx="990738" cy="905001"/>
          </a:xfrm>
          <a:prstGeom prst="rect">
            <a:avLst/>
          </a:prstGeom>
        </p:spPr>
      </p:pic>
      <p:sp>
        <p:nvSpPr>
          <p:cNvPr id="7" name="Rectangle 6">
            <a:extLst>
              <a:ext uri="{FF2B5EF4-FFF2-40B4-BE49-F238E27FC236}">
                <a16:creationId xmlns:a16="http://schemas.microsoft.com/office/drawing/2014/main" id="{8ABA0817-12DF-460E-A7BA-454001BB876B}"/>
              </a:ext>
            </a:extLst>
          </p:cNvPr>
          <p:cNvSpPr/>
          <p:nvPr/>
        </p:nvSpPr>
        <p:spPr>
          <a:xfrm>
            <a:off x="5568816" y="1799305"/>
            <a:ext cx="428861"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C92F8D0B-49A1-4BD7-95FE-9B97EC7C433F}"/>
              </a:ext>
            </a:extLst>
          </p:cNvPr>
          <p:cNvSpPr/>
          <p:nvPr/>
        </p:nvSpPr>
        <p:spPr>
          <a:xfrm>
            <a:off x="8807261" y="2618609"/>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7768540-B259-440E-BC63-087519BCBF8A}"/>
              </a:ext>
            </a:extLst>
          </p:cNvPr>
          <p:cNvSpPr/>
          <p:nvPr/>
        </p:nvSpPr>
        <p:spPr>
          <a:xfrm>
            <a:off x="6281656" y="1794388"/>
            <a:ext cx="451323"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A732746-037A-4453-BACF-4E9D9A7735EF}"/>
              </a:ext>
            </a:extLst>
          </p:cNvPr>
          <p:cNvSpPr/>
          <p:nvPr/>
        </p:nvSpPr>
        <p:spPr>
          <a:xfrm>
            <a:off x="6984662" y="1799306"/>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ED4B2E75-BB4E-4BE3-9E42-EF40ED4AA364}"/>
              </a:ext>
            </a:extLst>
          </p:cNvPr>
          <p:cNvSpPr/>
          <p:nvPr/>
        </p:nvSpPr>
        <p:spPr>
          <a:xfrm>
            <a:off x="7719964" y="1794388"/>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C16A9A-AE39-4574-B5E6-D57FE53D9ADC}"/>
                  </a:ext>
                </a:extLst>
              </p:cNvPr>
              <p:cNvSpPr txBox="1"/>
              <p:nvPr/>
            </p:nvSpPr>
            <p:spPr>
              <a:xfrm>
                <a:off x="3175818" y="1535975"/>
                <a:ext cx="2141315" cy="584775"/>
              </a:xfrm>
              <a:prstGeom prst="rect">
                <a:avLst/>
              </a:prstGeom>
              <a:noFill/>
            </p:spPr>
            <p:txBody>
              <a:bodyPr wrap="square">
                <a:spAutoFit/>
              </a:bodyPr>
              <a:lstStyle/>
              <a:p>
                <a:r>
                  <a:rPr lang="en-IN" sz="1600" b="1" dirty="0">
                    <a:solidFill>
                      <a:srgbClr val="FF0000"/>
                    </a:solidFill>
                  </a:rPr>
                  <a:t>Fake image </a:t>
                </a:r>
                <a14:m>
                  <m:oMath xmlns:m="http://schemas.openxmlformats.org/officeDocument/2006/math">
                    <m:r>
                      <a:rPr lang="en-IN" sz="1600" b="1" i="1" smtClean="0">
                        <a:solidFill>
                          <a:srgbClr val="FF0000"/>
                        </a:solidFill>
                        <a:latin typeface="Cambria Math" panose="02040503050406030204" pitchFamily="18" charset="0"/>
                      </a:rPr>
                      <m:t>(</m:t>
                    </m:r>
                    <m:sSub>
                      <m:sSubPr>
                        <m:ctrlPr>
                          <a:rPr lang="en-IN" sz="1600" b="1" i="1" smtClean="0">
                            <a:solidFill>
                              <a:srgbClr val="FF0000"/>
                            </a:solidFill>
                            <a:latin typeface="Cambria Math" panose="02040503050406030204" pitchFamily="18" charset="0"/>
                          </a:rPr>
                        </m:ctrlPr>
                      </m:sSubPr>
                      <m:e>
                        <m:r>
                          <a:rPr lang="en-IN" sz="1600" b="1" i="1" smtClean="0">
                            <a:solidFill>
                              <a:srgbClr val="FF0000"/>
                            </a:solidFill>
                            <a:latin typeface="Cambria Math" panose="02040503050406030204" pitchFamily="18" charset="0"/>
                          </a:rPr>
                          <m:t>𝒇</m:t>
                        </m:r>
                      </m:e>
                      <m:sub>
                        <m:r>
                          <a:rPr lang="en-IN" sz="1600" b="1" i="1" smtClean="0">
                            <a:solidFill>
                              <a:srgbClr val="FF0000"/>
                            </a:solidFill>
                            <a:latin typeface="Cambria Math" panose="02040503050406030204" pitchFamily="18" charset="0"/>
                          </a:rPr>
                          <m:t>𝒊</m:t>
                        </m:r>
                      </m:sub>
                    </m:sSub>
                    <m:r>
                      <a:rPr lang="en-IN" sz="1600" b="1" i="1" smtClean="0">
                        <a:solidFill>
                          <a:srgbClr val="FF0000"/>
                        </a:solidFill>
                        <a:latin typeface="Cambria Math" panose="02040503050406030204" pitchFamily="18" charset="0"/>
                      </a:rPr>
                      <m:t>,</m:t>
                    </m:r>
                    <m:sSub>
                      <m:sSubPr>
                        <m:ctrlPr>
                          <a:rPr lang="en-IN" sz="1600" b="1" i="1" smtClean="0">
                            <a:solidFill>
                              <a:srgbClr val="FF0000"/>
                            </a:solidFill>
                            <a:latin typeface="Cambria Math" panose="02040503050406030204" pitchFamily="18" charset="0"/>
                          </a:rPr>
                        </m:ctrlPr>
                      </m:sSubPr>
                      <m:e>
                        <m:r>
                          <a:rPr lang="en-IN" sz="1600" b="1" i="1" smtClean="0">
                            <a:solidFill>
                              <a:srgbClr val="FF0000"/>
                            </a:solidFill>
                            <a:latin typeface="Cambria Math" panose="02040503050406030204" pitchFamily="18" charset="0"/>
                          </a:rPr>
                          <m:t>𝒄</m:t>
                        </m:r>
                      </m:e>
                      <m:sub>
                        <m:r>
                          <a:rPr lang="en-IN" sz="1600" b="1" i="1" smtClean="0">
                            <a:solidFill>
                              <a:srgbClr val="FF0000"/>
                            </a:solidFill>
                            <a:latin typeface="Cambria Math" panose="02040503050406030204" pitchFamily="18" charset="0"/>
                          </a:rPr>
                          <m:t>𝒊</m:t>
                        </m:r>
                      </m:sub>
                    </m:sSub>
                  </m:oMath>
                </a14:m>
                <a:r>
                  <a:rPr lang="en-IN" sz="1600" b="1" dirty="0">
                    <a:solidFill>
                      <a:srgbClr val="FF0000"/>
                    </a:solidFill>
                  </a:rPr>
                  <a:t>) but </a:t>
                </a:r>
                <a14:m>
                  <m:oMath xmlns:m="http://schemas.openxmlformats.org/officeDocument/2006/math">
                    <m:r>
                      <a:rPr lang="en-IN" sz="1600" b="1" i="1" dirty="0" smtClean="0">
                        <a:solidFill>
                          <a:srgbClr val="FF0000"/>
                        </a:solidFill>
                        <a:latin typeface="Cambria Math" panose="02040503050406030204" pitchFamily="18" charset="0"/>
                      </a:rPr>
                      <m:t>𝒚</m:t>
                    </m:r>
                    <m:r>
                      <a:rPr lang="en-IN" sz="1600" b="1" i="1" dirty="0" smtClean="0">
                        <a:solidFill>
                          <a:srgbClr val="FF0000"/>
                        </a:solidFill>
                        <a:latin typeface="Cambria Math" panose="02040503050406030204" pitchFamily="18" charset="0"/>
                      </a:rPr>
                      <m:t> = </m:t>
                    </m:r>
                    <m:r>
                      <a:rPr lang="en-IN" sz="1600" b="1" i="1" dirty="0" smtClean="0">
                        <a:solidFill>
                          <a:srgbClr val="FF0000"/>
                        </a:solidFill>
                        <a:latin typeface="Cambria Math" panose="02040503050406030204" pitchFamily="18" charset="0"/>
                      </a:rPr>
                      <m:t>𝟏</m:t>
                    </m:r>
                  </m:oMath>
                </a14:m>
                <a:endParaRPr lang="en-IN" sz="1600" b="1" dirty="0">
                  <a:solidFill>
                    <a:srgbClr val="FF0000"/>
                  </a:solidFill>
                </a:endParaRPr>
              </a:p>
            </p:txBody>
          </p:sp>
        </mc:Choice>
        <mc:Fallback xmlns="">
          <p:sp>
            <p:nvSpPr>
              <p:cNvPr id="12" name="TextBox 11">
                <a:extLst>
                  <a:ext uri="{FF2B5EF4-FFF2-40B4-BE49-F238E27FC236}">
                    <a16:creationId xmlns:a16="http://schemas.microsoft.com/office/drawing/2014/main" id="{D6C16A9A-AE39-4574-B5E6-D57FE53D9ADC}"/>
                  </a:ext>
                </a:extLst>
              </p:cNvPr>
              <p:cNvSpPr txBox="1">
                <a:spLocks noRot="1" noChangeAspect="1" noMove="1" noResize="1" noEditPoints="1" noAdjustHandles="1" noChangeArrowheads="1" noChangeShapeType="1" noTextEdit="1"/>
              </p:cNvSpPr>
              <p:nvPr/>
            </p:nvSpPr>
            <p:spPr>
              <a:xfrm>
                <a:off x="3175818" y="1535975"/>
                <a:ext cx="2141315" cy="584775"/>
              </a:xfrm>
              <a:prstGeom prst="rect">
                <a:avLst/>
              </a:prstGeom>
              <a:blipFill>
                <a:blip r:embed="rId6"/>
                <a:stretch>
                  <a:fillRect l="-1709" t="-3125" r="-285" b="-1042"/>
                </a:stretch>
              </a:blipFill>
            </p:spPr>
            <p:txBody>
              <a:bodyPr/>
              <a:lstStyle/>
              <a:p>
                <a:r>
                  <a:rPr lang="en-IN">
                    <a:noFill/>
                  </a:rPr>
                  <a:t> </a:t>
                </a:r>
              </a:p>
            </p:txBody>
          </p:sp>
        </mc:Fallback>
      </mc:AlternateContent>
      <p:pic>
        <p:nvPicPr>
          <p:cNvPr id="13" name="Picture 12">
            <a:extLst>
              <a:ext uri="{FF2B5EF4-FFF2-40B4-BE49-F238E27FC236}">
                <a16:creationId xmlns:a16="http://schemas.microsoft.com/office/drawing/2014/main" id="{7B11D3BD-CB4D-486A-9102-98E75E5227E4}"/>
              </a:ext>
            </a:extLst>
          </p:cNvPr>
          <p:cNvPicPr>
            <a:picLocks noChangeAspect="1"/>
          </p:cNvPicPr>
          <p:nvPr/>
        </p:nvPicPr>
        <p:blipFill>
          <a:blip r:embed="rId7"/>
          <a:stretch>
            <a:fillRect/>
          </a:stretch>
        </p:blipFill>
        <p:spPr>
          <a:xfrm>
            <a:off x="6477786" y="4067511"/>
            <a:ext cx="838317" cy="84784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D73843E-FF97-415C-8468-585C0F5D8820}"/>
                  </a:ext>
                </a:extLst>
              </p:cNvPr>
              <p:cNvSpPr txBox="1"/>
              <p:nvPr/>
            </p:nvSpPr>
            <p:spPr>
              <a:xfrm>
                <a:off x="9485688" y="2509374"/>
                <a:ext cx="2588326" cy="495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400" b="0" i="1" dirty="0" smtClean="0">
                          <a:solidFill>
                            <a:srgbClr val="0D0D0D"/>
                          </a:solidFill>
                          <a:effectLst/>
                          <a:latin typeface="Cambria Math" panose="02040503050406030204" pitchFamily="18" charset="0"/>
                        </a:rPr>
                        <m:t>𝐿𝑜𝑠</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𝑠</m:t>
                          </m:r>
                        </m:e>
                        <m:sub>
                          <m:r>
                            <a:rPr lang="en-IN" sz="1400" b="0" i="1" dirty="0" smtClean="0">
                              <a:solidFill>
                                <a:srgbClr val="0D0D0D"/>
                              </a:solidFill>
                              <a:effectLst/>
                              <a:latin typeface="Cambria Math" panose="02040503050406030204" pitchFamily="18" charset="0"/>
                            </a:rPr>
                            <m:t>𝐺</m:t>
                          </m:r>
                        </m:sub>
                      </m:sSub>
                      <m:r>
                        <a:rPr lang="en-IN" sz="1400" b="0" i="1" dirty="0">
                          <a:solidFill>
                            <a:srgbClr val="0D0D0D"/>
                          </a:solidFill>
                          <a:effectLst/>
                          <a:latin typeface="Cambria Math" panose="02040503050406030204" pitchFamily="18" charset="0"/>
                        </a:rPr>
                        <m:t>=−</m:t>
                      </m:r>
                      <m:f>
                        <m:fPr>
                          <m:ctrlPr>
                            <a:rPr lang="en-IN" sz="1400" b="0" i="1" dirty="0" smtClean="0">
                              <a:solidFill>
                                <a:srgbClr val="0D0D0D"/>
                              </a:solidFill>
                              <a:effectLst/>
                              <a:latin typeface="Cambria Math" panose="02040503050406030204" pitchFamily="18" charset="0"/>
                            </a:rPr>
                          </m:ctrlPr>
                        </m:fPr>
                        <m:num>
                          <m:r>
                            <a:rPr lang="en-IN" sz="1400" b="0" i="1" dirty="0" smtClean="0">
                              <a:solidFill>
                                <a:srgbClr val="0D0D0D"/>
                              </a:solidFill>
                              <a:effectLst/>
                              <a:latin typeface="Cambria Math" panose="02040503050406030204" pitchFamily="18" charset="0"/>
                            </a:rPr>
                            <m:t>1</m:t>
                          </m:r>
                        </m:num>
                        <m:den>
                          <m:r>
                            <a:rPr lang="en-IN" sz="1400" b="0" i="1" dirty="0">
                              <a:solidFill>
                                <a:srgbClr val="0D0D0D"/>
                              </a:solidFill>
                              <a:effectLst/>
                              <a:latin typeface="Cambria Math" panose="02040503050406030204" pitchFamily="18" charset="0"/>
                            </a:rPr>
                            <m:t>𝑁</m:t>
                          </m:r>
                        </m:den>
                      </m:f>
                      <m:r>
                        <a:rPr lang="en-IN" sz="1400" b="0" i="1" dirty="0">
                          <a:solidFill>
                            <a:srgbClr val="0D0D0D"/>
                          </a:solidFill>
                          <a:effectLst/>
                          <a:latin typeface="Cambria Math" panose="02040503050406030204" pitchFamily="18" charset="0"/>
                        </a:rPr>
                        <m:t>∑</m:t>
                      </m:r>
                      <m:r>
                        <m:rPr>
                          <m:sty m:val="p"/>
                        </m:rPr>
                        <a:rPr lang="en-IN" sz="1400" b="0" i="1" dirty="0">
                          <a:solidFill>
                            <a:srgbClr val="0D0D0D"/>
                          </a:solidFill>
                          <a:effectLst/>
                          <a:latin typeface="Cambria Math" panose="02040503050406030204" pitchFamily="18" charset="0"/>
                        </a:rPr>
                        <m:t>log</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𝐷</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𝑓𝑖</m:t>
                      </m:r>
                      <m:r>
                        <a:rPr lang="en-IN" sz="1400" b="0" i="1" dirty="0">
                          <a:solidFill>
                            <a:srgbClr val="0D0D0D"/>
                          </a:solidFill>
                          <a:effectLst/>
                          <a:latin typeface="Cambria Math" panose="02040503050406030204" pitchFamily="18" charset="0"/>
                        </a:rPr>
                        <m:t>​,</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𝑐</m:t>
                          </m:r>
                        </m:e>
                        <m:sub>
                          <m:r>
                            <a:rPr lang="en-IN" sz="1400" b="0" i="1" dirty="0" smtClean="0">
                              <a:solidFill>
                                <a:srgbClr val="0D0D0D"/>
                              </a:solidFill>
                              <a:effectLst/>
                              <a:latin typeface="Cambria Math" panose="02040503050406030204" pitchFamily="18" charset="0"/>
                            </a:rPr>
                            <m:t>𝑖</m:t>
                          </m:r>
                        </m:sub>
                      </m:sSub>
                      <m:r>
                        <a:rPr lang="en-IN" sz="1400" b="0" i="1" dirty="0">
                          <a:solidFill>
                            <a:srgbClr val="0D0D0D"/>
                          </a:solidFill>
                          <a:effectLst/>
                          <a:latin typeface="Cambria Math" panose="02040503050406030204" pitchFamily="18" charset="0"/>
                        </a:rPr>
                        <m:t>))</m:t>
                      </m:r>
                    </m:oMath>
                  </m:oMathPara>
                </a14:m>
                <a:endParaRPr lang="en-IN" sz="1400" dirty="0"/>
              </a:p>
            </p:txBody>
          </p:sp>
        </mc:Choice>
        <mc:Fallback xmlns="">
          <p:sp>
            <p:nvSpPr>
              <p:cNvPr id="14" name="TextBox 13">
                <a:extLst>
                  <a:ext uri="{FF2B5EF4-FFF2-40B4-BE49-F238E27FC236}">
                    <a16:creationId xmlns:a16="http://schemas.microsoft.com/office/drawing/2014/main" id="{AD73843E-FF97-415C-8468-585C0F5D8820}"/>
                  </a:ext>
                </a:extLst>
              </p:cNvPr>
              <p:cNvSpPr txBox="1">
                <a:spLocks noRot="1" noChangeAspect="1" noMove="1" noResize="1" noEditPoints="1" noAdjustHandles="1" noChangeArrowheads="1" noChangeShapeType="1" noTextEdit="1"/>
              </p:cNvSpPr>
              <p:nvPr/>
            </p:nvSpPr>
            <p:spPr>
              <a:xfrm>
                <a:off x="9485688" y="2509374"/>
                <a:ext cx="2588326" cy="495649"/>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250570-E15D-4381-8A7C-F18552D75C0C}"/>
                  </a:ext>
                </a:extLst>
              </p:cNvPr>
              <p:cNvSpPr txBox="1"/>
              <p:nvPr/>
            </p:nvSpPr>
            <p:spPr>
              <a:xfrm>
                <a:off x="0" y="5226135"/>
                <a:ext cx="12192000" cy="1200329"/>
              </a:xfrm>
              <a:prstGeom prst="rect">
                <a:avLst/>
              </a:prstGeom>
              <a:noFill/>
            </p:spPr>
            <p:txBody>
              <a:bodyPr wrap="square">
                <a:spAutoFit/>
              </a:bodyPr>
              <a:lstStyle/>
              <a:p>
                <a:pPr marL="742950" lvl="1" indent="-285750" algn="l">
                  <a:buFont typeface="Wingdings" panose="05000000000000000000" pitchFamily="2" charset="2"/>
                  <a:buChar char="§"/>
                </a:pPr>
                <a:r>
                  <a:rPr lang="en-IN" b="0" i="0" dirty="0">
                    <a:solidFill>
                      <a:srgbClr val="0D0D0D"/>
                    </a:solidFill>
                    <a:effectLst/>
                    <a:latin typeface="Verdana" panose="020B0604030504040204" pitchFamily="34" charset="0"/>
                    <a:ea typeface="Verdana" panose="020B0604030504040204" pitchFamily="34" charset="0"/>
                  </a:rPr>
                  <a:t>Generate a batch of fake images by passing random noise </a:t>
                </a:r>
                <a14:m>
                  <m:oMath xmlns:m="http://schemas.openxmlformats.org/officeDocument/2006/math">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1</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2</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3</m:t>
                        </m:r>
                      </m:sub>
                    </m:sSub>
                    <m:r>
                      <a:rPr lang="en-IN" b="0" i="1" dirty="0" smtClean="0">
                        <a:solidFill>
                          <a:srgbClr val="0D0D0D"/>
                        </a:solidFill>
                        <a:effectLst/>
                        <a:latin typeface="Cambria Math" panose="02040503050406030204" pitchFamily="18" charset="0"/>
                      </a:rPr>
                      <m:t>}</m:t>
                    </m:r>
                  </m:oMath>
                </a14:m>
                <a:r>
                  <a:rPr lang="en-IN" b="0" i="0" dirty="0">
                    <a:solidFill>
                      <a:srgbClr val="0D0D0D"/>
                    </a:solidFill>
                    <a:effectLst/>
                    <a:latin typeface="Verdana" panose="020B0604030504040204" pitchFamily="34" charset="0"/>
                    <a:ea typeface="Verdana" panose="020B0604030504040204" pitchFamily="34" charset="0"/>
                  </a:rPr>
                  <a:t>and their corresponding condition labels {𝑐1,𝑐2,𝑐3} through the generator</a:t>
                </a:r>
                <a14:m>
                  <m:oMath xmlns:m="http://schemas.openxmlformats.org/officeDocument/2006/math">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1</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2</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3</m:t>
                        </m:r>
                      </m:sub>
                    </m:sSub>
                    <m:r>
                      <a:rPr lang="en-IN" b="0" i="1" dirty="0" smtClean="0">
                        <a:solidFill>
                          <a:srgbClr val="0D0D0D"/>
                        </a:solidFill>
                        <a:effectLst/>
                        <a:latin typeface="Cambria Math" panose="02040503050406030204" pitchFamily="18" charset="0"/>
                      </a:rPr>
                      <m:t>}=</m:t>
                    </m:r>
                    <m:r>
                      <a:rPr lang="en-IN" b="0" i="1" dirty="0" smtClean="0">
                        <a:solidFill>
                          <a:srgbClr val="0D0D0D"/>
                        </a:solidFill>
                        <a:effectLst/>
                        <a:latin typeface="Cambria Math" panose="02040503050406030204" pitchFamily="18" charset="0"/>
                      </a:rPr>
                      <m:t>𝐺</m:t>
                    </m:r>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1</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2</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𝑧</m:t>
                        </m:r>
                      </m:e>
                      <m:sub>
                        <m:r>
                          <a:rPr lang="en-IN" b="0" i="1" dirty="0" smtClean="0">
                            <a:solidFill>
                              <a:srgbClr val="0D0D0D"/>
                            </a:solidFill>
                            <a:effectLst/>
                            <a:latin typeface="Cambria Math" panose="02040503050406030204" pitchFamily="18" charset="0"/>
                          </a:rPr>
                          <m:t>3</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𝑐</m:t>
                        </m:r>
                      </m:e>
                      <m:sub>
                        <m:r>
                          <a:rPr lang="en-IN" b="0" i="1" dirty="0" smtClean="0">
                            <a:solidFill>
                              <a:srgbClr val="0D0D0D"/>
                            </a:solidFill>
                            <a:effectLst/>
                            <a:latin typeface="Cambria Math" panose="02040503050406030204" pitchFamily="18" charset="0"/>
                          </a:rPr>
                          <m:t>1</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𝑐</m:t>
                        </m:r>
                      </m:e>
                      <m:sub>
                        <m:r>
                          <a:rPr lang="en-IN" b="0" i="1" dirty="0" smtClean="0">
                            <a:solidFill>
                              <a:srgbClr val="0D0D0D"/>
                            </a:solidFill>
                            <a:effectLst/>
                            <a:latin typeface="Cambria Math" panose="02040503050406030204" pitchFamily="18" charset="0"/>
                          </a:rPr>
                          <m:t>2</m:t>
                        </m:r>
                      </m:sub>
                    </m:sSub>
                    <m:r>
                      <a:rPr lang="en-IN" b="0" i="1" dirty="0" smtClean="0">
                        <a:solidFill>
                          <a:srgbClr val="0D0D0D"/>
                        </a:solidFill>
                        <a:effectLst/>
                        <a:latin typeface="Cambria Math" panose="02040503050406030204" pitchFamily="18" charset="0"/>
                      </a:rPr>
                      <m:t>,</m:t>
                    </m:r>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𝑐</m:t>
                        </m:r>
                      </m:e>
                      <m:sub>
                        <m:r>
                          <a:rPr lang="en-IN" b="0" i="1" dirty="0" smtClean="0">
                            <a:solidFill>
                              <a:srgbClr val="0D0D0D"/>
                            </a:solidFill>
                            <a:effectLst/>
                            <a:latin typeface="Cambria Math" panose="02040503050406030204" pitchFamily="18" charset="0"/>
                          </a:rPr>
                          <m:t>3</m:t>
                        </m:r>
                      </m:sub>
                    </m:sSub>
                    <m:r>
                      <a:rPr lang="en-IN" b="0" i="1" dirty="0" smtClean="0">
                        <a:solidFill>
                          <a:srgbClr val="0D0D0D"/>
                        </a:solidFill>
                        <a:effectLst/>
                        <a:latin typeface="Cambria Math" panose="02040503050406030204" pitchFamily="18" charset="0"/>
                      </a:rPr>
                      <m:t>})</m:t>
                    </m:r>
                  </m:oMath>
                </a14:m>
                <a:endParaRPr lang="en-IN" b="0" i="0" dirty="0">
                  <a:solidFill>
                    <a:srgbClr val="0D0D0D"/>
                  </a:solidFill>
                  <a:effectLst/>
                  <a:latin typeface="Verdana" panose="020B0604030504040204" pitchFamily="34" charset="0"/>
                  <a:ea typeface="Verdana" panose="020B0604030504040204" pitchFamily="34" charset="0"/>
                </a:endParaRPr>
              </a:p>
              <a:p>
                <a:pPr marL="742950" lvl="1" indent="-285750" algn="l">
                  <a:buFont typeface="Wingdings" panose="05000000000000000000" pitchFamily="2" charset="2"/>
                  <a:buChar char="§"/>
                </a:pPr>
                <a:endParaRPr lang="en-IN" b="0" i="0" dirty="0">
                  <a:solidFill>
                    <a:srgbClr val="0D0D0D"/>
                  </a:solidFill>
                  <a:effectLst/>
                  <a:latin typeface="Verdana" panose="020B0604030504040204" pitchFamily="34" charset="0"/>
                  <a:ea typeface="Verdana" panose="020B0604030504040204" pitchFamily="34" charset="0"/>
                </a:endParaRPr>
              </a:p>
              <a:p>
                <a:pPr marL="742950" lvl="1" indent="-285750" algn="l">
                  <a:buFont typeface="Wingdings" panose="05000000000000000000" pitchFamily="2" charset="2"/>
                  <a:buChar char="§"/>
                </a:pPr>
                <a:r>
                  <a:rPr lang="en-IN" b="0" i="0" dirty="0">
                    <a:solidFill>
                      <a:srgbClr val="0D0D0D"/>
                    </a:solidFill>
                    <a:effectLst/>
                    <a:latin typeface="Verdana" panose="020B0604030504040204" pitchFamily="34" charset="0"/>
                    <a:ea typeface="Verdana" panose="020B0604030504040204" pitchFamily="34" charset="0"/>
                  </a:rPr>
                  <a:t>Concatenate each fake image </a:t>
                </a:r>
                <a14:m>
                  <m:oMath xmlns:m="http://schemas.openxmlformats.org/officeDocument/2006/math">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𝑓</m:t>
                        </m:r>
                      </m:e>
                      <m:sub>
                        <m:r>
                          <a:rPr lang="en-IN" b="0" i="1" dirty="0" smtClean="0">
                            <a:solidFill>
                              <a:srgbClr val="0D0D0D"/>
                            </a:solidFill>
                            <a:effectLst/>
                            <a:latin typeface="Cambria Math" panose="02040503050406030204" pitchFamily="18" charset="0"/>
                          </a:rPr>
                          <m:t>𝑖</m:t>
                        </m:r>
                      </m:sub>
                    </m:sSub>
                  </m:oMath>
                </a14:m>
                <a:r>
                  <a:rPr lang="en-IN" b="0" i="0" dirty="0">
                    <a:solidFill>
                      <a:srgbClr val="0D0D0D"/>
                    </a:solidFill>
                    <a:effectLst/>
                    <a:latin typeface="Verdana" panose="020B0604030504040204" pitchFamily="34" charset="0"/>
                    <a:ea typeface="Verdana" panose="020B0604030504040204" pitchFamily="34" charset="0"/>
                  </a:rPr>
                  <a:t> with its corresponding condition label </a:t>
                </a:r>
                <a14:m>
                  <m:oMath xmlns:m="http://schemas.openxmlformats.org/officeDocument/2006/math">
                    <m:sSub>
                      <m:sSubPr>
                        <m:ctrlPr>
                          <a:rPr lang="en-IN" b="0" i="1" dirty="0" smtClean="0">
                            <a:solidFill>
                              <a:srgbClr val="0D0D0D"/>
                            </a:solidFill>
                            <a:effectLst/>
                            <a:latin typeface="Cambria Math" panose="02040503050406030204" pitchFamily="18" charset="0"/>
                          </a:rPr>
                        </m:ctrlPr>
                      </m:sSubPr>
                      <m:e>
                        <m:r>
                          <a:rPr lang="en-IN" b="0" i="1" dirty="0" smtClean="0">
                            <a:solidFill>
                              <a:srgbClr val="0D0D0D"/>
                            </a:solidFill>
                            <a:effectLst/>
                            <a:latin typeface="Cambria Math" panose="02040503050406030204" pitchFamily="18" charset="0"/>
                          </a:rPr>
                          <m:t>𝑐</m:t>
                        </m:r>
                      </m:e>
                      <m:sub>
                        <m:r>
                          <a:rPr lang="en-IN" b="0" i="1" dirty="0" smtClean="0">
                            <a:solidFill>
                              <a:srgbClr val="0D0D0D"/>
                            </a:solidFill>
                            <a:effectLst/>
                            <a:latin typeface="Cambria Math" panose="02040503050406030204" pitchFamily="18" charset="0"/>
                          </a:rPr>
                          <m:t>𝑖</m:t>
                        </m:r>
                      </m:sub>
                    </m:sSub>
                    <m:r>
                      <a:rPr lang="en-IN" b="0" i="1" dirty="0" smtClean="0">
                        <a:solidFill>
                          <a:srgbClr val="0D0D0D"/>
                        </a:solidFill>
                        <a:effectLst/>
                        <a:latin typeface="Cambria Math" panose="02040503050406030204" pitchFamily="18" charset="0"/>
                      </a:rPr>
                      <m:t>.</m:t>
                    </m:r>
                  </m:oMath>
                </a14:m>
                <a:endParaRPr lang="en-IN" b="0" i="0" dirty="0">
                  <a:solidFill>
                    <a:srgbClr val="0D0D0D"/>
                  </a:solidFill>
                  <a:effectLst/>
                  <a:latin typeface="Verdana" panose="020B0604030504040204" pitchFamily="34" charset="0"/>
                  <a:ea typeface="Verdana" panose="020B0604030504040204" pitchFamily="34" charset="0"/>
                </a:endParaRPr>
              </a:p>
            </p:txBody>
          </p:sp>
        </mc:Choice>
        <mc:Fallback xmlns="">
          <p:sp>
            <p:nvSpPr>
              <p:cNvPr id="16" name="TextBox 15">
                <a:extLst>
                  <a:ext uri="{FF2B5EF4-FFF2-40B4-BE49-F238E27FC236}">
                    <a16:creationId xmlns:a16="http://schemas.microsoft.com/office/drawing/2014/main" id="{35250570-E15D-4381-8A7C-F18552D75C0C}"/>
                  </a:ext>
                </a:extLst>
              </p:cNvPr>
              <p:cNvSpPr txBox="1">
                <a:spLocks noRot="1" noChangeAspect="1" noMove="1" noResize="1" noEditPoints="1" noAdjustHandles="1" noChangeArrowheads="1" noChangeShapeType="1" noTextEdit="1"/>
              </p:cNvSpPr>
              <p:nvPr/>
            </p:nvSpPr>
            <p:spPr>
              <a:xfrm>
                <a:off x="0" y="5226135"/>
                <a:ext cx="12192000" cy="1200329"/>
              </a:xfrm>
              <a:prstGeom prst="rect">
                <a:avLst/>
              </a:prstGeom>
              <a:blipFill>
                <a:blip r:embed="rId9"/>
                <a:stretch>
                  <a:fillRect t="-2538" b="-7107"/>
                </a:stretch>
              </a:blipFill>
            </p:spPr>
            <p:txBody>
              <a:bodyPr/>
              <a:lstStyle/>
              <a:p>
                <a:r>
                  <a:rPr lang="en-IN">
                    <a:noFill/>
                  </a:rPr>
                  <a:t> </a:t>
                </a:r>
              </a:p>
            </p:txBody>
          </p:sp>
        </mc:Fallback>
      </mc:AlternateContent>
    </p:spTree>
    <p:extLst>
      <p:ext uri="{BB962C8B-B14F-4D97-AF65-F5344CB8AC3E}">
        <p14:creationId xmlns:p14="http://schemas.microsoft.com/office/powerpoint/2010/main" val="94540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B84C-FF9F-432E-971D-942C52156E92}"/>
              </a:ext>
            </a:extLst>
          </p:cNvPr>
          <p:cNvSpPr>
            <a:spLocks noGrp="1"/>
          </p:cNvSpPr>
          <p:nvPr>
            <p:ph type="title"/>
          </p:nvPr>
        </p:nvSpPr>
        <p:spPr>
          <a:xfrm>
            <a:off x="701462" y="226142"/>
            <a:ext cx="10652338" cy="594088"/>
          </a:xfrm>
        </p:spPr>
        <p:txBody>
          <a:bodyPr>
            <a:normAutofit fontScale="90000"/>
          </a:bodyPr>
          <a:lstStyle/>
          <a:p>
            <a:r>
              <a:rPr lang="en-US" sz="4400" b="1" i="0" dirty="0">
                <a:solidFill>
                  <a:srgbClr val="0D0D0D"/>
                </a:solidFill>
                <a:effectLst/>
                <a:latin typeface="Verdana" panose="020B0604030504040204" pitchFamily="34" charset="0"/>
                <a:ea typeface="Verdana" panose="020B0604030504040204" pitchFamily="34" charset="0"/>
              </a:rPr>
              <a:t>Conditional GAN- Generator</a:t>
            </a:r>
            <a:endParaRPr lang="en-IN" dirty="0"/>
          </a:p>
        </p:txBody>
      </p:sp>
      <p:pic>
        <p:nvPicPr>
          <p:cNvPr id="3" name="Picture 2">
            <a:extLst>
              <a:ext uri="{FF2B5EF4-FFF2-40B4-BE49-F238E27FC236}">
                <a16:creationId xmlns:a16="http://schemas.microsoft.com/office/drawing/2014/main" id="{2FFE1C4B-DBDC-4AF6-BF29-591D28FB10B4}"/>
              </a:ext>
            </a:extLst>
          </p:cNvPr>
          <p:cNvPicPr>
            <a:picLocks noChangeAspect="1"/>
          </p:cNvPicPr>
          <p:nvPr/>
        </p:nvPicPr>
        <p:blipFill>
          <a:blip r:embed="rId2"/>
          <a:stretch>
            <a:fillRect/>
          </a:stretch>
        </p:blipFill>
        <p:spPr>
          <a:xfrm>
            <a:off x="4986611" y="2231961"/>
            <a:ext cx="3801005" cy="1686160"/>
          </a:xfrm>
          <a:prstGeom prst="rect">
            <a:avLst/>
          </a:prstGeom>
        </p:spPr>
      </p:pic>
      <p:pic>
        <p:nvPicPr>
          <p:cNvPr id="4" name="Picture 3">
            <a:extLst>
              <a:ext uri="{FF2B5EF4-FFF2-40B4-BE49-F238E27FC236}">
                <a16:creationId xmlns:a16="http://schemas.microsoft.com/office/drawing/2014/main" id="{95E3A246-0735-4B64-86FC-17984AC7E100}"/>
              </a:ext>
            </a:extLst>
          </p:cNvPr>
          <p:cNvPicPr>
            <a:picLocks noChangeAspect="1"/>
          </p:cNvPicPr>
          <p:nvPr/>
        </p:nvPicPr>
        <p:blipFill>
          <a:blip r:embed="rId3"/>
          <a:stretch>
            <a:fillRect/>
          </a:stretch>
        </p:blipFill>
        <p:spPr>
          <a:xfrm>
            <a:off x="701462" y="2057858"/>
            <a:ext cx="3549847" cy="2034367"/>
          </a:xfrm>
          <a:prstGeom prst="rect">
            <a:avLst/>
          </a:prstGeom>
        </p:spPr>
      </p:pic>
      <p:pic>
        <p:nvPicPr>
          <p:cNvPr id="5" name="Picture 4">
            <a:extLst>
              <a:ext uri="{FF2B5EF4-FFF2-40B4-BE49-F238E27FC236}">
                <a16:creationId xmlns:a16="http://schemas.microsoft.com/office/drawing/2014/main" id="{6A618958-04A9-43A5-9D63-623C91DD649D}"/>
              </a:ext>
            </a:extLst>
          </p:cNvPr>
          <p:cNvPicPr>
            <a:picLocks noChangeAspect="1"/>
          </p:cNvPicPr>
          <p:nvPr/>
        </p:nvPicPr>
        <p:blipFill>
          <a:blip r:embed="rId4"/>
          <a:stretch>
            <a:fillRect/>
          </a:stretch>
        </p:blipFill>
        <p:spPr>
          <a:xfrm>
            <a:off x="175637" y="1685553"/>
            <a:ext cx="689604" cy="3172268"/>
          </a:xfrm>
          <a:prstGeom prst="rect">
            <a:avLst/>
          </a:prstGeom>
        </p:spPr>
      </p:pic>
      <p:pic>
        <p:nvPicPr>
          <p:cNvPr id="6" name="Picture 5">
            <a:extLst>
              <a:ext uri="{FF2B5EF4-FFF2-40B4-BE49-F238E27FC236}">
                <a16:creationId xmlns:a16="http://schemas.microsoft.com/office/drawing/2014/main" id="{FDCEEBC4-5B21-42B8-A933-E528BBE3F195}"/>
              </a:ext>
            </a:extLst>
          </p:cNvPr>
          <p:cNvPicPr>
            <a:picLocks noChangeAspect="1"/>
          </p:cNvPicPr>
          <p:nvPr/>
        </p:nvPicPr>
        <p:blipFill>
          <a:blip r:embed="rId5"/>
          <a:stretch>
            <a:fillRect/>
          </a:stretch>
        </p:blipFill>
        <p:spPr>
          <a:xfrm>
            <a:off x="3978307" y="2563548"/>
            <a:ext cx="990738" cy="905001"/>
          </a:xfrm>
          <a:prstGeom prst="rect">
            <a:avLst/>
          </a:prstGeom>
        </p:spPr>
      </p:pic>
      <p:sp>
        <p:nvSpPr>
          <p:cNvPr id="7" name="Rectangle 6">
            <a:extLst>
              <a:ext uri="{FF2B5EF4-FFF2-40B4-BE49-F238E27FC236}">
                <a16:creationId xmlns:a16="http://schemas.microsoft.com/office/drawing/2014/main" id="{E9DEDEFE-0173-4DF6-BE57-96C198EC9B25}"/>
              </a:ext>
            </a:extLst>
          </p:cNvPr>
          <p:cNvSpPr/>
          <p:nvPr/>
        </p:nvSpPr>
        <p:spPr>
          <a:xfrm>
            <a:off x="5558984" y="1956622"/>
            <a:ext cx="428861"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BC8D011E-37B2-4488-9E58-F3C2B7DE288D}"/>
              </a:ext>
            </a:extLst>
          </p:cNvPr>
          <p:cNvSpPr/>
          <p:nvPr/>
        </p:nvSpPr>
        <p:spPr>
          <a:xfrm>
            <a:off x="8797429" y="2775926"/>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FC76C84-876C-4CED-87D4-C07E5BCCDC9C}"/>
              </a:ext>
            </a:extLst>
          </p:cNvPr>
          <p:cNvSpPr/>
          <p:nvPr/>
        </p:nvSpPr>
        <p:spPr>
          <a:xfrm>
            <a:off x="6271824" y="1951705"/>
            <a:ext cx="451323"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3B3137A-EEDA-4840-8B30-0CCF31710C11}"/>
              </a:ext>
            </a:extLst>
          </p:cNvPr>
          <p:cNvSpPr/>
          <p:nvPr/>
        </p:nvSpPr>
        <p:spPr>
          <a:xfrm>
            <a:off x="6974830" y="1956623"/>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552160C-6FB7-4152-858F-69D2891ECEC8}"/>
              </a:ext>
            </a:extLst>
          </p:cNvPr>
          <p:cNvSpPr/>
          <p:nvPr/>
        </p:nvSpPr>
        <p:spPr>
          <a:xfrm>
            <a:off x="7710132" y="1951705"/>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0131A3B-B04F-42D7-ADBB-F80637C20959}"/>
                  </a:ext>
                </a:extLst>
              </p:cNvPr>
              <p:cNvSpPr txBox="1"/>
              <p:nvPr/>
            </p:nvSpPr>
            <p:spPr>
              <a:xfrm>
                <a:off x="3165986" y="1958764"/>
                <a:ext cx="2141315" cy="338554"/>
              </a:xfrm>
              <a:prstGeom prst="rect">
                <a:avLst/>
              </a:prstGeom>
              <a:noFill/>
            </p:spPr>
            <p:txBody>
              <a:bodyPr wrap="square">
                <a:spAutoFit/>
              </a:bodyPr>
              <a:lstStyle/>
              <a:p>
                <a:r>
                  <a:rPr lang="en-IN" sz="1600" b="1" dirty="0">
                    <a:solidFill>
                      <a:srgbClr val="FF0000"/>
                    </a:solidFill>
                  </a:rPr>
                  <a:t>Fake image but </a:t>
                </a:r>
                <a14:m>
                  <m:oMath xmlns:m="http://schemas.openxmlformats.org/officeDocument/2006/math">
                    <m:r>
                      <a:rPr lang="en-IN" sz="1600" b="1" i="1" dirty="0" smtClean="0">
                        <a:solidFill>
                          <a:srgbClr val="FF0000"/>
                        </a:solidFill>
                        <a:latin typeface="Cambria Math" panose="02040503050406030204" pitchFamily="18" charset="0"/>
                      </a:rPr>
                      <m:t>𝒚</m:t>
                    </m:r>
                    <m:r>
                      <a:rPr lang="en-IN" sz="1600" b="1" i="1" dirty="0" smtClean="0">
                        <a:solidFill>
                          <a:srgbClr val="FF0000"/>
                        </a:solidFill>
                        <a:latin typeface="Cambria Math" panose="02040503050406030204" pitchFamily="18" charset="0"/>
                      </a:rPr>
                      <m:t> = </m:t>
                    </m:r>
                    <m:r>
                      <a:rPr lang="en-IN" sz="1600" b="1" i="1" dirty="0" smtClean="0">
                        <a:solidFill>
                          <a:srgbClr val="FF0000"/>
                        </a:solidFill>
                        <a:latin typeface="Cambria Math" panose="02040503050406030204" pitchFamily="18" charset="0"/>
                      </a:rPr>
                      <m:t>𝟏</m:t>
                    </m:r>
                  </m:oMath>
                </a14:m>
                <a:endParaRPr lang="en-IN" sz="1600" b="1" dirty="0">
                  <a:solidFill>
                    <a:srgbClr val="FF0000"/>
                  </a:solidFill>
                </a:endParaRPr>
              </a:p>
            </p:txBody>
          </p:sp>
        </mc:Choice>
        <mc:Fallback xmlns="">
          <p:sp>
            <p:nvSpPr>
              <p:cNvPr id="12" name="TextBox 11">
                <a:extLst>
                  <a:ext uri="{FF2B5EF4-FFF2-40B4-BE49-F238E27FC236}">
                    <a16:creationId xmlns:a16="http://schemas.microsoft.com/office/drawing/2014/main" id="{E0131A3B-B04F-42D7-ADBB-F80637C20959}"/>
                  </a:ext>
                </a:extLst>
              </p:cNvPr>
              <p:cNvSpPr txBox="1">
                <a:spLocks noRot="1" noChangeAspect="1" noMove="1" noResize="1" noEditPoints="1" noAdjustHandles="1" noChangeArrowheads="1" noChangeShapeType="1" noTextEdit="1"/>
              </p:cNvSpPr>
              <p:nvPr/>
            </p:nvSpPr>
            <p:spPr>
              <a:xfrm>
                <a:off x="3165986" y="1958764"/>
                <a:ext cx="2141315" cy="338554"/>
              </a:xfrm>
              <a:prstGeom prst="rect">
                <a:avLst/>
              </a:prstGeom>
              <a:blipFill>
                <a:blip r:embed="rId6"/>
                <a:stretch>
                  <a:fillRect l="-1420" t="-5357" b="-21429"/>
                </a:stretch>
              </a:blipFill>
            </p:spPr>
            <p:txBody>
              <a:bodyPr/>
              <a:lstStyle/>
              <a:p>
                <a:r>
                  <a:rPr lang="en-IN">
                    <a:noFill/>
                  </a:rPr>
                  <a:t> </a:t>
                </a:r>
              </a:p>
            </p:txBody>
          </p:sp>
        </mc:Fallback>
      </mc:AlternateContent>
      <p:sp>
        <p:nvSpPr>
          <p:cNvPr id="14" name="Arrow: Curved Right 13">
            <a:extLst>
              <a:ext uri="{FF2B5EF4-FFF2-40B4-BE49-F238E27FC236}">
                <a16:creationId xmlns:a16="http://schemas.microsoft.com/office/drawing/2014/main" id="{83995915-BACC-4E80-A421-5FE1CF9F634D}"/>
              </a:ext>
            </a:extLst>
          </p:cNvPr>
          <p:cNvSpPr/>
          <p:nvPr/>
        </p:nvSpPr>
        <p:spPr>
          <a:xfrm rot="16200000" flipV="1">
            <a:off x="6643365" y="-78527"/>
            <a:ext cx="1271471" cy="838354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5F0447-4723-4AFA-97AE-B68A8C67E67A}"/>
                  </a:ext>
                </a:extLst>
              </p:cNvPr>
              <p:cNvSpPr txBox="1"/>
              <p:nvPr/>
            </p:nvSpPr>
            <p:spPr>
              <a:xfrm>
                <a:off x="9446360" y="2545886"/>
                <a:ext cx="2596887" cy="495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400" b="0" i="1" dirty="0" smtClean="0">
                          <a:solidFill>
                            <a:srgbClr val="0D0D0D"/>
                          </a:solidFill>
                          <a:effectLst/>
                          <a:latin typeface="Cambria Math" panose="02040503050406030204" pitchFamily="18" charset="0"/>
                        </a:rPr>
                        <m:t>𝐿𝑜𝑠</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𝑠</m:t>
                          </m:r>
                        </m:e>
                        <m:sub>
                          <m:r>
                            <a:rPr lang="en-IN" sz="1400" b="0" i="1" dirty="0" smtClean="0">
                              <a:solidFill>
                                <a:srgbClr val="0D0D0D"/>
                              </a:solidFill>
                              <a:effectLst/>
                              <a:latin typeface="Cambria Math" panose="02040503050406030204" pitchFamily="18" charset="0"/>
                            </a:rPr>
                            <m:t>𝐺</m:t>
                          </m:r>
                        </m:sub>
                      </m:sSub>
                      <m:r>
                        <a:rPr lang="en-IN" sz="1400" b="0" i="1" dirty="0">
                          <a:solidFill>
                            <a:srgbClr val="0D0D0D"/>
                          </a:solidFill>
                          <a:effectLst/>
                          <a:latin typeface="Cambria Math" panose="02040503050406030204" pitchFamily="18" charset="0"/>
                        </a:rPr>
                        <m:t>=−</m:t>
                      </m:r>
                      <m:f>
                        <m:fPr>
                          <m:ctrlPr>
                            <a:rPr lang="en-IN" sz="1400" b="0" i="1" dirty="0" smtClean="0">
                              <a:solidFill>
                                <a:srgbClr val="0D0D0D"/>
                              </a:solidFill>
                              <a:effectLst/>
                              <a:latin typeface="Cambria Math" panose="02040503050406030204" pitchFamily="18" charset="0"/>
                            </a:rPr>
                          </m:ctrlPr>
                        </m:fPr>
                        <m:num>
                          <m:r>
                            <a:rPr lang="en-IN" sz="1400" b="0" i="1" dirty="0" smtClean="0">
                              <a:solidFill>
                                <a:srgbClr val="0D0D0D"/>
                              </a:solidFill>
                              <a:effectLst/>
                              <a:latin typeface="Cambria Math" panose="02040503050406030204" pitchFamily="18" charset="0"/>
                            </a:rPr>
                            <m:t>1</m:t>
                          </m:r>
                        </m:num>
                        <m:den>
                          <m:r>
                            <a:rPr lang="en-IN" sz="1400" b="0" i="1" dirty="0">
                              <a:solidFill>
                                <a:srgbClr val="0D0D0D"/>
                              </a:solidFill>
                              <a:effectLst/>
                              <a:latin typeface="Cambria Math" panose="02040503050406030204" pitchFamily="18" charset="0"/>
                            </a:rPr>
                            <m:t>𝑁</m:t>
                          </m:r>
                        </m:den>
                      </m:f>
                      <m:r>
                        <a:rPr lang="en-IN" sz="1400" b="0" i="1" dirty="0">
                          <a:solidFill>
                            <a:srgbClr val="0D0D0D"/>
                          </a:solidFill>
                          <a:effectLst/>
                          <a:latin typeface="Cambria Math" panose="02040503050406030204" pitchFamily="18" charset="0"/>
                        </a:rPr>
                        <m:t>∑</m:t>
                      </m:r>
                      <m:r>
                        <m:rPr>
                          <m:sty m:val="p"/>
                        </m:rPr>
                        <a:rPr lang="en-IN" sz="1400" b="0" i="1" dirty="0">
                          <a:solidFill>
                            <a:srgbClr val="0D0D0D"/>
                          </a:solidFill>
                          <a:effectLst/>
                          <a:latin typeface="Cambria Math" panose="02040503050406030204" pitchFamily="18" charset="0"/>
                        </a:rPr>
                        <m:t>log</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𝐷</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𝑓𝑖</m:t>
                      </m:r>
                      <m:r>
                        <a:rPr lang="en-IN" sz="1400" b="0" i="1" dirty="0">
                          <a:solidFill>
                            <a:srgbClr val="0D0D0D"/>
                          </a:solidFill>
                          <a:effectLst/>
                          <a:latin typeface="Cambria Math" panose="02040503050406030204" pitchFamily="18" charset="0"/>
                        </a:rPr>
                        <m:t>​,</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𝑐</m:t>
                          </m:r>
                        </m:e>
                        <m:sub>
                          <m:r>
                            <a:rPr lang="en-IN" sz="1400" b="0" i="1" dirty="0" smtClean="0">
                              <a:solidFill>
                                <a:srgbClr val="0D0D0D"/>
                              </a:solidFill>
                              <a:effectLst/>
                              <a:latin typeface="Cambria Math" panose="02040503050406030204" pitchFamily="18" charset="0"/>
                            </a:rPr>
                            <m:t>𝑖</m:t>
                          </m:r>
                        </m:sub>
                      </m:sSub>
                      <m:r>
                        <a:rPr lang="en-IN" sz="1400" b="0" i="1" dirty="0">
                          <a:solidFill>
                            <a:srgbClr val="0D0D0D"/>
                          </a:solidFill>
                          <a:effectLst/>
                          <a:latin typeface="Cambria Math" panose="02040503050406030204" pitchFamily="18" charset="0"/>
                        </a:rPr>
                        <m:t>))</m:t>
                      </m:r>
                    </m:oMath>
                  </m:oMathPara>
                </a14:m>
                <a:endParaRPr lang="en-IN" sz="1400" dirty="0"/>
              </a:p>
            </p:txBody>
          </p:sp>
        </mc:Choice>
        <mc:Fallback xmlns="">
          <p:sp>
            <p:nvSpPr>
              <p:cNvPr id="16" name="TextBox 15">
                <a:extLst>
                  <a:ext uri="{FF2B5EF4-FFF2-40B4-BE49-F238E27FC236}">
                    <a16:creationId xmlns:a16="http://schemas.microsoft.com/office/drawing/2014/main" id="{3B5F0447-4723-4AFA-97AE-B68A8C67E67A}"/>
                  </a:ext>
                </a:extLst>
              </p:cNvPr>
              <p:cNvSpPr txBox="1">
                <a:spLocks noRot="1" noChangeAspect="1" noMove="1" noResize="1" noEditPoints="1" noAdjustHandles="1" noChangeArrowheads="1" noChangeShapeType="1" noTextEdit="1"/>
              </p:cNvSpPr>
              <p:nvPr/>
            </p:nvSpPr>
            <p:spPr>
              <a:xfrm>
                <a:off x="9446360" y="2545886"/>
                <a:ext cx="2596887" cy="495649"/>
              </a:xfrm>
              <a:prstGeom prst="rect">
                <a:avLst/>
              </a:prstGeom>
              <a:blipFill>
                <a:blip r:embed="rId7"/>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2274A5-1616-41EC-B2C4-44AB4B2E33ED}"/>
                  </a:ext>
                </a:extLst>
              </p:cNvPr>
              <p:cNvSpPr txBox="1"/>
              <p:nvPr/>
            </p:nvSpPr>
            <p:spPr>
              <a:xfrm>
                <a:off x="265471" y="4956825"/>
                <a:ext cx="10422194" cy="1608069"/>
              </a:xfrm>
              <a:prstGeom prst="rect">
                <a:avLst/>
              </a:prstGeom>
              <a:noFill/>
            </p:spPr>
            <p:txBody>
              <a:bodyPr wrap="square">
                <a:spAutoFit/>
              </a:bodyPr>
              <a:lstStyle/>
              <a:p>
                <a:pPr lvl="1" algn="l"/>
                <a:r>
                  <a:rPr lang="en-US" b="1" i="0" dirty="0">
                    <a:solidFill>
                      <a:srgbClr val="0D0D0D"/>
                    </a:solidFill>
                    <a:effectLst/>
                    <a:latin typeface="KaTeX_Main"/>
                  </a:rPr>
                  <a:t>Backpropagation for Generator:</a:t>
                </a:r>
              </a:p>
              <a:p>
                <a:pPr lvl="1" algn="l"/>
                <a:endParaRPr lang="en-US" b="0" i="0" dirty="0">
                  <a:solidFill>
                    <a:srgbClr val="0D0D0D"/>
                  </a:solidFill>
                  <a:effectLst/>
                  <a:latin typeface="KaTeX_Main"/>
                </a:endParaRPr>
              </a:p>
              <a:p>
                <a:r>
                  <a:rPr lang="en-US" b="0" i="0" dirty="0">
                    <a:solidFill>
                      <a:srgbClr val="0D0D0D"/>
                    </a:solidFill>
                    <a:effectLst/>
                    <a:latin typeface="KaTeX_Main"/>
                  </a:rPr>
                  <a:t>Compute the gradients of the generator's loss with respect to its weights.</a:t>
                </a:r>
              </a:p>
              <a:p>
                <a:endParaRPr lang="en-US" dirty="0">
                  <a:solidFill>
                    <a:srgbClr val="0D0D0D"/>
                  </a:solidFill>
                  <a:latin typeface="KaTeX_Main"/>
                </a:endParaRPr>
              </a:p>
              <a:p>
                <a:pPr/>
                <a14:m>
                  <m:oMathPara xmlns:m="http://schemas.openxmlformats.org/officeDocument/2006/math">
                    <m:oMathParaPr>
                      <m:jc m:val="centerGroup"/>
                    </m:oMathParaPr>
                    <m:oMath xmlns:m="http://schemas.openxmlformats.org/officeDocument/2006/math">
                      <m:sSub>
                        <m:sSubPr>
                          <m:ctrlPr>
                            <a:rPr lang="en-IN" sz="2400" b="0" i="1" dirty="0" smtClean="0">
                              <a:solidFill>
                                <a:srgbClr val="0D0D0D"/>
                              </a:solidFill>
                              <a:effectLst/>
                              <a:latin typeface="Cambria Math" panose="02040503050406030204" pitchFamily="18" charset="0"/>
                            </a:rPr>
                          </m:ctrlPr>
                        </m:sSubPr>
                        <m:e>
                          <m:sSub>
                            <m:sSubPr>
                              <m:ctrlPr>
                                <a:rPr lang="en-IN" sz="2400" b="0" i="1" dirty="0" smtClean="0">
                                  <a:solidFill>
                                    <a:srgbClr val="0D0D0D"/>
                                  </a:solidFill>
                                  <a:effectLst/>
                                  <a:latin typeface="Cambria Math" panose="02040503050406030204" pitchFamily="18" charset="0"/>
                                </a:rPr>
                              </m:ctrlPr>
                            </m:sSubPr>
                            <m:e>
                              <m:r>
                                <m:rPr>
                                  <m:sty m:val="p"/>
                                </m:rPr>
                                <a:rPr lang="en-US" sz="2400" b="0" i="0" dirty="0" smtClean="0">
                                  <a:solidFill>
                                    <a:srgbClr val="0D0D0D"/>
                                  </a:solidFill>
                                  <a:effectLst/>
                                  <a:latin typeface="Cambria Math" panose="02040503050406030204" pitchFamily="18" charset="0"/>
                                </a:rPr>
                                <m:t>∇</m:t>
                              </m:r>
                            </m:e>
                            <m:sub>
                              <m:r>
                                <a:rPr lang="en-US" sz="2400" b="0" i="1" dirty="0" smtClean="0">
                                  <a:solidFill>
                                    <a:srgbClr val="0D0D0D"/>
                                  </a:solidFill>
                                  <a:effectLst/>
                                  <a:latin typeface="Cambria Math" panose="02040503050406030204" pitchFamily="18" charset="0"/>
                                </a:rPr>
                                <m:t>𝜃</m:t>
                              </m:r>
                            </m:sub>
                          </m:sSub>
                        </m:e>
                        <m:sub>
                          <m:r>
                            <a:rPr lang="en-US" sz="2400" b="0" i="1" dirty="0" smtClean="0">
                              <a:solidFill>
                                <a:srgbClr val="0D0D0D"/>
                              </a:solidFill>
                              <a:effectLst/>
                              <a:latin typeface="Cambria Math" panose="02040503050406030204" pitchFamily="18" charset="0"/>
                            </a:rPr>
                            <m:t>𝐺</m:t>
                          </m:r>
                        </m:sub>
                      </m:sSub>
                      <m:sSub>
                        <m:sSubPr>
                          <m:ctrlPr>
                            <a:rPr lang="en-IN" sz="2400" b="0" i="1" dirty="0" smtClean="0">
                              <a:solidFill>
                                <a:srgbClr val="0D0D0D"/>
                              </a:solidFill>
                              <a:effectLst/>
                              <a:latin typeface="Cambria Math" panose="02040503050406030204" pitchFamily="18" charset="0"/>
                            </a:rPr>
                          </m:ctrlPr>
                        </m:sSubPr>
                        <m:e>
                          <m:r>
                            <m:rPr>
                              <m:sty m:val="p"/>
                            </m:rPr>
                            <a:rPr lang="en-US" sz="2400" b="0" i="0" dirty="0" smtClean="0">
                              <a:solidFill>
                                <a:srgbClr val="0D0D0D"/>
                              </a:solidFill>
                              <a:effectLst/>
                              <a:latin typeface="Cambria Math" panose="02040503050406030204" pitchFamily="18" charset="0"/>
                            </a:rPr>
                            <m:t>Loss</m:t>
                          </m:r>
                        </m:e>
                        <m:sub>
                          <m:r>
                            <a:rPr lang="en-US" sz="2400" b="0" i="1" dirty="0" smtClean="0">
                              <a:solidFill>
                                <a:srgbClr val="0D0D0D"/>
                              </a:solidFill>
                              <a:effectLst/>
                              <a:latin typeface="Cambria Math" panose="02040503050406030204" pitchFamily="18" charset="0"/>
                            </a:rPr>
                            <m:t>𝐺</m:t>
                          </m:r>
                        </m:sub>
                      </m:sSub>
                    </m:oMath>
                  </m:oMathPara>
                </a14:m>
                <a:endParaRPr lang="en-IN" dirty="0"/>
              </a:p>
            </p:txBody>
          </p:sp>
        </mc:Choice>
        <mc:Fallback xmlns="">
          <p:sp>
            <p:nvSpPr>
              <p:cNvPr id="18" name="TextBox 17">
                <a:extLst>
                  <a:ext uri="{FF2B5EF4-FFF2-40B4-BE49-F238E27FC236}">
                    <a16:creationId xmlns:a16="http://schemas.microsoft.com/office/drawing/2014/main" id="{692274A5-1616-41EC-B2C4-44AB4B2E33ED}"/>
                  </a:ext>
                </a:extLst>
              </p:cNvPr>
              <p:cNvSpPr txBox="1">
                <a:spLocks noRot="1" noChangeAspect="1" noMove="1" noResize="1" noEditPoints="1" noAdjustHandles="1" noChangeArrowheads="1" noChangeShapeType="1" noTextEdit="1"/>
              </p:cNvSpPr>
              <p:nvPr/>
            </p:nvSpPr>
            <p:spPr>
              <a:xfrm>
                <a:off x="265471" y="4956825"/>
                <a:ext cx="10422194" cy="1608069"/>
              </a:xfrm>
              <a:prstGeom prst="rect">
                <a:avLst/>
              </a:prstGeom>
              <a:blipFill>
                <a:blip r:embed="rId8"/>
                <a:stretch>
                  <a:fillRect l="-527" t="-1894" b="-758"/>
                </a:stretch>
              </a:blipFill>
            </p:spPr>
            <p:txBody>
              <a:bodyPr/>
              <a:lstStyle/>
              <a:p>
                <a:r>
                  <a:rPr lang="en-IN">
                    <a:noFill/>
                  </a:rPr>
                  <a:t> </a:t>
                </a:r>
              </a:p>
            </p:txBody>
          </p:sp>
        </mc:Fallback>
      </mc:AlternateContent>
    </p:spTree>
    <p:extLst>
      <p:ext uri="{BB962C8B-B14F-4D97-AF65-F5344CB8AC3E}">
        <p14:creationId xmlns:p14="http://schemas.microsoft.com/office/powerpoint/2010/main" val="2301041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DB84C-FF9F-432E-971D-942C52156E92}"/>
              </a:ext>
            </a:extLst>
          </p:cNvPr>
          <p:cNvSpPr>
            <a:spLocks noGrp="1"/>
          </p:cNvSpPr>
          <p:nvPr>
            <p:ph type="title"/>
          </p:nvPr>
        </p:nvSpPr>
        <p:spPr>
          <a:xfrm>
            <a:off x="701462" y="226142"/>
            <a:ext cx="10652338" cy="594088"/>
          </a:xfrm>
        </p:spPr>
        <p:txBody>
          <a:bodyPr>
            <a:normAutofit fontScale="90000"/>
          </a:bodyPr>
          <a:lstStyle/>
          <a:p>
            <a:r>
              <a:rPr lang="en-US" sz="4400" b="1" i="0" dirty="0">
                <a:solidFill>
                  <a:srgbClr val="0D0D0D"/>
                </a:solidFill>
                <a:effectLst/>
                <a:latin typeface="Verdana" panose="020B0604030504040204" pitchFamily="34" charset="0"/>
                <a:ea typeface="Verdana" panose="020B0604030504040204" pitchFamily="34" charset="0"/>
              </a:rPr>
              <a:t>Conditional GAN- Generator</a:t>
            </a:r>
            <a:endParaRPr lang="en-IN" dirty="0"/>
          </a:p>
        </p:txBody>
      </p:sp>
      <p:pic>
        <p:nvPicPr>
          <p:cNvPr id="3" name="Picture 2">
            <a:extLst>
              <a:ext uri="{FF2B5EF4-FFF2-40B4-BE49-F238E27FC236}">
                <a16:creationId xmlns:a16="http://schemas.microsoft.com/office/drawing/2014/main" id="{2FFE1C4B-DBDC-4AF6-BF29-591D28FB10B4}"/>
              </a:ext>
            </a:extLst>
          </p:cNvPr>
          <p:cNvPicPr>
            <a:picLocks noChangeAspect="1"/>
          </p:cNvPicPr>
          <p:nvPr/>
        </p:nvPicPr>
        <p:blipFill>
          <a:blip r:embed="rId2"/>
          <a:stretch>
            <a:fillRect/>
          </a:stretch>
        </p:blipFill>
        <p:spPr>
          <a:xfrm>
            <a:off x="4986611" y="2231961"/>
            <a:ext cx="3801005" cy="1686160"/>
          </a:xfrm>
          <a:prstGeom prst="rect">
            <a:avLst/>
          </a:prstGeom>
        </p:spPr>
      </p:pic>
      <p:pic>
        <p:nvPicPr>
          <p:cNvPr id="4" name="Picture 3">
            <a:extLst>
              <a:ext uri="{FF2B5EF4-FFF2-40B4-BE49-F238E27FC236}">
                <a16:creationId xmlns:a16="http://schemas.microsoft.com/office/drawing/2014/main" id="{95E3A246-0735-4B64-86FC-17984AC7E100}"/>
              </a:ext>
            </a:extLst>
          </p:cNvPr>
          <p:cNvPicPr>
            <a:picLocks noChangeAspect="1"/>
          </p:cNvPicPr>
          <p:nvPr/>
        </p:nvPicPr>
        <p:blipFill>
          <a:blip r:embed="rId3"/>
          <a:stretch>
            <a:fillRect/>
          </a:stretch>
        </p:blipFill>
        <p:spPr>
          <a:xfrm>
            <a:off x="701462" y="2057858"/>
            <a:ext cx="3549847" cy="2034367"/>
          </a:xfrm>
          <a:prstGeom prst="rect">
            <a:avLst/>
          </a:prstGeom>
        </p:spPr>
      </p:pic>
      <p:pic>
        <p:nvPicPr>
          <p:cNvPr id="5" name="Picture 4">
            <a:extLst>
              <a:ext uri="{FF2B5EF4-FFF2-40B4-BE49-F238E27FC236}">
                <a16:creationId xmlns:a16="http://schemas.microsoft.com/office/drawing/2014/main" id="{6A618958-04A9-43A5-9D63-623C91DD649D}"/>
              </a:ext>
            </a:extLst>
          </p:cNvPr>
          <p:cNvPicPr>
            <a:picLocks noChangeAspect="1"/>
          </p:cNvPicPr>
          <p:nvPr/>
        </p:nvPicPr>
        <p:blipFill>
          <a:blip r:embed="rId4"/>
          <a:stretch>
            <a:fillRect/>
          </a:stretch>
        </p:blipFill>
        <p:spPr>
          <a:xfrm>
            <a:off x="175637" y="1685553"/>
            <a:ext cx="689604" cy="3172268"/>
          </a:xfrm>
          <a:prstGeom prst="rect">
            <a:avLst/>
          </a:prstGeom>
        </p:spPr>
      </p:pic>
      <p:pic>
        <p:nvPicPr>
          <p:cNvPr id="6" name="Picture 5">
            <a:extLst>
              <a:ext uri="{FF2B5EF4-FFF2-40B4-BE49-F238E27FC236}">
                <a16:creationId xmlns:a16="http://schemas.microsoft.com/office/drawing/2014/main" id="{FDCEEBC4-5B21-42B8-A933-E528BBE3F195}"/>
              </a:ext>
            </a:extLst>
          </p:cNvPr>
          <p:cNvPicPr>
            <a:picLocks noChangeAspect="1"/>
          </p:cNvPicPr>
          <p:nvPr/>
        </p:nvPicPr>
        <p:blipFill>
          <a:blip r:embed="rId5"/>
          <a:stretch>
            <a:fillRect/>
          </a:stretch>
        </p:blipFill>
        <p:spPr>
          <a:xfrm>
            <a:off x="3978307" y="2563548"/>
            <a:ext cx="990738" cy="905001"/>
          </a:xfrm>
          <a:prstGeom prst="rect">
            <a:avLst/>
          </a:prstGeom>
        </p:spPr>
      </p:pic>
      <p:sp>
        <p:nvSpPr>
          <p:cNvPr id="7" name="Rectangle 6">
            <a:extLst>
              <a:ext uri="{FF2B5EF4-FFF2-40B4-BE49-F238E27FC236}">
                <a16:creationId xmlns:a16="http://schemas.microsoft.com/office/drawing/2014/main" id="{E9DEDEFE-0173-4DF6-BE57-96C198EC9B25}"/>
              </a:ext>
            </a:extLst>
          </p:cNvPr>
          <p:cNvSpPr/>
          <p:nvPr/>
        </p:nvSpPr>
        <p:spPr>
          <a:xfrm>
            <a:off x="5558984" y="1956622"/>
            <a:ext cx="428861"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BC8D011E-37B2-4488-9E58-F3C2B7DE288D}"/>
              </a:ext>
            </a:extLst>
          </p:cNvPr>
          <p:cNvSpPr/>
          <p:nvPr/>
        </p:nvSpPr>
        <p:spPr>
          <a:xfrm>
            <a:off x="8797429" y="2775926"/>
            <a:ext cx="648931" cy="299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FC76C84-876C-4CED-87D4-C07E5BCCDC9C}"/>
              </a:ext>
            </a:extLst>
          </p:cNvPr>
          <p:cNvSpPr/>
          <p:nvPr/>
        </p:nvSpPr>
        <p:spPr>
          <a:xfrm>
            <a:off x="6271824" y="1951705"/>
            <a:ext cx="451323"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3B3137A-EEDA-4840-8B30-0CCF31710C11}"/>
              </a:ext>
            </a:extLst>
          </p:cNvPr>
          <p:cNvSpPr/>
          <p:nvPr/>
        </p:nvSpPr>
        <p:spPr>
          <a:xfrm>
            <a:off x="6974830" y="1956623"/>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552160C-6FB7-4152-858F-69D2891ECEC8}"/>
              </a:ext>
            </a:extLst>
          </p:cNvPr>
          <p:cNvSpPr/>
          <p:nvPr/>
        </p:nvSpPr>
        <p:spPr>
          <a:xfrm>
            <a:off x="7710132" y="1951705"/>
            <a:ext cx="483619" cy="2034367"/>
          </a:xfrm>
          <a:prstGeom prst="rect">
            <a:avLst/>
          </a:prstGeom>
          <a:gradFill flip="none" rotWithShape="1">
            <a:gsLst>
              <a:gs pos="37000">
                <a:schemeClr val="bg1">
                  <a:lumMod val="95000"/>
                  <a:alpha val="39000"/>
                </a:schemeClr>
              </a:gs>
              <a:gs pos="0">
                <a:schemeClr val="accent1">
                  <a:tint val="44500"/>
                  <a:satMod val="160000"/>
                  <a:alpha val="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0131A3B-B04F-42D7-ADBB-F80637C20959}"/>
                  </a:ext>
                </a:extLst>
              </p:cNvPr>
              <p:cNvSpPr txBox="1"/>
              <p:nvPr/>
            </p:nvSpPr>
            <p:spPr>
              <a:xfrm>
                <a:off x="2536723" y="1860441"/>
                <a:ext cx="2939845" cy="338554"/>
              </a:xfrm>
              <a:prstGeom prst="rect">
                <a:avLst/>
              </a:prstGeom>
              <a:noFill/>
            </p:spPr>
            <p:txBody>
              <a:bodyPr wrap="square">
                <a:spAutoFit/>
              </a:bodyPr>
              <a:lstStyle/>
              <a:p>
                <a:r>
                  <a:rPr lang="en-IN" sz="1600" b="1" dirty="0">
                    <a:solidFill>
                      <a:srgbClr val="FF0000"/>
                    </a:solidFill>
                  </a:rPr>
                  <a:t>Fake image </a:t>
                </a:r>
                <a14:m>
                  <m:oMath xmlns:m="http://schemas.openxmlformats.org/officeDocument/2006/math">
                    <m:r>
                      <a:rPr lang="en-IN" sz="1600" b="1" i="1">
                        <a:solidFill>
                          <a:srgbClr val="FF0000"/>
                        </a:solidFill>
                        <a:latin typeface="Cambria Math" panose="02040503050406030204" pitchFamily="18" charset="0"/>
                      </a:rPr>
                      <m:t>(</m:t>
                    </m:r>
                    <m:sSub>
                      <m:sSubPr>
                        <m:ctrlPr>
                          <a:rPr lang="en-IN" sz="1600" b="1" i="1">
                            <a:solidFill>
                              <a:srgbClr val="FF0000"/>
                            </a:solidFill>
                            <a:latin typeface="Cambria Math" panose="02040503050406030204" pitchFamily="18" charset="0"/>
                          </a:rPr>
                        </m:ctrlPr>
                      </m:sSubPr>
                      <m:e>
                        <m:r>
                          <a:rPr lang="en-IN" sz="1600" b="1" i="1">
                            <a:solidFill>
                              <a:srgbClr val="FF0000"/>
                            </a:solidFill>
                            <a:latin typeface="Cambria Math" panose="02040503050406030204" pitchFamily="18" charset="0"/>
                          </a:rPr>
                          <m:t>𝒇</m:t>
                        </m:r>
                      </m:e>
                      <m:sub>
                        <m:r>
                          <a:rPr lang="en-IN" sz="1600" b="1" i="1">
                            <a:solidFill>
                              <a:srgbClr val="FF0000"/>
                            </a:solidFill>
                            <a:latin typeface="Cambria Math" panose="02040503050406030204" pitchFamily="18" charset="0"/>
                          </a:rPr>
                          <m:t>𝒊</m:t>
                        </m:r>
                      </m:sub>
                    </m:sSub>
                    <m:r>
                      <a:rPr lang="en-IN" sz="1600" b="1" i="1">
                        <a:solidFill>
                          <a:srgbClr val="FF0000"/>
                        </a:solidFill>
                        <a:latin typeface="Cambria Math" panose="02040503050406030204" pitchFamily="18" charset="0"/>
                      </a:rPr>
                      <m:t>,</m:t>
                    </m:r>
                    <m:sSub>
                      <m:sSubPr>
                        <m:ctrlPr>
                          <a:rPr lang="en-IN" sz="1600" b="1" i="1">
                            <a:solidFill>
                              <a:srgbClr val="FF0000"/>
                            </a:solidFill>
                            <a:latin typeface="Cambria Math" panose="02040503050406030204" pitchFamily="18" charset="0"/>
                          </a:rPr>
                        </m:ctrlPr>
                      </m:sSubPr>
                      <m:e>
                        <m:r>
                          <a:rPr lang="en-IN" sz="1600" b="1" i="1">
                            <a:solidFill>
                              <a:srgbClr val="FF0000"/>
                            </a:solidFill>
                            <a:latin typeface="Cambria Math" panose="02040503050406030204" pitchFamily="18" charset="0"/>
                          </a:rPr>
                          <m:t>𝒄</m:t>
                        </m:r>
                      </m:e>
                      <m:sub>
                        <m:r>
                          <a:rPr lang="en-IN" sz="1600" b="1" i="1">
                            <a:solidFill>
                              <a:srgbClr val="FF0000"/>
                            </a:solidFill>
                            <a:latin typeface="Cambria Math" panose="02040503050406030204" pitchFamily="18" charset="0"/>
                          </a:rPr>
                          <m:t>𝒊</m:t>
                        </m:r>
                      </m:sub>
                    </m:sSub>
                  </m:oMath>
                </a14:m>
                <a:r>
                  <a:rPr lang="en-IN" sz="1600" b="1" dirty="0">
                    <a:solidFill>
                      <a:srgbClr val="FF0000"/>
                    </a:solidFill>
                  </a:rPr>
                  <a:t>) but </a:t>
                </a:r>
                <a14:m>
                  <m:oMath xmlns:m="http://schemas.openxmlformats.org/officeDocument/2006/math">
                    <m:r>
                      <a:rPr lang="en-IN" sz="1600" b="1" i="1" dirty="0">
                        <a:solidFill>
                          <a:srgbClr val="FF0000"/>
                        </a:solidFill>
                        <a:latin typeface="Cambria Math" panose="02040503050406030204" pitchFamily="18" charset="0"/>
                      </a:rPr>
                      <m:t>𝒚</m:t>
                    </m:r>
                    <m:r>
                      <a:rPr lang="en-IN" sz="1600" b="1" i="1" dirty="0">
                        <a:solidFill>
                          <a:srgbClr val="FF0000"/>
                        </a:solidFill>
                        <a:latin typeface="Cambria Math" panose="02040503050406030204" pitchFamily="18" charset="0"/>
                      </a:rPr>
                      <m:t> = </m:t>
                    </m:r>
                    <m:r>
                      <a:rPr lang="en-IN" sz="1600" b="1" i="1" dirty="0">
                        <a:solidFill>
                          <a:srgbClr val="FF0000"/>
                        </a:solidFill>
                        <a:latin typeface="Cambria Math" panose="02040503050406030204" pitchFamily="18" charset="0"/>
                      </a:rPr>
                      <m:t>𝟏</m:t>
                    </m:r>
                  </m:oMath>
                </a14:m>
                <a:endParaRPr lang="en-IN" sz="1600" b="1" dirty="0">
                  <a:solidFill>
                    <a:srgbClr val="FF0000"/>
                  </a:solidFill>
                </a:endParaRPr>
              </a:p>
            </p:txBody>
          </p:sp>
        </mc:Choice>
        <mc:Fallback xmlns="">
          <p:sp>
            <p:nvSpPr>
              <p:cNvPr id="12" name="TextBox 11">
                <a:extLst>
                  <a:ext uri="{FF2B5EF4-FFF2-40B4-BE49-F238E27FC236}">
                    <a16:creationId xmlns:a16="http://schemas.microsoft.com/office/drawing/2014/main" id="{E0131A3B-B04F-42D7-ADBB-F80637C20959}"/>
                  </a:ext>
                </a:extLst>
              </p:cNvPr>
              <p:cNvSpPr txBox="1">
                <a:spLocks noRot="1" noChangeAspect="1" noMove="1" noResize="1" noEditPoints="1" noAdjustHandles="1" noChangeArrowheads="1" noChangeShapeType="1" noTextEdit="1"/>
              </p:cNvSpPr>
              <p:nvPr/>
            </p:nvSpPr>
            <p:spPr>
              <a:xfrm>
                <a:off x="2536723" y="1860441"/>
                <a:ext cx="2939845" cy="338554"/>
              </a:xfrm>
              <a:prstGeom prst="rect">
                <a:avLst/>
              </a:prstGeom>
              <a:blipFill>
                <a:blip r:embed="rId6"/>
                <a:stretch>
                  <a:fillRect l="-1037" t="-5357" b="-21429"/>
                </a:stretch>
              </a:blipFill>
            </p:spPr>
            <p:txBody>
              <a:bodyPr/>
              <a:lstStyle/>
              <a:p>
                <a:r>
                  <a:rPr lang="en-IN">
                    <a:noFill/>
                  </a:rPr>
                  <a:t> </a:t>
                </a:r>
              </a:p>
            </p:txBody>
          </p:sp>
        </mc:Fallback>
      </mc:AlternateContent>
      <p:sp>
        <p:nvSpPr>
          <p:cNvPr id="14" name="Arrow: Curved Right 13">
            <a:extLst>
              <a:ext uri="{FF2B5EF4-FFF2-40B4-BE49-F238E27FC236}">
                <a16:creationId xmlns:a16="http://schemas.microsoft.com/office/drawing/2014/main" id="{83995915-BACC-4E80-A421-5FE1CF9F634D}"/>
              </a:ext>
            </a:extLst>
          </p:cNvPr>
          <p:cNvSpPr/>
          <p:nvPr/>
        </p:nvSpPr>
        <p:spPr>
          <a:xfrm rot="16200000" flipV="1">
            <a:off x="6826601" y="-261763"/>
            <a:ext cx="905000" cy="838354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B5F0447-4723-4AFA-97AE-B68A8C67E67A}"/>
                  </a:ext>
                </a:extLst>
              </p:cNvPr>
              <p:cNvSpPr txBox="1"/>
              <p:nvPr/>
            </p:nvSpPr>
            <p:spPr>
              <a:xfrm>
                <a:off x="9446360" y="2545886"/>
                <a:ext cx="2596887" cy="4956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400" b="0" i="1" dirty="0" smtClean="0">
                          <a:solidFill>
                            <a:srgbClr val="0D0D0D"/>
                          </a:solidFill>
                          <a:effectLst/>
                          <a:latin typeface="Cambria Math" panose="02040503050406030204" pitchFamily="18" charset="0"/>
                        </a:rPr>
                        <m:t>𝐿𝑜𝑠</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𝑠</m:t>
                          </m:r>
                        </m:e>
                        <m:sub>
                          <m:r>
                            <a:rPr lang="en-IN" sz="1400" b="0" i="1" dirty="0" smtClean="0">
                              <a:solidFill>
                                <a:srgbClr val="0D0D0D"/>
                              </a:solidFill>
                              <a:effectLst/>
                              <a:latin typeface="Cambria Math" panose="02040503050406030204" pitchFamily="18" charset="0"/>
                            </a:rPr>
                            <m:t>𝐺</m:t>
                          </m:r>
                        </m:sub>
                      </m:sSub>
                      <m:r>
                        <a:rPr lang="en-IN" sz="1400" b="0" i="1" dirty="0">
                          <a:solidFill>
                            <a:srgbClr val="0D0D0D"/>
                          </a:solidFill>
                          <a:effectLst/>
                          <a:latin typeface="Cambria Math" panose="02040503050406030204" pitchFamily="18" charset="0"/>
                        </a:rPr>
                        <m:t>=−</m:t>
                      </m:r>
                      <m:f>
                        <m:fPr>
                          <m:ctrlPr>
                            <a:rPr lang="en-IN" sz="1400" b="0" i="1" dirty="0" smtClean="0">
                              <a:solidFill>
                                <a:srgbClr val="0D0D0D"/>
                              </a:solidFill>
                              <a:effectLst/>
                              <a:latin typeface="Cambria Math" panose="02040503050406030204" pitchFamily="18" charset="0"/>
                            </a:rPr>
                          </m:ctrlPr>
                        </m:fPr>
                        <m:num>
                          <m:r>
                            <a:rPr lang="en-IN" sz="1400" b="0" i="1" dirty="0" smtClean="0">
                              <a:solidFill>
                                <a:srgbClr val="0D0D0D"/>
                              </a:solidFill>
                              <a:effectLst/>
                              <a:latin typeface="Cambria Math" panose="02040503050406030204" pitchFamily="18" charset="0"/>
                            </a:rPr>
                            <m:t>1</m:t>
                          </m:r>
                        </m:num>
                        <m:den>
                          <m:r>
                            <a:rPr lang="en-IN" sz="1400" b="0" i="1" dirty="0">
                              <a:solidFill>
                                <a:srgbClr val="0D0D0D"/>
                              </a:solidFill>
                              <a:effectLst/>
                              <a:latin typeface="Cambria Math" panose="02040503050406030204" pitchFamily="18" charset="0"/>
                            </a:rPr>
                            <m:t>𝑁</m:t>
                          </m:r>
                        </m:den>
                      </m:f>
                      <m:r>
                        <a:rPr lang="en-IN" sz="1400" b="0" i="1" dirty="0">
                          <a:solidFill>
                            <a:srgbClr val="0D0D0D"/>
                          </a:solidFill>
                          <a:effectLst/>
                          <a:latin typeface="Cambria Math" panose="02040503050406030204" pitchFamily="18" charset="0"/>
                        </a:rPr>
                        <m:t>∑</m:t>
                      </m:r>
                      <m:r>
                        <m:rPr>
                          <m:sty m:val="p"/>
                        </m:rPr>
                        <a:rPr lang="en-IN" sz="1400" b="0" i="1" dirty="0">
                          <a:solidFill>
                            <a:srgbClr val="0D0D0D"/>
                          </a:solidFill>
                          <a:effectLst/>
                          <a:latin typeface="Cambria Math" panose="02040503050406030204" pitchFamily="18" charset="0"/>
                        </a:rPr>
                        <m:t>log</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𝐷</m:t>
                      </m:r>
                      <m:r>
                        <a:rPr lang="en-IN" sz="1400" b="0" i="1" dirty="0">
                          <a:solidFill>
                            <a:srgbClr val="0D0D0D"/>
                          </a:solidFill>
                          <a:effectLst/>
                          <a:latin typeface="Cambria Math" panose="02040503050406030204" pitchFamily="18" charset="0"/>
                        </a:rPr>
                        <m:t>(</m:t>
                      </m:r>
                      <m:r>
                        <a:rPr lang="en-IN" sz="1400" b="0" i="1" dirty="0">
                          <a:solidFill>
                            <a:srgbClr val="0D0D0D"/>
                          </a:solidFill>
                          <a:effectLst/>
                          <a:latin typeface="Cambria Math" panose="02040503050406030204" pitchFamily="18" charset="0"/>
                        </a:rPr>
                        <m:t>𝑓𝑖</m:t>
                      </m:r>
                      <m:r>
                        <a:rPr lang="en-IN" sz="1400" b="0" i="1" dirty="0">
                          <a:solidFill>
                            <a:srgbClr val="0D0D0D"/>
                          </a:solidFill>
                          <a:effectLst/>
                          <a:latin typeface="Cambria Math" panose="02040503050406030204" pitchFamily="18" charset="0"/>
                        </a:rPr>
                        <m:t>​,</m:t>
                      </m:r>
                      <m:sSub>
                        <m:sSubPr>
                          <m:ctrlPr>
                            <a:rPr lang="en-IN" sz="1400" b="0" i="1" dirty="0" smtClean="0">
                              <a:solidFill>
                                <a:srgbClr val="0D0D0D"/>
                              </a:solidFill>
                              <a:effectLst/>
                              <a:latin typeface="Cambria Math" panose="02040503050406030204" pitchFamily="18" charset="0"/>
                            </a:rPr>
                          </m:ctrlPr>
                        </m:sSubPr>
                        <m:e>
                          <m:r>
                            <a:rPr lang="en-IN" sz="1400" b="0" i="1" dirty="0" smtClean="0">
                              <a:solidFill>
                                <a:srgbClr val="0D0D0D"/>
                              </a:solidFill>
                              <a:effectLst/>
                              <a:latin typeface="Cambria Math" panose="02040503050406030204" pitchFamily="18" charset="0"/>
                            </a:rPr>
                            <m:t>𝑐</m:t>
                          </m:r>
                        </m:e>
                        <m:sub>
                          <m:r>
                            <a:rPr lang="en-IN" sz="1400" b="0" i="1" dirty="0" smtClean="0">
                              <a:solidFill>
                                <a:srgbClr val="0D0D0D"/>
                              </a:solidFill>
                              <a:effectLst/>
                              <a:latin typeface="Cambria Math" panose="02040503050406030204" pitchFamily="18" charset="0"/>
                            </a:rPr>
                            <m:t>𝑖</m:t>
                          </m:r>
                        </m:sub>
                      </m:sSub>
                      <m:r>
                        <a:rPr lang="en-IN" sz="1400" b="0" i="1" dirty="0">
                          <a:solidFill>
                            <a:srgbClr val="0D0D0D"/>
                          </a:solidFill>
                          <a:effectLst/>
                          <a:latin typeface="Cambria Math" panose="02040503050406030204" pitchFamily="18" charset="0"/>
                        </a:rPr>
                        <m:t>))</m:t>
                      </m:r>
                    </m:oMath>
                  </m:oMathPara>
                </a14:m>
                <a:endParaRPr lang="en-IN" sz="1400" dirty="0"/>
              </a:p>
            </p:txBody>
          </p:sp>
        </mc:Choice>
        <mc:Fallback xmlns="">
          <p:sp>
            <p:nvSpPr>
              <p:cNvPr id="16" name="TextBox 15">
                <a:extLst>
                  <a:ext uri="{FF2B5EF4-FFF2-40B4-BE49-F238E27FC236}">
                    <a16:creationId xmlns:a16="http://schemas.microsoft.com/office/drawing/2014/main" id="{3B5F0447-4723-4AFA-97AE-B68A8C67E67A}"/>
                  </a:ext>
                </a:extLst>
              </p:cNvPr>
              <p:cNvSpPr txBox="1">
                <a:spLocks noRot="1" noChangeAspect="1" noMove="1" noResize="1" noEditPoints="1" noAdjustHandles="1" noChangeArrowheads="1" noChangeShapeType="1" noTextEdit="1"/>
              </p:cNvSpPr>
              <p:nvPr/>
            </p:nvSpPr>
            <p:spPr>
              <a:xfrm>
                <a:off x="9446360" y="2545886"/>
                <a:ext cx="2596887" cy="495649"/>
              </a:xfrm>
              <a:prstGeom prst="rect">
                <a:avLst/>
              </a:prstGeom>
              <a:blipFill>
                <a:blip r:embed="rId7"/>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2274A5-1616-41EC-B2C4-44AB4B2E33ED}"/>
                  </a:ext>
                </a:extLst>
              </p:cNvPr>
              <p:cNvSpPr txBox="1"/>
              <p:nvPr/>
            </p:nvSpPr>
            <p:spPr>
              <a:xfrm>
                <a:off x="265471" y="4927328"/>
                <a:ext cx="11297264" cy="1608197"/>
              </a:xfrm>
              <a:prstGeom prst="rect">
                <a:avLst/>
              </a:prstGeom>
              <a:noFill/>
            </p:spPr>
            <p:txBody>
              <a:bodyPr wrap="square">
                <a:spAutoFit/>
              </a:bodyPr>
              <a:lstStyle/>
              <a:p>
                <a:pPr marL="742950" lvl="1" indent="-285750" algn="l">
                  <a:buFont typeface="+mj-lt"/>
                  <a:buAutoNum type="arabicPeriod"/>
                </a:pPr>
                <a:r>
                  <a:rPr lang="en-IN" b="0" i="0" dirty="0">
                    <a:solidFill>
                      <a:srgbClr val="0D0D0D"/>
                    </a:solidFill>
                    <a:effectLst/>
                    <a:latin typeface="Söhne"/>
                  </a:rPr>
                  <a:t>Update the generator's weights using an optimization algorithm (e.g., stochastic gradient descent or Adam).</a:t>
                </a:r>
                <a:r>
                  <a:rPr lang="en-IN" b="0" i="0" dirty="0">
                    <a:solidFill>
                      <a:srgbClr val="0D0D0D"/>
                    </a:solidFill>
                    <a:effectLst/>
                    <a:latin typeface="KaTeX_Main"/>
                  </a:rPr>
                  <a:t> </a:t>
                </a:r>
              </a:p>
              <a:p>
                <a:pPr marL="742950" lvl="1" indent="-285750" algn="l">
                  <a:buFont typeface="+mj-lt"/>
                  <a:buAutoNum type="arabicPeriod"/>
                </a:pPr>
                <a:r>
                  <a:rPr lang="en-IN" b="0" i="0" dirty="0">
                    <a:solidFill>
                      <a:srgbClr val="0D0D0D"/>
                    </a:solidFill>
                    <a:effectLst/>
                    <a:latin typeface="Söhne"/>
                  </a:rPr>
                  <a:t>Here, </a:t>
                </a:r>
                <a14:m>
                  <m:oMath xmlns:m="http://schemas.openxmlformats.org/officeDocument/2006/math">
                    <m:sSub>
                      <m:sSubPr>
                        <m:ctrlPr>
                          <a:rPr lang="en-IN" sz="1800" b="0" i="1" dirty="0" smtClean="0">
                            <a:solidFill>
                              <a:srgbClr val="0D0D0D"/>
                            </a:solidFill>
                            <a:effectLst/>
                            <a:latin typeface="Cambria Math" panose="02040503050406030204" pitchFamily="18" charset="0"/>
                          </a:rPr>
                        </m:ctrlPr>
                      </m:sSubPr>
                      <m:e>
                        <m:r>
                          <a:rPr lang="en-IN" sz="1800" b="0" i="1" dirty="0" smtClean="0">
                            <a:solidFill>
                              <a:srgbClr val="0D0D0D"/>
                            </a:solidFill>
                            <a:effectLst/>
                            <a:latin typeface="Cambria Math" panose="02040503050406030204" pitchFamily="18" charset="0"/>
                          </a:rPr>
                          <m:t>𝜃</m:t>
                        </m:r>
                      </m:e>
                      <m:sub>
                        <m:r>
                          <a:rPr lang="en-IN" sz="1800" b="0" i="1" dirty="0" smtClean="0">
                            <a:solidFill>
                              <a:srgbClr val="0D0D0D"/>
                            </a:solidFill>
                            <a:effectLst/>
                            <a:latin typeface="Cambria Math" panose="02040503050406030204" pitchFamily="18" charset="0"/>
                          </a:rPr>
                          <m:t>𝐺</m:t>
                        </m:r>
                      </m:sub>
                    </m:sSub>
                  </m:oMath>
                </a14:m>
                <a:r>
                  <a:rPr lang="en-IN" b="0" i="0" dirty="0">
                    <a:solidFill>
                      <a:srgbClr val="0D0D0D"/>
                    </a:solidFill>
                    <a:effectLst/>
                    <a:latin typeface="Söhne"/>
                  </a:rPr>
                  <a:t> represents the generator's parameters, and </a:t>
                </a:r>
                <a:r>
                  <a:rPr lang="en-IN" b="0" i="0" dirty="0">
                    <a:solidFill>
                      <a:srgbClr val="0D0D0D"/>
                    </a:solidFill>
                    <a:effectLst/>
                    <a:latin typeface="KaTeX_Main"/>
                  </a:rPr>
                  <a:t>𝜂</a:t>
                </a:r>
                <a:r>
                  <a:rPr lang="el-GR" b="0" i="0" dirty="0">
                    <a:solidFill>
                      <a:srgbClr val="0D0D0D"/>
                    </a:solidFill>
                    <a:effectLst/>
                    <a:latin typeface="Söhne"/>
                  </a:rPr>
                  <a:t> </a:t>
                </a:r>
                <a:r>
                  <a:rPr lang="en-IN" b="0" i="0" dirty="0">
                    <a:solidFill>
                      <a:srgbClr val="0D0D0D"/>
                    </a:solidFill>
                    <a:effectLst/>
                    <a:latin typeface="Söhne"/>
                  </a:rPr>
                  <a:t>is the learning rate.</a:t>
                </a:r>
              </a:p>
              <a:p>
                <a:endParaRPr lang="en-US" dirty="0">
                  <a:solidFill>
                    <a:srgbClr val="0D0D0D"/>
                  </a:solidFill>
                  <a:latin typeface="KaTeX_Main"/>
                </a:endParaRPr>
              </a:p>
              <a:p>
                <a:pPr/>
                <a14:m>
                  <m:oMathPara xmlns:m="http://schemas.openxmlformats.org/officeDocument/2006/math">
                    <m:oMathParaPr>
                      <m:jc m:val="centerGroup"/>
                    </m:oMathParaPr>
                    <m:oMath xmlns:m="http://schemas.openxmlformats.org/officeDocument/2006/math">
                      <m:sSub>
                        <m:sSubPr>
                          <m:ctrlPr>
                            <a:rPr lang="en-IN" sz="2400" b="0" i="1" dirty="0" smtClean="0">
                              <a:solidFill>
                                <a:srgbClr val="0D0D0D"/>
                              </a:solidFill>
                              <a:effectLst/>
                              <a:latin typeface="Cambria Math" panose="02040503050406030204" pitchFamily="18" charset="0"/>
                            </a:rPr>
                          </m:ctrlPr>
                        </m:sSubPr>
                        <m:e>
                          <m:r>
                            <a:rPr lang="en-IN" sz="2400" b="0" i="1" dirty="0" smtClean="0">
                              <a:solidFill>
                                <a:srgbClr val="0D0D0D"/>
                              </a:solidFill>
                              <a:effectLst/>
                              <a:latin typeface="Cambria Math" panose="02040503050406030204" pitchFamily="18" charset="0"/>
                            </a:rPr>
                            <m:t>𝜃</m:t>
                          </m:r>
                        </m:e>
                        <m:sub>
                          <m:r>
                            <a:rPr lang="en-IN" sz="2400" b="0" i="1" dirty="0" smtClean="0">
                              <a:solidFill>
                                <a:srgbClr val="0D0D0D"/>
                              </a:solidFill>
                              <a:effectLst/>
                              <a:latin typeface="Cambria Math" panose="02040503050406030204" pitchFamily="18" charset="0"/>
                            </a:rPr>
                            <m:t>𝐺</m:t>
                          </m:r>
                        </m:sub>
                      </m:sSub>
                      <m:r>
                        <a:rPr lang="en-IN" sz="2400" b="0" i="1" dirty="0" smtClean="0">
                          <a:solidFill>
                            <a:srgbClr val="0D0D0D"/>
                          </a:solidFill>
                          <a:effectLst/>
                          <a:latin typeface="Cambria Math" panose="02040503050406030204" pitchFamily="18" charset="0"/>
                        </a:rPr>
                        <m:t>=</m:t>
                      </m:r>
                      <m:sSub>
                        <m:sSubPr>
                          <m:ctrlPr>
                            <a:rPr lang="en-IN" sz="2400" b="0" i="1" dirty="0" smtClean="0">
                              <a:solidFill>
                                <a:srgbClr val="0D0D0D"/>
                              </a:solidFill>
                              <a:effectLst/>
                              <a:latin typeface="Cambria Math" panose="02040503050406030204" pitchFamily="18" charset="0"/>
                            </a:rPr>
                          </m:ctrlPr>
                        </m:sSubPr>
                        <m:e>
                          <m:r>
                            <a:rPr lang="en-IN" sz="2400" b="0" i="1" dirty="0" smtClean="0">
                              <a:solidFill>
                                <a:srgbClr val="0D0D0D"/>
                              </a:solidFill>
                              <a:effectLst/>
                              <a:latin typeface="Cambria Math" panose="02040503050406030204" pitchFamily="18" charset="0"/>
                            </a:rPr>
                            <m:t>𝜃</m:t>
                          </m:r>
                        </m:e>
                        <m:sub>
                          <m:r>
                            <a:rPr lang="en-IN" sz="2400" b="0" i="1" dirty="0" smtClean="0">
                              <a:solidFill>
                                <a:srgbClr val="0D0D0D"/>
                              </a:solidFill>
                              <a:effectLst/>
                              <a:latin typeface="Cambria Math" panose="02040503050406030204" pitchFamily="18" charset="0"/>
                            </a:rPr>
                            <m:t>𝐺</m:t>
                          </m:r>
                        </m:sub>
                      </m:sSub>
                      <m:r>
                        <a:rPr lang="en-IN" sz="2400" b="0" i="1" dirty="0" smtClean="0">
                          <a:solidFill>
                            <a:srgbClr val="0D0D0D"/>
                          </a:solidFill>
                          <a:effectLst/>
                          <a:latin typeface="Cambria Math" panose="02040503050406030204" pitchFamily="18" charset="0"/>
                        </a:rPr>
                        <m:t>−</m:t>
                      </m:r>
                      <m:sSub>
                        <m:sSubPr>
                          <m:ctrlPr>
                            <a:rPr lang="en-IN" sz="2400" b="0" i="1" dirty="0" smtClean="0">
                              <a:solidFill>
                                <a:srgbClr val="0D0D0D"/>
                              </a:solidFill>
                              <a:effectLst/>
                              <a:latin typeface="Cambria Math" panose="02040503050406030204" pitchFamily="18" charset="0"/>
                            </a:rPr>
                          </m:ctrlPr>
                        </m:sSubPr>
                        <m:e>
                          <m:r>
                            <a:rPr lang="en-IN" sz="2400" b="0" i="1" dirty="0" smtClean="0">
                              <a:solidFill>
                                <a:srgbClr val="0D0D0D"/>
                              </a:solidFill>
                              <a:effectLst/>
                              <a:latin typeface="Cambria Math" panose="02040503050406030204" pitchFamily="18" charset="0"/>
                            </a:rPr>
                            <m:t>𝜂</m:t>
                          </m:r>
                          <m:sSub>
                            <m:sSubPr>
                              <m:ctrlPr>
                                <a:rPr lang="en-IN" sz="2400" b="0" i="1" dirty="0" smtClean="0">
                                  <a:solidFill>
                                    <a:srgbClr val="0D0D0D"/>
                                  </a:solidFill>
                                  <a:effectLst/>
                                  <a:latin typeface="Cambria Math" panose="02040503050406030204" pitchFamily="18" charset="0"/>
                                </a:rPr>
                              </m:ctrlPr>
                            </m:sSubPr>
                            <m:e>
                              <m:r>
                                <m:rPr>
                                  <m:sty m:val="p"/>
                                </m:rPr>
                                <a:rPr lang="en-US" sz="2400" b="0" i="0" dirty="0" smtClean="0">
                                  <a:solidFill>
                                    <a:srgbClr val="0D0D0D"/>
                                  </a:solidFill>
                                  <a:effectLst/>
                                  <a:latin typeface="Cambria Math" panose="02040503050406030204" pitchFamily="18" charset="0"/>
                                </a:rPr>
                                <m:t>∇</m:t>
                              </m:r>
                            </m:e>
                            <m:sub>
                              <m:r>
                                <a:rPr lang="en-US" sz="2400" b="0" i="1" dirty="0" smtClean="0">
                                  <a:solidFill>
                                    <a:srgbClr val="0D0D0D"/>
                                  </a:solidFill>
                                  <a:effectLst/>
                                  <a:latin typeface="Cambria Math" panose="02040503050406030204" pitchFamily="18" charset="0"/>
                                </a:rPr>
                                <m:t>𝜃</m:t>
                              </m:r>
                            </m:sub>
                          </m:sSub>
                        </m:e>
                        <m:sub>
                          <m:r>
                            <a:rPr lang="en-US" sz="2400" b="0" i="1" dirty="0" smtClean="0">
                              <a:solidFill>
                                <a:srgbClr val="0D0D0D"/>
                              </a:solidFill>
                              <a:effectLst/>
                              <a:latin typeface="Cambria Math" panose="02040503050406030204" pitchFamily="18" charset="0"/>
                            </a:rPr>
                            <m:t>𝐺</m:t>
                          </m:r>
                        </m:sub>
                      </m:sSub>
                      <m:sSub>
                        <m:sSubPr>
                          <m:ctrlPr>
                            <a:rPr lang="en-IN" sz="2400" b="0" i="1" dirty="0" smtClean="0">
                              <a:solidFill>
                                <a:srgbClr val="0D0D0D"/>
                              </a:solidFill>
                              <a:effectLst/>
                              <a:latin typeface="Cambria Math" panose="02040503050406030204" pitchFamily="18" charset="0"/>
                            </a:rPr>
                          </m:ctrlPr>
                        </m:sSubPr>
                        <m:e>
                          <m:r>
                            <m:rPr>
                              <m:sty m:val="p"/>
                            </m:rPr>
                            <a:rPr lang="en-US" sz="2400" b="0" i="0" dirty="0" smtClean="0">
                              <a:solidFill>
                                <a:srgbClr val="0D0D0D"/>
                              </a:solidFill>
                              <a:effectLst/>
                              <a:latin typeface="Cambria Math" panose="02040503050406030204" pitchFamily="18" charset="0"/>
                            </a:rPr>
                            <m:t>Loss</m:t>
                          </m:r>
                        </m:e>
                        <m:sub>
                          <m:r>
                            <a:rPr lang="en-US" sz="2400" b="0" i="1" dirty="0" smtClean="0">
                              <a:solidFill>
                                <a:srgbClr val="0D0D0D"/>
                              </a:solidFill>
                              <a:effectLst/>
                              <a:latin typeface="Cambria Math" panose="02040503050406030204" pitchFamily="18" charset="0"/>
                            </a:rPr>
                            <m:t>𝐺</m:t>
                          </m:r>
                        </m:sub>
                      </m:sSub>
                    </m:oMath>
                  </m:oMathPara>
                </a14:m>
                <a:endParaRPr lang="en-US" b="0" i="0" dirty="0">
                  <a:solidFill>
                    <a:srgbClr val="0D0D0D"/>
                  </a:solidFill>
                  <a:effectLst/>
                  <a:latin typeface="Söhne"/>
                </a:endParaRPr>
              </a:p>
              <a:p>
                <a:endParaRPr lang="en-IN" dirty="0"/>
              </a:p>
            </p:txBody>
          </p:sp>
        </mc:Choice>
        <mc:Fallback xmlns="">
          <p:sp>
            <p:nvSpPr>
              <p:cNvPr id="18" name="TextBox 17">
                <a:extLst>
                  <a:ext uri="{FF2B5EF4-FFF2-40B4-BE49-F238E27FC236}">
                    <a16:creationId xmlns:a16="http://schemas.microsoft.com/office/drawing/2014/main" id="{692274A5-1616-41EC-B2C4-44AB4B2E33ED}"/>
                  </a:ext>
                </a:extLst>
              </p:cNvPr>
              <p:cNvSpPr txBox="1">
                <a:spLocks noRot="1" noChangeAspect="1" noMove="1" noResize="1" noEditPoints="1" noAdjustHandles="1" noChangeArrowheads="1" noChangeShapeType="1" noTextEdit="1"/>
              </p:cNvSpPr>
              <p:nvPr/>
            </p:nvSpPr>
            <p:spPr>
              <a:xfrm>
                <a:off x="265471" y="4927328"/>
                <a:ext cx="11297264" cy="1608197"/>
              </a:xfrm>
              <a:prstGeom prst="rect">
                <a:avLst/>
              </a:prstGeom>
              <a:blipFill>
                <a:blip r:embed="rId8"/>
                <a:stretch>
                  <a:fillRect t="-1894"/>
                </a:stretch>
              </a:blipFill>
            </p:spPr>
            <p:txBody>
              <a:bodyPr/>
              <a:lstStyle/>
              <a:p>
                <a:r>
                  <a:rPr lang="en-IN">
                    <a:noFill/>
                  </a:rPr>
                  <a:t> </a:t>
                </a:r>
              </a:p>
            </p:txBody>
          </p:sp>
        </mc:Fallback>
      </mc:AlternateContent>
    </p:spTree>
    <p:extLst>
      <p:ext uri="{BB962C8B-B14F-4D97-AF65-F5344CB8AC3E}">
        <p14:creationId xmlns:p14="http://schemas.microsoft.com/office/powerpoint/2010/main" val="1966999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2FF9-0EF2-481A-9402-B6209275495F}"/>
              </a:ext>
            </a:extLst>
          </p:cNvPr>
          <p:cNvSpPr>
            <a:spLocks noGrp="1"/>
          </p:cNvSpPr>
          <p:nvPr>
            <p:ph type="title"/>
          </p:nvPr>
        </p:nvSpPr>
        <p:spPr>
          <a:xfrm>
            <a:off x="838200" y="365126"/>
            <a:ext cx="10515600" cy="726256"/>
          </a:xfrm>
        </p:spPr>
        <p:txBody>
          <a:bodyPr/>
          <a:lstStyle/>
          <a:p>
            <a:r>
              <a:rPr lang="en-IN" dirty="0">
                <a:latin typeface="Verdana" panose="020B0604030504040204" pitchFamily="34" charset="0"/>
                <a:ea typeface="Verdana" panose="020B0604030504040204" pitchFamily="34" charset="0"/>
              </a:rPr>
              <a:t>Generative </a:t>
            </a:r>
            <a:r>
              <a:rPr lang="en-IN" sz="4000" b="0" i="0" u="none" strike="noStrike" baseline="0" dirty="0">
                <a:latin typeface="Verdana" panose="020B0604030504040204" pitchFamily="34" charset="0"/>
                <a:ea typeface="Verdana" panose="020B0604030504040204" pitchFamily="34" charset="0"/>
              </a:rPr>
              <a:t>Adversarial Network</a:t>
            </a:r>
            <a:endParaRPr lang="en-IN" dirty="0">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2B14BB21-AC13-49D6-A4E2-6C6091743A9F}"/>
              </a:ext>
            </a:extLst>
          </p:cNvPr>
          <p:cNvPicPr>
            <a:picLocks noChangeAspect="1"/>
          </p:cNvPicPr>
          <p:nvPr/>
        </p:nvPicPr>
        <p:blipFill>
          <a:blip r:embed="rId2"/>
          <a:stretch>
            <a:fillRect/>
          </a:stretch>
        </p:blipFill>
        <p:spPr>
          <a:xfrm>
            <a:off x="388995" y="1272445"/>
            <a:ext cx="10964805" cy="5220429"/>
          </a:xfrm>
          <a:prstGeom prst="rect">
            <a:avLst/>
          </a:prstGeom>
        </p:spPr>
      </p:pic>
    </p:spTree>
    <p:extLst>
      <p:ext uri="{BB962C8B-B14F-4D97-AF65-F5344CB8AC3E}">
        <p14:creationId xmlns:p14="http://schemas.microsoft.com/office/powerpoint/2010/main" val="1894959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een dialogue boxes">
            <a:extLst>
              <a:ext uri="{FF2B5EF4-FFF2-40B4-BE49-F238E27FC236}">
                <a16:creationId xmlns:a16="http://schemas.microsoft.com/office/drawing/2014/main" id="{AA408036-43A8-177B-C528-4A3AB41D043B}"/>
              </a:ext>
            </a:extLst>
          </p:cNvPr>
          <p:cNvPicPr>
            <a:picLocks noChangeAspect="1"/>
          </p:cNvPicPr>
          <p:nvPr/>
        </p:nvPicPr>
        <p:blipFill rotWithShape="1">
          <a:blip r:embed="rId2"/>
          <a:srcRect t="17112" b="15320"/>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0B4E5A-8FE0-48EB-8C9E-22746183DD8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Applications</a:t>
            </a:r>
          </a:p>
        </p:txBody>
      </p:sp>
    </p:spTree>
    <p:extLst>
      <p:ext uri="{BB962C8B-B14F-4D97-AF65-F5344CB8AC3E}">
        <p14:creationId xmlns:p14="http://schemas.microsoft.com/office/powerpoint/2010/main" val="423589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770A-73FC-424A-9662-39C2C952FE4C}"/>
              </a:ext>
            </a:extLst>
          </p:cNvPr>
          <p:cNvSpPr>
            <a:spLocks noGrp="1"/>
          </p:cNvSpPr>
          <p:nvPr>
            <p:ph type="title"/>
          </p:nvPr>
        </p:nvSpPr>
        <p:spPr>
          <a:xfrm>
            <a:off x="838200" y="365126"/>
            <a:ext cx="10515600" cy="529610"/>
          </a:xfrm>
        </p:spPr>
        <p:txBody>
          <a:bodyPr>
            <a:normAutofit fontScale="90000"/>
          </a:bodyPr>
          <a:lstStyle/>
          <a:p>
            <a:br>
              <a:rPr lang="en-IN" b="1" i="0">
                <a:solidFill>
                  <a:srgbClr val="0D0D0D"/>
                </a:solidFill>
                <a:effectLst/>
                <a:latin typeface="Söhne"/>
              </a:rPr>
            </a:br>
            <a:r>
              <a:rPr lang="en-IN" b="1" i="0">
                <a:solidFill>
                  <a:srgbClr val="0D0D0D"/>
                </a:solidFill>
                <a:effectLst/>
                <a:latin typeface="Söhne"/>
              </a:rPr>
              <a:t>Image Generation</a:t>
            </a:r>
            <a:br>
              <a:rPr lang="en-IN" b="1" i="0">
                <a:solidFill>
                  <a:srgbClr val="0D0D0D"/>
                </a:solidFill>
                <a:effectLst/>
                <a:latin typeface="Söhne"/>
              </a:rPr>
            </a:br>
            <a:endParaRPr lang="en-IN" dirty="0"/>
          </a:p>
        </p:txBody>
      </p:sp>
      <p:sp>
        <p:nvSpPr>
          <p:cNvPr id="4" name="TextBox 3">
            <a:extLst>
              <a:ext uri="{FF2B5EF4-FFF2-40B4-BE49-F238E27FC236}">
                <a16:creationId xmlns:a16="http://schemas.microsoft.com/office/drawing/2014/main" id="{8BB2956C-F8A6-46E2-A688-768EFCAA3A86}"/>
              </a:ext>
            </a:extLst>
          </p:cNvPr>
          <p:cNvSpPr txBox="1"/>
          <p:nvPr/>
        </p:nvSpPr>
        <p:spPr>
          <a:xfrm>
            <a:off x="973394" y="1117088"/>
            <a:ext cx="8170606" cy="2862322"/>
          </a:xfrm>
          <a:prstGeom prst="rect">
            <a:avLst/>
          </a:prstGeom>
          <a:noFill/>
        </p:spPr>
        <p:txBody>
          <a:bodyPr wrap="square">
            <a:spAutoFit/>
          </a:bodyPr>
          <a:lstStyle/>
          <a:p>
            <a:pPr algn="l"/>
            <a:r>
              <a:rPr lang="en-US" b="1" i="0">
                <a:solidFill>
                  <a:srgbClr val="0D0D0D"/>
                </a:solidFill>
                <a:effectLst/>
                <a:latin typeface="Söhne"/>
              </a:rPr>
              <a:t>Application:</a:t>
            </a:r>
            <a:r>
              <a:rPr lang="en-US" b="0" i="0">
                <a:solidFill>
                  <a:srgbClr val="0D0D0D"/>
                </a:solidFill>
                <a:effectLst/>
                <a:latin typeface="Söhne"/>
              </a:rPr>
              <a:t> GANs are widely used to generate realistic images from random noise.</a:t>
            </a:r>
          </a:p>
          <a:p>
            <a:pPr algn="l"/>
            <a:endParaRPr lang="en-US">
              <a:solidFill>
                <a:srgbClr val="0D0D0D"/>
              </a:solidFill>
              <a:latin typeface="Söhne"/>
            </a:endParaRPr>
          </a:p>
          <a:p>
            <a:pPr algn="l"/>
            <a:r>
              <a:rPr lang="en-US" b="1" i="0">
                <a:solidFill>
                  <a:srgbClr val="0D0D0D"/>
                </a:solidFill>
                <a:effectLst/>
                <a:latin typeface="Söhne"/>
              </a:rPr>
              <a:t>GAN Used:</a:t>
            </a:r>
            <a:r>
              <a:rPr lang="en-US" b="0" i="0">
                <a:solidFill>
                  <a:srgbClr val="0D0D0D"/>
                </a:solidFill>
                <a:effectLst/>
                <a:latin typeface="Söhne"/>
              </a:rPr>
              <a:t> Standard GAN, DCGAN (Deep Convolutional GAN) </a:t>
            </a:r>
          </a:p>
          <a:p>
            <a:pPr algn="l"/>
            <a:endParaRPr lang="en-US">
              <a:solidFill>
                <a:srgbClr val="0D0D0D"/>
              </a:solidFill>
              <a:latin typeface="Söhne"/>
            </a:endParaRPr>
          </a:p>
          <a:p>
            <a:pPr algn="l">
              <a:buFont typeface="Arial" panose="020B0604020202020204" pitchFamily="34" charset="0"/>
              <a:buChar char="•"/>
            </a:pPr>
            <a:r>
              <a:rPr lang="en-US" b="1" i="0">
                <a:solidFill>
                  <a:srgbClr val="0D0D0D"/>
                </a:solidFill>
                <a:effectLst/>
                <a:latin typeface="Söhne"/>
              </a:rPr>
              <a:t>Process:</a:t>
            </a:r>
            <a:r>
              <a:rPr lang="en-US" b="0" i="0">
                <a:solidFill>
                  <a:srgbClr val="0D0D0D"/>
                </a:solidFill>
                <a:effectLst/>
                <a:latin typeface="Söhne"/>
              </a:rPr>
              <a:t> The generator network creates images from random noise, and the discriminator evaluates their authenticity. Over time, the generator learns to produce highly realistic images.</a:t>
            </a:r>
            <a:endParaRPr lang="en-US">
              <a:solidFill>
                <a:srgbClr val="0D0D0D"/>
              </a:solidFill>
              <a:latin typeface="Söhne"/>
            </a:endParaRPr>
          </a:p>
          <a:p>
            <a:pPr algn="l">
              <a:buFont typeface="Arial" panose="020B0604020202020204" pitchFamily="34" charset="0"/>
              <a:buChar char="•"/>
            </a:pPr>
            <a:endParaRPr lang="en-US" b="0" i="0">
              <a:solidFill>
                <a:srgbClr val="0D0D0D"/>
              </a:solidFill>
              <a:effectLst/>
              <a:latin typeface="Söhne"/>
            </a:endParaRPr>
          </a:p>
          <a:p>
            <a:pPr algn="l">
              <a:buFont typeface="Arial" panose="020B0604020202020204" pitchFamily="34" charset="0"/>
              <a:buChar char="•"/>
            </a:pPr>
            <a:r>
              <a:rPr lang="en-US" b="1" i="0">
                <a:solidFill>
                  <a:srgbClr val="0D0D0D"/>
                </a:solidFill>
                <a:effectLst/>
                <a:latin typeface="Söhne"/>
              </a:rPr>
              <a:t>Examples:</a:t>
            </a:r>
            <a:r>
              <a:rPr lang="en-US" b="0" i="0">
                <a:solidFill>
                  <a:srgbClr val="0D0D0D"/>
                </a:solidFill>
                <a:effectLst/>
                <a:latin typeface="Söhne"/>
              </a:rPr>
              <a:t> Creating images of non-existent people, generating art, producing high-quality images from low-resolution inputs.</a:t>
            </a:r>
            <a:endParaRPr lang="en-US" b="0" i="0" dirty="0">
              <a:solidFill>
                <a:srgbClr val="0D0D0D"/>
              </a:solidFill>
              <a:effectLst/>
              <a:latin typeface="Söhne"/>
            </a:endParaRPr>
          </a:p>
        </p:txBody>
      </p:sp>
      <p:sp>
        <p:nvSpPr>
          <p:cNvPr id="5" name="TextBox 4">
            <a:extLst>
              <a:ext uri="{FF2B5EF4-FFF2-40B4-BE49-F238E27FC236}">
                <a16:creationId xmlns:a16="http://schemas.microsoft.com/office/drawing/2014/main" id="{BDF63842-2BF6-43AF-AAE8-CB6FDF9BEEB2}"/>
              </a:ext>
            </a:extLst>
          </p:cNvPr>
          <p:cNvSpPr txBox="1"/>
          <p:nvPr/>
        </p:nvSpPr>
        <p:spPr>
          <a:xfrm>
            <a:off x="838200" y="4579744"/>
            <a:ext cx="8305800" cy="1754326"/>
          </a:xfrm>
          <a:prstGeom prst="rect">
            <a:avLst/>
          </a:prstGeom>
          <a:noFill/>
        </p:spPr>
        <p:txBody>
          <a:bodyPr wrap="square">
            <a:spAutoFit/>
          </a:bodyPr>
          <a:lstStyle/>
          <a:p>
            <a:pPr marL="285750" indent="-285750" algn="l">
              <a:buFont typeface="Wingdings" panose="05000000000000000000" pitchFamily="2" charset="2"/>
              <a:buChar char="ü"/>
            </a:pPr>
            <a:r>
              <a:rPr lang="en-US" b="1" i="0">
                <a:solidFill>
                  <a:srgbClr val="0D0D0D"/>
                </a:solidFill>
                <a:effectLst/>
                <a:latin typeface="Söhne"/>
              </a:rPr>
              <a:t>Face Generation:</a:t>
            </a:r>
            <a:r>
              <a:rPr lang="en-US" b="0" i="0">
                <a:solidFill>
                  <a:srgbClr val="0D0D0D"/>
                </a:solidFill>
                <a:effectLst/>
                <a:latin typeface="Söhne"/>
              </a:rPr>
              <a:t> GANs like DCGAN can create realistic images of faces that do not exist. This is useful for generating avatars, entertainment, and even anonymizing real people's faces.</a:t>
            </a:r>
          </a:p>
          <a:p>
            <a:pPr marL="285750" indent="-285750" algn="l">
              <a:buFont typeface="Wingdings" panose="05000000000000000000" pitchFamily="2" charset="2"/>
              <a:buChar char="ü"/>
            </a:pPr>
            <a:endParaRPr lang="en-US" b="0" i="0">
              <a:solidFill>
                <a:srgbClr val="0D0D0D"/>
              </a:solidFill>
              <a:effectLst/>
              <a:latin typeface="Söhne"/>
            </a:endParaRPr>
          </a:p>
          <a:p>
            <a:pPr marL="285750" indent="-285750" algn="l">
              <a:buFont typeface="Wingdings" panose="05000000000000000000" pitchFamily="2" charset="2"/>
              <a:buChar char="ü"/>
            </a:pPr>
            <a:r>
              <a:rPr lang="en-US" b="1" i="0">
                <a:solidFill>
                  <a:srgbClr val="0D0D0D"/>
                </a:solidFill>
                <a:effectLst/>
                <a:latin typeface="Söhne"/>
              </a:rPr>
              <a:t>Art and Design:</a:t>
            </a:r>
            <a:r>
              <a:rPr lang="en-US" b="0" i="0">
                <a:solidFill>
                  <a:srgbClr val="0D0D0D"/>
                </a:solidFill>
                <a:effectLst/>
                <a:latin typeface="Söhne"/>
              </a:rPr>
              <a:t> Artists and designers use GANs to create new artwork, textures, and patterns. GANs can generate unique and novel designs that inspire creativity.</a:t>
            </a:r>
            <a:endParaRPr lang="en-US" b="0" i="0" dirty="0">
              <a:solidFill>
                <a:srgbClr val="0D0D0D"/>
              </a:solidFill>
              <a:effectLst/>
              <a:latin typeface="Söhne"/>
            </a:endParaRPr>
          </a:p>
        </p:txBody>
      </p:sp>
    </p:spTree>
    <p:extLst>
      <p:ext uri="{BB962C8B-B14F-4D97-AF65-F5344CB8AC3E}">
        <p14:creationId xmlns:p14="http://schemas.microsoft.com/office/powerpoint/2010/main" val="3877057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2D91A-9E18-4655-B1B9-630D2D6BD53D}"/>
              </a:ext>
            </a:extLst>
          </p:cNvPr>
          <p:cNvSpPr>
            <a:spLocks noGrp="1"/>
          </p:cNvSpPr>
          <p:nvPr>
            <p:ph type="title"/>
          </p:nvPr>
        </p:nvSpPr>
        <p:spPr>
          <a:xfrm>
            <a:off x="838200" y="365126"/>
            <a:ext cx="10515600" cy="834410"/>
          </a:xfrm>
        </p:spPr>
        <p:txBody>
          <a:bodyPr/>
          <a:lstStyle/>
          <a:p>
            <a:r>
              <a:rPr lang="en-IN" b="1" i="0" dirty="0">
                <a:solidFill>
                  <a:srgbClr val="0D0D0D"/>
                </a:solidFill>
                <a:effectLst/>
                <a:latin typeface="Söhne"/>
              </a:rPr>
              <a:t>Image-to-Image Translation:</a:t>
            </a:r>
            <a:endParaRPr lang="en-IN" dirty="0"/>
          </a:p>
        </p:txBody>
      </p:sp>
      <p:sp>
        <p:nvSpPr>
          <p:cNvPr id="4" name="TextBox 3">
            <a:extLst>
              <a:ext uri="{FF2B5EF4-FFF2-40B4-BE49-F238E27FC236}">
                <a16:creationId xmlns:a16="http://schemas.microsoft.com/office/drawing/2014/main" id="{2A234E1D-F953-41DD-A96A-2EF595CDAEE9}"/>
              </a:ext>
            </a:extLst>
          </p:cNvPr>
          <p:cNvSpPr txBox="1"/>
          <p:nvPr/>
        </p:nvSpPr>
        <p:spPr>
          <a:xfrm>
            <a:off x="383457" y="1584799"/>
            <a:ext cx="10515599" cy="3416320"/>
          </a:xfrm>
          <a:prstGeom prst="rect">
            <a:avLst/>
          </a:prstGeom>
          <a:noFill/>
        </p:spPr>
        <p:txBody>
          <a:bodyPr wrap="square">
            <a:spAutoFit/>
          </a:bodyPr>
          <a:lstStyle/>
          <a:p>
            <a:pPr algn="l"/>
            <a:r>
              <a:rPr lang="en-US" b="1" i="0" dirty="0">
                <a:solidFill>
                  <a:srgbClr val="0D0D0D"/>
                </a:solidFill>
                <a:effectLst/>
                <a:latin typeface="Söhne"/>
              </a:rPr>
              <a:t>Application:</a:t>
            </a:r>
            <a:r>
              <a:rPr lang="en-US" b="0" i="0" dirty="0">
                <a:solidFill>
                  <a:srgbClr val="0D0D0D"/>
                </a:solidFill>
                <a:effectLst/>
                <a:latin typeface="Söhne"/>
              </a:rPr>
              <a:t> GANs can transform images from one domain to another.</a:t>
            </a:r>
          </a:p>
          <a:p>
            <a:pPr algn="l"/>
            <a:r>
              <a:rPr lang="en-US" b="0" i="0" dirty="0">
                <a:solidFill>
                  <a:srgbClr val="0D0D0D"/>
                </a:solidFill>
                <a:effectLst/>
                <a:latin typeface="Söhne"/>
              </a:rPr>
              <a:t> </a:t>
            </a:r>
            <a:r>
              <a:rPr lang="en-US" b="1" i="0" dirty="0">
                <a:solidFill>
                  <a:srgbClr val="0D0D0D"/>
                </a:solidFill>
                <a:effectLst/>
                <a:latin typeface="Söhne"/>
              </a:rPr>
              <a:t>GAN Used:</a:t>
            </a:r>
            <a:r>
              <a:rPr lang="en-US" b="0" i="0" dirty="0">
                <a:solidFill>
                  <a:srgbClr val="0D0D0D"/>
                </a:solidFill>
                <a:effectLst/>
                <a:latin typeface="Söhne"/>
              </a:rPr>
              <a:t> Pix2Pix, </a:t>
            </a:r>
            <a:r>
              <a:rPr lang="en-US" b="0" i="0" dirty="0" err="1">
                <a:solidFill>
                  <a:srgbClr val="0D0D0D"/>
                </a:solidFill>
                <a:effectLst/>
                <a:latin typeface="Söhne"/>
              </a:rPr>
              <a:t>CycleGAN</a:t>
            </a:r>
            <a:endParaRPr lang="en-US" b="0" i="0" dirty="0">
              <a:solidFill>
                <a:srgbClr val="0D0D0D"/>
              </a:solidFill>
              <a:effectLst/>
              <a:latin typeface="Söhne"/>
            </a:endParaRPr>
          </a:p>
          <a:p>
            <a:pPr algn="l"/>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Process:</a:t>
            </a:r>
            <a:r>
              <a:rPr lang="en-US" b="0" i="0" dirty="0">
                <a:solidFill>
                  <a:srgbClr val="0D0D0D"/>
                </a:solidFill>
                <a:effectLst/>
                <a:latin typeface="Söhne"/>
              </a:rPr>
              <a:t> The generator learns to map images from one domain (e.g., sketches) to another domain (e.g., photorealistic images). The discriminator ensures the generated images are indistinguishable from real images in the target domain.</a:t>
            </a:r>
          </a:p>
          <a:p>
            <a:pPr algn="l">
              <a:buFont typeface="Arial" panose="020B0604020202020204" pitchFamily="34" charset="0"/>
              <a:buChar char="•"/>
            </a:pPr>
            <a:r>
              <a:rPr lang="en-US" b="1" i="0" dirty="0">
                <a:solidFill>
                  <a:srgbClr val="0D0D0D"/>
                </a:solidFill>
                <a:effectLst/>
                <a:latin typeface="Söhne"/>
              </a:rPr>
              <a:t>Examples:</a:t>
            </a:r>
            <a:r>
              <a:rPr lang="en-US" b="0" i="0" dirty="0">
                <a:solidFill>
                  <a:srgbClr val="0D0D0D"/>
                </a:solidFill>
                <a:effectLst/>
                <a:latin typeface="Söhne"/>
              </a:rPr>
              <a:t> Converting black and white images to color, transforming sketches into detailed images, translating day images to night images.</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Pix2Pix:</a:t>
            </a:r>
            <a:r>
              <a:rPr lang="en-US" b="0" i="0" dirty="0">
                <a:solidFill>
                  <a:srgbClr val="0D0D0D"/>
                </a:solidFill>
                <a:effectLst/>
                <a:latin typeface="Söhne"/>
              </a:rPr>
              <a:t> Translates paired images, such as edge maps to photographs or maps from satellite images.</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err="1">
                <a:solidFill>
                  <a:srgbClr val="0D0D0D"/>
                </a:solidFill>
                <a:effectLst/>
                <a:latin typeface="Söhne"/>
              </a:rPr>
              <a:t>CycleGAN</a:t>
            </a:r>
            <a:r>
              <a:rPr lang="en-US" b="1" i="0" dirty="0">
                <a:solidFill>
                  <a:srgbClr val="0D0D0D"/>
                </a:solidFill>
                <a:effectLst/>
                <a:latin typeface="Söhne"/>
              </a:rPr>
              <a:t>:</a:t>
            </a:r>
            <a:r>
              <a:rPr lang="en-US" b="0" i="0" dirty="0">
                <a:solidFill>
                  <a:srgbClr val="0D0D0D"/>
                </a:solidFill>
                <a:effectLst/>
                <a:latin typeface="Söhne"/>
              </a:rPr>
              <a:t> Translates between unpaired images, such as converting photos to paintings and vice versa.</a:t>
            </a:r>
          </a:p>
        </p:txBody>
      </p:sp>
      <p:sp>
        <p:nvSpPr>
          <p:cNvPr id="6" name="TextBox 5">
            <a:extLst>
              <a:ext uri="{FF2B5EF4-FFF2-40B4-BE49-F238E27FC236}">
                <a16:creationId xmlns:a16="http://schemas.microsoft.com/office/drawing/2014/main" id="{93398D76-B262-415C-8157-40E4E53850B4}"/>
              </a:ext>
            </a:extLst>
          </p:cNvPr>
          <p:cNvSpPr txBox="1"/>
          <p:nvPr/>
        </p:nvSpPr>
        <p:spPr>
          <a:xfrm>
            <a:off x="304799" y="5129506"/>
            <a:ext cx="11316930" cy="1477328"/>
          </a:xfrm>
          <a:prstGeom prst="rect">
            <a:avLst/>
          </a:prstGeom>
          <a:noFill/>
        </p:spPr>
        <p:txBody>
          <a:bodyPr wrap="square">
            <a:spAutoFit/>
          </a:bodyPr>
          <a:lstStyle/>
          <a:p>
            <a:pPr algn="l">
              <a:buFont typeface="Arial" panose="020B0604020202020204" pitchFamily="34" charset="0"/>
              <a:buChar char="•"/>
            </a:pPr>
            <a:r>
              <a:rPr lang="en-US" b="1" i="0" dirty="0">
                <a:solidFill>
                  <a:srgbClr val="0D0D0D"/>
                </a:solidFill>
                <a:effectLst/>
                <a:latin typeface="Söhne"/>
              </a:rPr>
              <a:t>Pix2Pix:</a:t>
            </a:r>
            <a:r>
              <a:rPr lang="en-US" b="0" i="0" dirty="0">
                <a:solidFill>
                  <a:srgbClr val="0D0D0D"/>
                </a:solidFill>
                <a:effectLst/>
                <a:latin typeface="Söhne"/>
              </a:rPr>
              <a:t> A framework where input images are transformed into output images based on learned mappings. For example, translating edge maps to photographs or creating maps from satellite images.</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err="1">
                <a:solidFill>
                  <a:srgbClr val="0D0D0D"/>
                </a:solidFill>
                <a:effectLst/>
                <a:latin typeface="Söhne"/>
              </a:rPr>
              <a:t>CycleGAN</a:t>
            </a:r>
            <a:r>
              <a:rPr lang="en-US" b="1" i="0" dirty="0">
                <a:solidFill>
                  <a:srgbClr val="0D0D0D"/>
                </a:solidFill>
                <a:effectLst/>
                <a:latin typeface="Söhne"/>
              </a:rPr>
              <a:t>:</a:t>
            </a:r>
            <a:r>
              <a:rPr lang="en-US" b="0" i="0" dirty="0">
                <a:solidFill>
                  <a:srgbClr val="0D0D0D"/>
                </a:solidFill>
                <a:effectLst/>
                <a:latin typeface="Söhne"/>
              </a:rPr>
              <a:t> A framework that learns to translate between image domains without paired examples. This can be used to convert photos to paintings and vice versa.</a:t>
            </a:r>
          </a:p>
        </p:txBody>
      </p:sp>
    </p:spTree>
    <p:extLst>
      <p:ext uri="{BB962C8B-B14F-4D97-AF65-F5344CB8AC3E}">
        <p14:creationId xmlns:p14="http://schemas.microsoft.com/office/powerpoint/2010/main" val="325074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9A01E-F75C-4A0F-9A57-55F414CEC33E}"/>
              </a:ext>
            </a:extLst>
          </p:cNvPr>
          <p:cNvSpPr>
            <a:spLocks noGrp="1"/>
          </p:cNvSpPr>
          <p:nvPr>
            <p:ph type="title"/>
          </p:nvPr>
        </p:nvSpPr>
        <p:spPr>
          <a:xfrm>
            <a:off x="838200" y="365126"/>
            <a:ext cx="10515600" cy="588604"/>
          </a:xfrm>
        </p:spPr>
        <p:txBody>
          <a:bodyPr>
            <a:normAutofit fontScale="90000"/>
          </a:bodyPr>
          <a:lstStyle/>
          <a:p>
            <a:br>
              <a:rPr lang="en-IN" b="1" i="0" dirty="0">
                <a:solidFill>
                  <a:srgbClr val="0D0D0D"/>
                </a:solidFill>
                <a:effectLst/>
                <a:latin typeface="Söhne"/>
              </a:rPr>
            </a:br>
            <a:r>
              <a:rPr lang="en-IN" b="1" i="0" dirty="0">
                <a:solidFill>
                  <a:srgbClr val="0D0D0D"/>
                </a:solidFill>
                <a:effectLst/>
                <a:latin typeface="Söhne"/>
              </a:rPr>
              <a:t>Text-to-Image Synthesis</a:t>
            </a:r>
            <a:br>
              <a:rPr lang="en-IN" b="1" i="0" dirty="0">
                <a:solidFill>
                  <a:srgbClr val="0D0D0D"/>
                </a:solidFill>
                <a:effectLst/>
                <a:latin typeface="Söhne"/>
              </a:rPr>
            </a:br>
            <a:endParaRPr lang="en-IN" dirty="0"/>
          </a:p>
        </p:txBody>
      </p:sp>
      <p:sp>
        <p:nvSpPr>
          <p:cNvPr id="4" name="TextBox 3">
            <a:extLst>
              <a:ext uri="{FF2B5EF4-FFF2-40B4-BE49-F238E27FC236}">
                <a16:creationId xmlns:a16="http://schemas.microsoft.com/office/drawing/2014/main" id="{BA294D3B-45E8-415A-ABC4-25B23407A6A7}"/>
              </a:ext>
            </a:extLst>
          </p:cNvPr>
          <p:cNvSpPr txBox="1"/>
          <p:nvPr/>
        </p:nvSpPr>
        <p:spPr>
          <a:xfrm>
            <a:off x="226141" y="1230837"/>
            <a:ext cx="11533239" cy="3693319"/>
          </a:xfrm>
          <a:prstGeom prst="rect">
            <a:avLst/>
          </a:prstGeom>
          <a:noFill/>
        </p:spPr>
        <p:txBody>
          <a:bodyPr wrap="square">
            <a:spAutoFit/>
          </a:bodyPr>
          <a:lstStyle/>
          <a:p>
            <a:pPr algn="l"/>
            <a:r>
              <a:rPr lang="en-US" b="1" i="0" dirty="0">
                <a:solidFill>
                  <a:srgbClr val="0D0D0D"/>
                </a:solidFill>
                <a:effectLst/>
                <a:latin typeface="Söhne"/>
              </a:rPr>
              <a:t>Application:</a:t>
            </a:r>
            <a:r>
              <a:rPr lang="en-US" b="0" i="0" dirty="0">
                <a:solidFill>
                  <a:srgbClr val="0D0D0D"/>
                </a:solidFill>
                <a:effectLst/>
                <a:latin typeface="Söhne"/>
              </a:rPr>
              <a:t> GANs can generate images from textual descriptions. </a:t>
            </a:r>
          </a:p>
          <a:p>
            <a:pPr algn="l"/>
            <a:endParaRPr lang="en-US" b="0" i="0" dirty="0">
              <a:solidFill>
                <a:srgbClr val="0D0D0D"/>
              </a:solidFill>
              <a:effectLst/>
              <a:latin typeface="Söhne"/>
            </a:endParaRPr>
          </a:p>
          <a:p>
            <a:pPr algn="l"/>
            <a:r>
              <a:rPr lang="en-US" b="1" i="0" dirty="0">
                <a:solidFill>
                  <a:srgbClr val="0D0D0D"/>
                </a:solidFill>
                <a:effectLst/>
                <a:latin typeface="Söhne"/>
              </a:rPr>
              <a:t>GAN Used:</a:t>
            </a:r>
            <a:r>
              <a:rPr lang="en-US" b="0" i="0" dirty="0">
                <a:solidFill>
                  <a:srgbClr val="0D0D0D"/>
                </a:solidFill>
                <a:effectLst/>
                <a:latin typeface="Söhne"/>
              </a:rPr>
              <a:t> </a:t>
            </a:r>
            <a:r>
              <a:rPr lang="en-US" b="0" i="0" dirty="0" err="1">
                <a:solidFill>
                  <a:srgbClr val="0D0D0D"/>
                </a:solidFill>
                <a:effectLst/>
                <a:latin typeface="Söhne"/>
              </a:rPr>
              <a:t>StackGAN</a:t>
            </a:r>
            <a:r>
              <a:rPr lang="en-US" b="0" i="0" dirty="0">
                <a:solidFill>
                  <a:srgbClr val="0D0D0D"/>
                </a:solidFill>
                <a:effectLst/>
                <a:latin typeface="Söhne"/>
              </a:rPr>
              <a:t>, </a:t>
            </a:r>
            <a:r>
              <a:rPr lang="en-US" b="0" i="0" dirty="0" err="1">
                <a:solidFill>
                  <a:srgbClr val="0D0D0D"/>
                </a:solidFill>
                <a:effectLst/>
                <a:latin typeface="Söhne"/>
              </a:rPr>
              <a:t>AttnGAN</a:t>
            </a:r>
            <a:endParaRPr lang="en-US" b="0" i="0" dirty="0">
              <a:solidFill>
                <a:srgbClr val="0D0D0D"/>
              </a:solidFill>
              <a:effectLst/>
              <a:latin typeface="Söhne"/>
            </a:endParaRPr>
          </a:p>
          <a:p>
            <a:pPr algn="l"/>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Process:</a:t>
            </a:r>
            <a:r>
              <a:rPr lang="en-US" b="0" i="0" dirty="0">
                <a:solidFill>
                  <a:srgbClr val="0D0D0D"/>
                </a:solidFill>
                <a:effectLst/>
                <a:latin typeface="Söhne"/>
              </a:rPr>
              <a:t> The generator takes a textual description as input and produces an image that matches the description. The discriminator assesses whether the generated image aligns with the text and appears realistic.</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Examples:</a:t>
            </a:r>
            <a:r>
              <a:rPr lang="en-US" b="0" i="0" dirty="0">
                <a:solidFill>
                  <a:srgbClr val="0D0D0D"/>
                </a:solidFill>
                <a:effectLst/>
                <a:latin typeface="Söhne"/>
              </a:rPr>
              <a:t> Generating images from captions, creating artwork based on text descriptions, producing product images from descriptive text.</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err="1">
                <a:solidFill>
                  <a:srgbClr val="0D0D0D"/>
                </a:solidFill>
                <a:effectLst/>
                <a:latin typeface="Söhne"/>
              </a:rPr>
              <a:t>StackGAN</a:t>
            </a:r>
            <a:r>
              <a:rPr lang="en-US" b="1" i="0" dirty="0">
                <a:solidFill>
                  <a:srgbClr val="0D0D0D"/>
                </a:solidFill>
                <a:effectLst/>
                <a:latin typeface="Söhne"/>
              </a:rPr>
              <a:t>:</a:t>
            </a:r>
            <a:r>
              <a:rPr lang="en-US" b="0" i="0" dirty="0">
                <a:solidFill>
                  <a:srgbClr val="0D0D0D"/>
                </a:solidFill>
                <a:effectLst/>
                <a:latin typeface="Söhne"/>
              </a:rPr>
              <a:t> Uses a two-stage approach to generate high-resolution images from text.</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err="1">
                <a:solidFill>
                  <a:srgbClr val="0D0D0D"/>
                </a:solidFill>
                <a:effectLst/>
                <a:latin typeface="Söhne"/>
              </a:rPr>
              <a:t>AttnGAN</a:t>
            </a:r>
            <a:r>
              <a:rPr lang="en-US" b="1" i="0" dirty="0">
                <a:solidFill>
                  <a:srgbClr val="0D0D0D"/>
                </a:solidFill>
                <a:effectLst/>
                <a:latin typeface="Söhne"/>
              </a:rPr>
              <a:t>:</a:t>
            </a:r>
            <a:r>
              <a:rPr lang="en-US" b="0" i="0" dirty="0">
                <a:solidFill>
                  <a:srgbClr val="0D0D0D"/>
                </a:solidFill>
                <a:effectLst/>
                <a:latin typeface="Söhne"/>
              </a:rPr>
              <a:t> Utilizes an attention mechanism to focus on relevant words in the description while generating the image.</a:t>
            </a:r>
          </a:p>
        </p:txBody>
      </p:sp>
      <p:sp>
        <p:nvSpPr>
          <p:cNvPr id="6" name="TextBox 5">
            <a:extLst>
              <a:ext uri="{FF2B5EF4-FFF2-40B4-BE49-F238E27FC236}">
                <a16:creationId xmlns:a16="http://schemas.microsoft.com/office/drawing/2014/main" id="{B82267EB-FF52-4F5C-8E51-8D8DDA5E2D91}"/>
              </a:ext>
            </a:extLst>
          </p:cNvPr>
          <p:cNvSpPr txBox="1"/>
          <p:nvPr/>
        </p:nvSpPr>
        <p:spPr>
          <a:xfrm>
            <a:off x="639097" y="5366328"/>
            <a:ext cx="11326762" cy="1200329"/>
          </a:xfrm>
          <a:prstGeom prst="rect">
            <a:avLst/>
          </a:prstGeom>
          <a:noFill/>
        </p:spPr>
        <p:txBody>
          <a:bodyPr wrap="square">
            <a:spAutoFit/>
          </a:bodyPr>
          <a:lstStyle/>
          <a:p>
            <a:pPr algn="l">
              <a:buFont typeface="Arial" panose="020B0604020202020204" pitchFamily="34" charset="0"/>
              <a:buChar char="•"/>
            </a:pPr>
            <a:r>
              <a:rPr lang="en-US" b="1" i="0" dirty="0">
                <a:solidFill>
                  <a:srgbClr val="0D0D0D"/>
                </a:solidFill>
                <a:effectLst/>
                <a:latin typeface="Söhne"/>
              </a:rPr>
              <a:t>Applications in E-commerce:</a:t>
            </a:r>
            <a:r>
              <a:rPr lang="en-US" b="0" i="0" dirty="0">
                <a:solidFill>
                  <a:srgbClr val="0D0D0D"/>
                </a:solidFill>
                <a:effectLst/>
                <a:latin typeface="Söhne"/>
              </a:rPr>
              <a:t> Generating product images based on textual descriptions can enhance the shopping experience by providing visual representations of products.</a:t>
            </a:r>
          </a:p>
          <a:p>
            <a:pPr algn="l">
              <a:buFont typeface="Arial" panose="020B0604020202020204" pitchFamily="34" charset="0"/>
              <a:buChar char="•"/>
            </a:pPr>
            <a:r>
              <a:rPr lang="en-US" b="1" i="0" dirty="0">
                <a:solidFill>
                  <a:srgbClr val="0D0D0D"/>
                </a:solidFill>
                <a:effectLst/>
                <a:latin typeface="Söhne"/>
              </a:rPr>
              <a:t>Scientific Visualization:</a:t>
            </a:r>
            <a:r>
              <a:rPr lang="en-US" b="0" i="0" dirty="0">
                <a:solidFill>
                  <a:srgbClr val="0D0D0D"/>
                </a:solidFill>
                <a:effectLst/>
                <a:latin typeface="Söhne"/>
              </a:rPr>
              <a:t> Generating visual content from textual data descriptions, such as visualizing molecular structures from chemical descriptions.</a:t>
            </a:r>
          </a:p>
        </p:txBody>
      </p:sp>
    </p:spTree>
    <p:extLst>
      <p:ext uri="{BB962C8B-B14F-4D97-AF65-F5344CB8AC3E}">
        <p14:creationId xmlns:p14="http://schemas.microsoft.com/office/powerpoint/2010/main" val="2376449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EBE35-891C-4513-BF48-8F5B8C832C73}"/>
              </a:ext>
            </a:extLst>
          </p:cNvPr>
          <p:cNvSpPr>
            <a:spLocks noGrp="1"/>
          </p:cNvSpPr>
          <p:nvPr>
            <p:ph type="title"/>
          </p:nvPr>
        </p:nvSpPr>
        <p:spPr>
          <a:xfrm>
            <a:off x="838200" y="365126"/>
            <a:ext cx="10515600" cy="500114"/>
          </a:xfrm>
        </p:spPr>
        <p:txBody>
          <a:bodyPr>
            <a:normAutofit fontScale="90000"/>
          </a:bodyPr>
          <a:lstStyle/>
          <a:p>
            <a:br>
              <a:rPr lang="en-IN" b="1" i="0" dirty="0">
                <a:solidFill>
                  <a:srgbClr val="0D0D0D"/>
                </a:solidFill>
                <a:effectLst/>
                <a:latin typeface="Söhne"/>
              </a:rPr>
            </a:br>
            <a:r>
              <a:rPr lang="en-IN" b="1" i="0" dirty="0">
                <a:solidFill>
                  <a:srgbClr val="0D0D0D"/>
                </a:solidFill>
                <a:effectLst/>
                <a:latin typeface="Söhne"/>
              </a:rPr>
              <a:t>Super-Resolution Imaging</a:t>
            </a:r>
            <a:br>
              <a:rPr lang="en-IN" b="1" i="0" dirty="0">
                <a:solidFill>
                  <a:srgbClr val="0D0D0D"/>
                </a:solidFill>
                <a:effectLst/>
                <a:latin typeface="Söhne"/>
              </a:rPr>
            </a:br>
            <a:endParaRPr lang="en-IN" dirty="0"/>
          </a:p>
        </p:txBody>
      </p:sp>
      <p:sp>
        <p:nvSpPr>
          <p:cNvPr id="4" name="TextBox 3">
            <a:extLst>
              <a:ext uri="{FF2B5EF4-FFF2-40B4-BE49-F238E27FC236}">
                <a16:creationId xmlns:a16="http://schemas.microsoft.com/office/drawing/2014/main" id="{9A7D933A-24F6-4681-9884-C4FFE083B30A}"/>
              </a:ext>
            </a:extLst>
          </p:cNvPr>
          <p:cNvSpPr txBox="1"/>
          <p:nvPr/>
        </p:nvSpPr>
        <p:spPr>
          <a:xfrm>
            <a:off x="432619" y="1076063"/>
            <a:ext cx="11257936" cy="2585323"/>
          </a:xfrm>
          <a:prstGeom prst="rect">
            <a:avLst/>
          </a:prstGeom>
          <a:noFill/>
        </p:spPr>
        <p:txBody>
          <a:bodyPr wrap="square">
            <a:spAutoFit/>
          </a:bodyPr>
          <a:lstStyle/>
          <a:p>
            <a:pPr algn="l"/>
            <a:r>
              <a:rPr lang="en-US" b="1" i="0" dirty="0">
                <a:solidFill>
                  <a:srgbClr val="0D0D0D"/>
                </a:solidFill>
                <a:effectLst/>
                <a:latin typeface="Söhne"/>
              </a:rPr>
              <a:t>Application:</a:t>
            </a:r>
            <a:r>
              <a:rPr lang="en-US" b="0" i="0" dirty="0">
                <a:solidFill>
                  <a:srgbClr val="0D0D0D"/>
                </a:solidFill>
                <a:effectLst/>
                <a:latin typeface="Söhne"/>
              </a:rPr>
              <a:t> GANs enhance the resolution of low-quality images. </a:t>
            </a:r>
          </a:p>
          <a:p>
            <a:pPr algn="l"/>
            <a:endParaRPr lang="en-US" dirty="0">
              <a:solidFill>
                <a:srgbClr val="0D0D0D"/>
              </a:solidFill>
              <a:latin typeface="Söhne"/>
            </a:endParaRPr>
          </a:p>
          <a:p>
            <a:pPr algn="l"/>
            <a:r>
              <a:rPr lang="en-US" b="1" i="0" dirty="0">
                <a:solidFill>
                  <a:srgbClr val="0D0D0D"/>
                </a:solidFill>
                <a:effectLst/>
                <a:latin typeface="Söhne"/>
              </a:rPr>
              <a:t>GAN Used:</a:t>
            </a:r>
            <a:r>
              <a:rPr lang="en-US" b="0" i="0" dirty="0">
                <a:solidFill>
                  <a:srgbClr val="0D0D0D"/>
                </a:solidFill>
                <a:effectLst/>
                <a:latin typeface="Söhne"/>
              </a:rPr>
              <a:t> SRGAN (Super-Resolution GAN) </a:t>
            </a:r>
          </a:p>
          <a:p>
            <a:pPr algn="l"/>
            <a:endParaRPr lang="en-US" dirty="0">
              <a:solidFill>
                <a:srgbClr val="0D0D0D"/>
              </a:solidFill>
              <a:latin typeface="Söhne"/>
            </a:endParaRPr>
          </a:p>
          <a:p>
            <a:pPr algn="l"/>
            <a:r>
              <a:rPr lang="en-US" b="1" i="0" dirty="0">
                <a:solidFill>
                  <a:srgbClr val="0D0D0D"/>
                </a:solidFill>
                <a:effectLst/>
                <a:latin typeface="Söhne"/>
              </a:rPr>
              <a:t>Process:</a:t>
            </a:r>
            <a:r>
              <a:rPr lang="en-US" b="0" i="0" dirty="0">
                <a:solidFill>
                  <a:srgbClr val="0D0D0D"/>
                </a:solidFill>
                <a:effectLst/>
                <a:latin typeface="Söhne"/>
              </a:rPr>
              <a:t> The generator learns to produce high-resolution images from low-resolution inputs. The discriminator helps by distinguishing between real high-resolution images and generated ones.</a:t>
            </a:r>
          </a:p>
          <a:p>
            <a:pPr algn="l"/>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Examples:</a:t>
            </a:r>
            <a:r>
              <a:rPr lang="en-US" b="0" i="0" dirty="0">
                <a:solidFill>
                  <a:srgbClr val="0D0D0D"/>
                </a:solidFill>
                <a:effectLst/>
                <a:latin typeface="Söhne"/>
              </a:rPr>
              <a:t> Improving the quality of old photographs, enhancing medical imaging details, upscaling video game graphics.</a:t>
            </a:r>
          </a:p>
        </p:txBody>
      </p:sp>
      <p:sp>
        <p:nvSpPr>
          <p:cNvPr id="6" name="TextBox 5">
            <a:extLst>
              <a:ext uri="{FF2B5EF4-FFF2-40B4-BE49-F238E27FC236}">
                <a16:creationId xmlns:a16="http://schemas.microsoft.com/office/drawing/2014/main" id="{0F140E7A-16C7-4607-9768-1364F02001A4}"/>
              </a:ext>
            </a:extLst>
          </p:cNvPr>
          <p:cNvSpPr txBox="1"/>
          <p:nvPr/>
        </p:nvSpPr>
        <p:spPr>
          <a:xfrm>
            <a:off x="403121" y="3957768"/>
            <a:ext cx="9222658" cy="2308324"/>
          </a:xfrm>
          <a:prstGeom prst="rect">
            <a:avLst/>
          </a:prstGeom>
          <a:noFill/>
        </p:spPr>
        <p:txBody>
          <a:bodyPr wrap="square">
            <a:spAutoFit/>
          </a:bodyPr>
          <a:lstStyle/>
          <a:p>
            <a:pPr algn="l">
              <a:buFont typeface="+mj-lt"/>
              <a:buAutoNum type="arabicPeriod"/>
            </a:pP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Medical Imaging:</a:t>
            </a:r>
            <a:r>
              <a:rPr lang="en-US" b="0" i="0" dirty="0">
                <a:solidFill>
                  <a:srgbClr val="0D0D0D"/>
                </a:solidFill>
                <a:effectLst/>
                <a:latin typeface="Söhne"/>
              </a:rPr>
              <a:t> Enhancing the resolution of MRI or CT scans can help doctors make more accurate diagnoses by providing clearer images.</a:t>
            </a:r>
          </a:p>
          <a:p>
            <a:pPr marL="742950" lvl="1" indent="-285750" algn="l">
              <a:buFont typeface="+mj-lt"/>
              <a:buAutoNum type="arabicPeriod"/>
            </a:pPr>
            <a:endParaRPr lang="en-US" b="0" i="0" dirty="0">
              <a:solidFill>
                <a:srgbClr val="0D0D0D"/>
              </a:solidFill>
              <a:effectLst/>
              <a:latin typeface="Söhne"/>
            </a:endParaRPr>
          </a:p>
          <a:p>
            <a:pPr marL="742950" lvl="1" indent="-285750" algn="l">
              <a:buFont typeface="+mj-lt"/>
              <a:buAutoNum type="arabicPeriod"/>
            </a:pPr>
            <a:r>
              <a:rPr lang="en-US" b="1" i="0" dirty="0">
                <a:solidFill>
                  <a:srgbClr val="0D0D0D"/>
                </a:solidFill>
                <a:effectLst/>
                <a:latin typeface="Söhne"/>
              </a:rPr>
              <a:t>Satellite Imaging:</a:t>
            </a:r>
            <a:r>
              <a:rPr lang="en-US" b="0" i="0" dirty="0">
                <a:solidFill>
                  <a:srgbClr val="0D0D0D"/>
                </a:solidFill>
                <a:effectLst/>
                <a:latin typeface="Söhne"/>
              </a:rPr>
              <a:t> Improving the resolution of satellite images allows for better analysis and monitoring of geographical changes and urban development.</a:t>
            </a:r>
          </a:p>
          <a:p>
            <a:br>
              <a:rPr lang="en-US" dirty="0"/>
            </a:br>
            <a:endParaRPr lang="en-IN" dirty="0"/>
          </a:p>
        </p:txBody>
      </p:sp>
    </p:spTree>
    <p:extLst>
      <p:ext uri="{BB962C8B-B14F-4D97-AF65-F5344CB8AC3E}">
        <p14:creationId xmlns:p14="http://schemas.microsoft.com/office/powerpoint/2010/main" val="4198167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B05A-E216-4E82-A5DC-3AF15006DD59}"/>
              </a:ext>
            </a:extLst>
          </p:cNvPr>
          <p:cNvSpPr>
            <a:spLocks noGrp="1"/>
          </p:cNvSpPr>
          <p:nvPr>
            <p:ph type="title"/>
          </p:nvPr>
        </p:nvSpPr>
        <p:spPr>
          <a:xfrm>
            <a:off x="838200" y="365126"/>
            <a:ext cx="10515600" cy="431288"/>
          </a:xfrm>
        </p:spPr>
        <p:txBody>
          <a:bodyPr>
            <a:normAutofit fontScale="90000"/>
          </a:bodyPr>
          <a:lstStyle/>
          <a:p>
            <a:br>
              <a:rPr lang="en-IN" b="1" i="0" dirty="0">
                <a:solidFill>
                  <a:srgbClr val="0D0D0D"/>
                </a:solidFill>
                <a:effectLst/>
                <a:latin typeface="Söhne"/>
              </a:rPr>
            </a:br>
            <a:r>
              <a:rPr lang="en-IN" b="1" i="0" dirty="0">
                <a:solidFill>
                  <a:srgbClr val="0D0D0D"/>
                </a:solidFill>
                <a:effectLst/>
                <a:latin typeface="Söhne"/>
              </a:rPr>
              <a:t>Data Augmentation</a:t>
            </a:r>
            <a:br>
              <a:rPr lang="en-IN" b="1" i="0" dirty="0">
                <a:solidFill>
                  <a:srgbClr val="0D0D0D"/>
                </a:solidFill>
                <a:effectLst/>
                <a:latin typeface="Söhne"/>
              </a:rPr>
            </a:br>
            <a:endParaRPr lang="en-IN" dirty="0"/>
          </a:p>
        </p:txBody>
      </p:sp>
      <p:sp>
        <p:nvSpPr>
          <p:cNvPr id="4" name="TextBox 3">
            <a:extLst>
              <a:ext uri="{FF2B5EF4-FFF2-40B4-BE49-F238E27FC236}">
                <a16:creationId xmlns:a16="http://schemas.microsoft.com/office/drawing/2014/main" id="{E41E3525-8207-4B6B-BA08-7EA596523CE0}"/>
              </a:ext>
            </a:extLst>
          </p:cNvPr>
          <p:cNvSpPr txBox="1"/>
          <p:nvPr/>
        </p:nvSpPr>
        <p:spPr>
          <a:xfrm>
            <a:off x="452283" y="1446299"/>
            <a:ext cx="10726993" cy="3693319"/>
          </a:xfrm>
          <a:prstGeom prst="rect">
            <a:avLst/>
          </a:prstGeom>
          <a:noFill/>
        </p:spPr>
        <p:txBody>
          <a:bodyPr wrap="square">
            <a:spAutoFit/>
          </a:bodyPr>
          <a:lstStyle/>
          <a:p>
            <a:pPr algn="l"/>
            <a:r>
              <a:rPr lang="en-US" b="1" i="0" dirty="0">
                <a:solidFill>
                  <a:srgbClr val="0D0D0D"/>
                </a:solidFill>
                <a:effectLst/>
                <a:latin typeface="Söhne"/>
              </a:rPr>
              <a:t>Application:</a:t>
            </a:r>
            <a:r>
              <a:rPr lang="en-US" b="0" i="0" dirty="0">
                <a:solidFill>
                  <a:srgbClr val="0D0D0D"/>
                </a:solidFill>
                <a:effectLst/>
                <a:latin typeface="Söhne"/>
              </a:rPr>
              <a:t> GANs are used to augment training datasets, especially when data is scarce. </a:t>
            </a:r>
          </a:p>
          <a:p>
            <a:pPr algn="l"/>
            <a:endParaRPr lang="en-US" dirty="0">
              <a:solidFill>
                <a:srgbClr val="0D0D0D"/>
              </a:solidFill>
              <a:latin typeface="Söhne"/>
            </a:endParaRPr>
          </a:p>
          <a:p>
            <a:pPr algn="l"/>
            <a:r>
              <a:rPr lang="en-US" b="1" i="0" dirty="0">
                <a:solidFill>
                  <a:srgbClr val="0D0D0D"/>
                </a:solidFill>
                <a:effectLst/>
                <a:latin typeface="Söhne"/>
              </a:rPr>
              <a:t>GAN Used:</a:t>
            </a:r>
            <a:r>
              <a:rPr lang="en-US" b="0" i="0" dirty="0">
                <a:solidFill>
                  <a:srgbClr val="0D0D0D"/>
                </a:solidFill>
                <a:effectLst/>
                <a:latin typeface="Söhne"/>
              </a:rPr>
              <a:t> </a:t>
            </a:r>
            <a:r>
              <a:rPr lang="en-US" b="0" i="0" dirty="0" err="1">
                <a:solidFill>
                  <a:srgbClr val="0D0D0D"/>
                </a:solidFill>
                <a:effectLst/>
                <a:latin typeface="Söhne"/>
              </a:rPr>
              <a:t>cGAN</a:t>
            </a:r>
            <a:r>
              <a:rPr lang="en-US" b="0" i="0" dirty="0">
                <a:solidFill>
                  <a:srgbClr val="0D0D0D"/>
                </a:solidFill>
                <a:effectLst/>
                <a:latin typeface="Söhne"/>
              </a:rPr>
              <a:t> (Conditional GAN), ACGAN (Auxiliary Classifier GAN</a:t>
            </a:r>
          </a:p>
          <a:p>
            <a:pPr algn="l"/>
            <a:endParaRPr lang="en-US" dirty="0">
              <a:solidFill>
                <a:srgbClr val="0D0D0D"/>
              </a:solidFill>
              <a:latin typeface="Söhne"/>
            </a:endParaRPr>
          </a:p>
          <a:p>
            <a:pPr algn="l"/>
            <a:r>
              <a:rPr lang="en-US" b="1" i="0" dirty="0">
                <a:solidFill>
                  <a:srgbClr val="0D0D0D"/>
                </a:solidFill>
                <a:effectLst/>
                <a:latin typeface="Söhne"/>
              </a:rPr>
              <a:t>Process:</a:t>
            </a:r>
            <a:r>
              <a:rPr lang="en-US" b="0" i="0" dirty="0">
                <a:solidFill>
                  <a:srgbClr val="0D0D0D"/>
                </a:solidFill>
                <a:effectLst/>
                <a:latin typeface="Söhne"/>
              </a:rPr>
              <a:t> The generator creates new, realistic samples based on the existing data distribution. These new samples can be used to expand and diversify the training dataset.</a:t>
            </a:r>
          </a:p>
          <a:p>
            <a:pPr algn="l"/>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Examples:</a:t>
            </a:r>
            <a:r>
              <a:rPr lang="en-US" b="0" i="0" dirty="0">
                <a:solidFill>
                  <a:srgbClr val="0D0D0D"/>
                </a:solidFill>
                <a:effectLst/>
                <a:latin typeface="Söhne"/>
              </a:rPr>
              <a:t> Augmenting medical datasets with realistic patient images, expanding datasets for facial recognition systems, generating synthetic data for machine learning models in autonomous driving.</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err="1">
                <a:solidFill>
                  <a:srgbClr val="0D0D0D"/>
                </a:solidFill>
                <a:effectLst/>
                <a:latin typeface="Söhne"/>
              </a:rPr>
              <a:t>cGAN</a:t>
            </a:r>
            <a:r>
              <a:rPr lang="en-US" b="1" i="0" dirty="0">
                <a:solidFill>
                  <a:srgbClr val="0D0D0D"/>
                </a:solidFill>
                <a:effectLst/>
                <a:latin typeface="Söhne"/>
              </a:rPr>
              <a:t>:</a:t>
            </a:r>
            <a:r>
              <a:rPr lang="en-US" b="0" i="0" dirty="0">
                <a:solidFill>
                  <a:srgbClr val="0D0D0D"/>
                </a:solidFill>
                <a:effectLst/>
                <a:latin typeface="Söhne"/>
              </a:rPr>
              <a:t> Generates data conditioned on labels, making it useful for augmenting labeled datasets.</a:t>
            </a: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r>
              <a:rPr lang="en-US" b="1" i="0" dirty="0">
                <a:solidFill>
                  <a:srgbClr val="0D0D0D"/>
                </a:solidFill>
                <a:effectLst/>
                <a:latin typeface="Söhne"/>
              </a:rPr>
              <a:t>ACGAN:</a:t>
            </a:r>
            <a:r>
              <a:rPr lang="en-US" b="0" i="0" dirty="0">
                <a:solidFill>
                  <a:srgbClr val="0D0D0D"/>
                </a:solidFill>
                <a:effectLst/>
                <a:latin typeface="Söhne"/>
              </a:rPr>
              <a:t> Generates data with additional class labels, improving the variety and quality of synthetic samples.</a:t>
            </a:r>
          </a:p>
        </p:txBody>
      </p:sp>
      <p:sp>
        <p:nvSpPr>
          <p:cNvPr id="6" name="TextBox 5">
            <a:extLst>
              <a:ext uri="{FF2B5EF4-FFF2-40B4-BE49-F238E27FC236}">
                <a16:creationId xmlns:a16="http://schemas.microsoft.com/office/drawing/2014/main" id="{060F40A4-8A10-4E95-9961-3476FE4719B2}"/>
              </a:ext>
            </a:extLst>
          </p:cNvPr>
          <p:cNvSpPr txBox="1"/>
          <p:nvPr/>
        </p:nvSpPr>
        <p:spPr>
          <a:xfrm>
            <a:off x="1150374" y="5406504"/>
            <a:ext cx="10726992" cy="1200329"/>
          </a:xfrm>
          <a:prstGeom prst="rect">
            <a:avLst/>
          </a:prstGeom>
          <a:noFill/>
        </p:spPr>
        <p:txBody>
          <a:bodyPr wrap="square">
            <a:spAutoFit/>
          </a:bodyPr>
          <a:lstStyle/>
          <a:p>
            <a:pPr algn="l">
              <a:buFont typeface="Arial" panose="020B0604020202020204" pitchFamily="34" charset="0"/>
              <a:buChar char="•"/>
            </a:pPr>
            <a:r>
              <a:rPr lang="en-IN" b="1" i="0" dirty="0">
                <a:solidFill>
                  <a:srgbClr val="0D0D0D"/>
                </a:solidFill>
                <a:effectLst/>
                <a:latin typeface="Söhne"/>
              </a:rPr>
              <a:t>Healthcare:</a:t>
            </a:r>
            <a:r>
              <a:rPr lang="en-IN" b="0" i="0" dirty="0">
                <a:solidFill>
                  <a:srgbClr val="0D0D0D"/>
                </a:solidFill>
                <a:effectLst/>
                <a:latin typeface="Söhne"/>
              </a:rPr>
              <a:t> Generating synthetic medical images to augment datasets, helping to train more robust diagnostic models.</a:t>
            </a:r>
          </a:p>
          <a:p>
            <a:pPr algn="l">
              <a:buFont typeface="Arial" panose="020B0604020202020204" pitchFamily="34" charset="0"/>
              <a:buChar char="•"/>
            </a:pPr>
            <a:r>
              <a:rPr lang="en-IN" b="1" i="0" dirty="0">
                <a:solidFill>
                  <a:srgbClr val="0D0D0D"/>
                </a:solidFill>
                <a:effectLst/>
                <a:latin typeface="Söhne"/>
              </a:rPr>
              <a:t>Autonomous Driving:</a:t>
            </a:r>
            <a:r>
              <a:rPr lang="en-IN" b="0" i="0" dirty="0">
                <a:solidFill>
                  <a:srgbClr val="0D0D0D"/>
                </a:solidFill>
                <a:effectLst/>
                <a:latin typeface="Söhne"/>
              </a:rPr>
              <a:t> Creating synthetic images of various driving conditions, traffic scenarios, and environments to train autonomous vehicles.</a:t>
            </a:r>
          </a:p>
        </p:txBody>
      </p:sp>
    </p:spTree>
    <p:extLst>
      <p:ext uri="{BB962C8B-B14F-4D97-AF65-F5344CB8AC3E}">
        <p14:creationId xmlns:p14="http://schemas.microsoft.com/office/powerpoint/2010/main" val="34021779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38CB9-9964-44AF-A0DA-CEC2567D49D1}"/>
              </a:ext>
            </a:extLst>
          </p:cNvPr>
          <p:cNvSpPr>
            <a:spLocks noGrp="1"/>
          </p:cNvSpPr>
          <p:nvPr>
            <p:ph type="title"/>
          </p:nvPr>
        </p:nvSpPr>
        <p:spPr/>
        <p:txBody>
          <a:bodyPr/>
          <a:lstStyle/>
          <a:p>
            <a:r>
              <a:rPr lang="en-IN" dirty="0"/>
              <a:t>Different GANS</a:t>
            </a:r>
          </a:p>
        </p:txBody>
      </p:sp>
      <p:sp>
        <p:nvSpPr>
          <p:cNvPr id="4" name="TextBox 3">
            <a:extLst>
              <a:ext uri="{FF2B5EF4-FFF2-40B4-BE49-F238E27FC236}">
                <a16:creationId xmlns:a16="http://schemas.microsoft.com/office/drawing/2014/main" id="{8BF96CCB-504A-4309-B9C3-054FF18D69E2}"/>
              </a:ext>
            </a:extLst>
          </p:cNvPr>
          <p:cNvSpPr txBox="1"/>
          <p:nvPr/>
        </p:nvSpPr>
        <p:spPr>
          <a:xfrm>
            <a:off x="403123" y="2000297"/>
            <a:ext cx="11562735" cy="3416320"/>
          </a:xfrm>
          <a:prstGeom prst="rect">
            <a:avLst/>
          </a:prstGeom>
          <a:noFill/>
        </p:spPr>
        <p:txBody>
          <a:bodyPr wrap="square">
            <a:spAutoFit/>
          </a:bodyPr>
          <a:lstStyle/>
          <a:p>
            <a:pPr algn="l">
              <a:buFont typeface="Arial" panose="020B0604020202020204" pitchFamily="34" charset="0"/>
              <a:buChar char="•"/>
            </a:pPr>
            <a:r>
              <a:rPr lang="en-IN" b="1" i="0" dirty="0">
                <a:solidFill>
                  <a:srgbClr val="0D0D0D"/>
                </a:solidFill>
                <a:effectLst/>
                <a:latin typeface="Verdana" panose="020B0604030504040204" pitchFamily="34" charset="0"/>
                <a:ea typeface="Verdana" panose="020B0604030504040204" pitchFamily="34" charset="0"/>
              </a:rPr>
              <a:t>Image Generation:</a:t>
            </a:r>
            <a:r>
              <a:rPr lang="en-IN" b="0" i="0" dirty="0">
                <a:solidFill>
                  <a:srgbClr val="0D0D0D"/>
                </a:solidFill>
                <a:effectLst/>
                <a:latin typeface="Verdana" panose="020B0604030504040204" pitchFamily="34" charset="0"/>
                <a:ea typeface="Verdana" panose="020B0604030504040204" pitchFamily="34" charset="0"/>
              </a:rPr>
              <a:t> Standard GAN, DCGAN for creating realistic images from random noise.</a:t>
            </a:r>
          </a:p>
          <a:p>
            <a:pPr algn="l">
              <a:buFont typeface="Arial" panose="020B0604020202020204" pitchFamily="34" charset="0"/>
              <a:buChar char="•"/>
            </a:pPr>
            <a:endParaRPr lang="en-IN" b="0" i="0" dirty="0">
              <a:solidFill>
                <a:srgbClr val="0D0D0D"/>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IN" b="1" i="0" dirty="0">
                <a:solidFill>
                  <a:srgbClr val="0D0D0D"/>
                </a:solidFill>
                <a:effectLst/>
                <a:latin typeface="Verdana" panose="020B0604030504040204" pitchFamily="34" charset="0"/>
                <a:ea typeface="Verdana" panose="020B0604030504040204" pitchFamily="34" charset="0"/>
              </a:rPr>
              <a:t>Image-to-Image Translation:</a:t>
            </a:r>
            <a:r>
              <a:rPr lang="en-IN" b="0" i="0" dirty="0">
                <a:solidFill>
                  <a:srgbClr val="0D0D0D"/>
                </a:solidFill>
                <a:effectLst/>
                <a:latin typeface="Verdana" panose="020B0604030504040204" pitchFamily="34" charset="0"/>
                <a:ea typeface="Verdana" panose="020B0604030504040204" pitchFamily="34" charset="0"/>
              </a:rPr>
              <a:t> Pix2Pix, </a:t>
            </a:r>
            <a:r>
              <a:rPr lang="en-IN" b="0" i="0" dirty="0" err="1">
                <a:solidFill>
                  <a:srgbClr val="0D0D0D"/>
                </a:solidFill>
                <a:effectLst/>
                <a:latin typeface="Verdana" panose="020B0604030504040204" pitchFamily="34" charset="0"/>
                <a:ea typeface="Verdana" panose="020B0604030504040204" pitchFamily="34" charset="0"/>
              </a:rPr>
              <a:t>CycleGAN</a:t>
            </a:r>
            <a:r>
              <a:rPr lang="en-IN" b="0" i="0" dirty="0">
                <a:solidFill>
                  <a:srgbClr val="0D0D0D"/>
                </a:solidFill>
                <a:effectLst/>
                <a:latin typeface="Verdana" panose="020B0604030504040204" pitchFamily="34" charset="0"/>
                <a:ea typeface="Verdana" panose="020B0604030504040204" pitchFamily="34" charset="0"/>
              </a:rPr>
              <a:t> for transforming images across different domains.</a:t>
            </a:r>
          </a:p>
          <a:p>
            <a:pPr algn="l">
              <a:buFont typeface="Arial" panose="020B0604020202020204" pitchFamily="34" charset="0"/>
              <a:buChar char="•"/>
            </a:pPr>
            <a:endParaRPr lang="en-IN" b="0" i="0" dirty="0">
              <a:solidFill>
                <a:srgbClr val="0D0D0D"/>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IN" b="1" i="0" dirty="0">
                <a:solidFill>
                  <a:srgbClr val="0D0D0D"/>
                </a:solidFill>
                <a:effectLst/>
                <a:latin typeface="Verdana" panose="020B0604030504040204" pitchFamily="34" charset="0"/>
                <a:ea typeface="Verdana" panose="020B0604030504040204" pitchFamily="34" charset="0"/>
              </a:rPr>
              <a:t>Text-to-Image Synthesis:</a:t>
            </a:r>
            <a:r>
              <a:rPr lang="en-IN" b="0" i="0" dirty="0">
                <a:solidFill>
                  <a:srgbClr val="0D0D0D"/>
                </a:solidFill>
                <a:effectLst/>
                <a:latin typeface="Verdana" panose="020B0604030504040204" pitchFamily="34" charset="0"/>
                <a:ea typeface="Verdana" panose="020B0604030504040204" pitchFamily="34" charset="0"/>
              </a:rPr>
              <a:t> </a:t>
            </a:r>
            <a:r>
              <a:rPr lang="en-IN" b="0" i="0" dirty="0" err="1">
                <a:solidFill>
                  <a:srgbClr val="0D0D0D"/>
                </a:solidFill>
                <a:effectLst/>
                <a:latin typeface="Verdana" panose="020B0604030504040204" pitchFamily="34" charset="0"/>
                <a:ea typeface="Verdana" panose="020B0604030504040204" pitchFamily="34" charset="0"/>
              </a:rPr>
              <a:t>StackGAN</a:t>
            </a:r>
            <a:r>
              <a:rPr lang="en-IN" b="0" i="0" dirty="0">
                <a:solidFill>
                  <a:srgbClr val="0D0D0D"/>
                </a:solidFill>
                <a:effectLst/>
                <a:latin typeface="Verdana" panose="020B0604030504040204" pitchFamily="34" charset="0"/>
                <a:ea typeface="Verdana" panose="020B0604030504040204" pitchFamily="34" charset="0"/>
              </a:rPr>
              <a:t>, </a:t>
            </a:r>
            <a:r>
              <a:rPr lang="en-IN" b="0" i="0" dirty="0" err="1">
                <a:solidFill>
                  <a:srgbClr val="0D0D0D"/>
                </a:solidFill>
                <a:effectLst/>
                <a:latin typeface="Verdana" panose="020B0604030504040204" pitchFamily="34" charset="0"/>
                <a:ea typeface="Verdana" panose="020B0604030504040204" pitchFamily="34" charset="0"/>
              </a:rPr>
              <a:t>AttnGAN</a:t>
            </a:r>
            <a:r>
              <a:rPr lang="en-IN" b="0" i="0" dirty="0">
                <a:solidFill>
                  <a:srgbClr val="0D0D0D"/>
                </a:solidFill>
                <a:effectLst/>
                <a:latin typeface="Verdana" panose="020B0604030504040204" pitchFamily="34" charset="0"/>
                <a:ea typeface="Verdana" panose="020B0604030504040204" pitchFamily="34" charset="0"/>
              </a:rPr>
              <a:t> for generating images from textual descriptions.</a:t>
            </a:r>
          </a:p>
          <a:p>
            <a:pPr algn="l">
              <a:buFont typeface="Arial" panose="020B0604020202020204" pitchFamily="34" charset="0"/>
              <a:buChar char="•"/>
            </a:pPr>
            <a:endParaRPr lang="en-IN" b="0" i="0" dirty="0">
              <a:solidFill>
                <a:srgbClr val="0D0D0D"/>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IN" b="1" i="0" dirty="0">
                <a:solidFill>
                  <a:srgbClr val="0D0D0D"/>
                </a:solidFill>
                <a:effectLst/>
                <a:latin typeface="Verdana" panose="020B0604030504040204" pitchFamily="34" charset="0"/>
                <a:ea typeface="Verdana" panose="020B0604030504040204" pitchFamily="34" charset="0"/>
              </a:rPr>
              <a:t>Super-Resolution Imaging:</a:t>
            </a:r>
            <a:r>
              <a:rPr lang="en-IN" b="0" i="0" dirty="0">
                <a:solidFill>
                  <a:srgbClr val="0D0D0D"/>
                </a:solidFill>
                <a:effectLst/>
                <a:latin typeface="Verdana" panose="020B0604030504040204" pitchFamily="34" charset="0"/>
                <a:ea typeface="Verdana" panose="020B0604030504040204" pitchFamily="34" charset="0"/>
              </a:rPr>
              <a:t> SRGAN for enhancing the resolution of low-quality images.</a:t>
            </a:r>
          </a:p>
          <a:p>
            <a:pPr algn="l">
              <a:buFont typeface="Arial" panose="020B0604020202020204" pitchFamily="34" charset="0"/>
              <a:buChar char="•"/>
            </a:pPr>
            <a:endParaRPr lang="en-IN" b="0" i="0" dirty="0">
              <a:solidFill>
                <a:srgbClr val="0D0D0D"/>
              </a:solidFill>
              <a:effectLst/>
              <a:latin typeface="Verdana" panose="020B0604030504040204" pitchFamily="34" charset="0"/>
              <a:ea typeface="Verdana" panose="020B0604030504040204" pitchFamily="34" charset="0"/>
            </a:endParaRPr>
          </a:p>
          <a:p>
            <a:pPr algn="l">
              <a:buFont typeface="Arial" panose="020B0604020202020204" pitchFamily="34" charset="0"/>
              <a:buChar char="•"/>
            </a:pPr>
            <a:r>
              <a:rPr lang="en-IN" b="1" i="0" dirty="0">
                <a:solidFill>
                  <a:srgbClr val="0D0D0D"/>
                </a:solidFill>
                <a:effectLst/>
                <a:latin typeface="Verdana" panose="020B0604030504040204" pitchFamily="34" charset="0"/>
                <a:ea typeface="Verdana" panose="020B0604030504040204" pitchFamily="34" charset="0"/>
              </a:rPr>
              <a:t>Data Augmentation:</a:t>
            </a:r>
            <a:r>
              <a:rPr lang="en-IN" b="0" i="0" dirty="0">
                <a:solidFill>
                  <a:srgbClr val="0D0D0D"/>
                </a:solidFill>
                <a:effectLst/>
                <a:latin typeface="Verdana" panose="020B0604030504040204" pitchFamily="34" charset="0"/>
                <a:ea typeface="Verdana" panose="020B0604030504040204" pitchFamily="34" charset="0"/>
              </a:rPr>
              <a:t> </a:t>
            </a:r>
            <a:r>
              <a:rPr lang="en-IN" b="0" i="0" dirty="0" err="1">
                <a:solidFill>
                  <a:srgbClr val="0D0D0D"/>
                </a:solidFill>
                <a:effectLst/>
                <a:latin typeface="Verdana" panose="020B0604030504040204" pitchFamily="34" charset="0"/>
                <a:ea typeface="Verdana" panose="020B0604030504040204" pitchFamily="34" charset="0"/>
              </a:rPr>
              <a:t>cGAN</a:t>
            </a:r>
            <a:r>
              <a:rPr lang="en-IN" b="0" i="0" dirty="0">
                <a:solidFill>
                  <a:srgbClr val="0D0D0D"/>
                </a:solidFill>
                <a:effectLst/>
                <a:latin typeface="Verdana" panose="020B0604030504040204" pitchFamily="34" charset="0"/>
                <a:ea typeface="Verdana" panose="020B0604030504040204" pitchFamily="34" charset="0"/>
              </a:rPr>
              <a:t>, ACGAN for augmenting training datasets with realistic synthetic samples.</a:t>
            </a:r>
          </a:p>
        </p:txBody>
      </p:sp>
    </p:spTree>
    <p:extLst>
      <p:ext uri="{BB962C8B-B14F-4D97-AF65-F5344CB8AC3E}">
        <p14:creationId xmlns:p14="http://schemas.microsoft.com/office/powerpoint/2010/main" val="4171542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000DD2-BB4A-422F-8095-B09D710F8264}"/>
              </a:ext>
            </a:extLst>
          </p:cNvPr>
          <p:cNvPicPr>
            <a:picLocks noChangeAspect="1"/>
          </p:cNvPicPr>
          <p:nvPr/>
        </p:nvPicPr>
        <p:blipFill>
          <a:blip r:embed="rId2"/>
          <a:stretch>
            <a:fillRect/>
          </a:stretch>
        </p:blipFill>
        <p:spPr>
          <a:xfrm>
            <a:off x="0" y="629657"/>
            <a:ext cx="6134956" cy="5382376"/>
          </a:xfrm>
          <a:prstGeom prst="rect">
            <a:avLst/>
          </a:prstGeom>
        </p:spPr>
      </p:pic>
      <p:sp>
        <p:nvSpPr>
          <p:cNvPr id="8" name="TextBox 7">
            <a:extLst>
              <a:ext uri="{FF2B5EF4-FFF2-40B4-BE49-F238E27FC236}">
                <a16:creationId xmlns:a16="http://schemas.microsoft.com/office/drawing/2014/main" id="{02CDC246-5B16-4E7D-B15B-5846600B295C}"/>
              </a:ext>
            </a:extLst>
          </p:cNvPr>
          <p:cNvSpPr txBox="1"/>
          <p:nvPr/>
        </p:nvSpPr>
        <p:spPr>
          <a:xfrm>
            <a:off x="6381135" y="1319666"/>
            <a:ext cx="5378252" cy="369332"/>
          </a:xfrm>
          <a:prstGeom prst="rect">
            <a:avLst/>
          </a:prstGeom>
          <a:noFill/>
        </p:spPr>
        <p:txBody>
          <a:bodyPr wrap="square">
            <a:spAutoFit/>
          </a:bodyPr>
          <a:lstStyle/>
          <a:p>
            <a:r>
              <a:rPr lang="en-IN" dirty="0">
                <a:hlinkClick r:id="rId3"/>
              </a:rPr>
              <a:t>https://github.com/hindupuravinash/the-gan-zoo</a:t>
            </a:r>
            <a:r>
              <a:rPr lang="en-IN" dirty="0"/>
              <a:t> </a:t>
            </a:r>
          </a:p>
        </p:txBody>
      </p:sp>
      <p:sp>
        <p:nvSpPr>
          <p:cNvPr id="10" name="TextBox 9">
            <a:extLst>
              <a:ext uri="{FF2B5EF4-FFF2-40B4-BE49-F238E27FC236}">
                <a16:creationId xmlns:a16="http://schemas.microsoft.com/office/drawing/2014/main" id="{A9D2D78C-BFF8-4D09-8B0B-A75D47C1048F}"/>
              </a:ext>
            </a:extLst>
          </p:cNvPr>
          <p:cNvSpPr txBox="1"/>
          <p:nvPr/>
        </p:nvSpPr>
        <p:spPr>
          <a:xfrm>
            <a:off x="5702710" y="1948932"/>
            <a:ext cx="5860031" cy="369332"/>
          </a:xfrm>
          <a:prstGeom prst="rect">
            <a:avLst/>
          </a:prstGeom>
          <a:noFill/>
        </p:spPr>
        <p:txBody>
          <a:bodyPr wrap="square">
            <a:spAutoFit/>
          </a:bodyPr>
          <a:lstStyle/>
          <a:p>
            <a:r>
              <a:rPr lang="en-IN" dirty="0">
                <a:hlinkClick r:id="rId4"/>
              </a:rPr>
              <a:t>https://github.com/nashory/gans-awesome-applications</a:t>
            </a:r>
            <a:r>
              <a:rPr lang="en-IN" dirty="0"/>
              <a:t> </a:t>
            </a:r>
          </a:p>
        </p:txBody>
      </p:sp>
      <p:sp>
        <p:nvSpPr>
          <p:cNvPr id="12" name="TextBox 11">
            <a:extLst>
              <a:ext uri="{FF2B5EF4-FFF2-40B4-BE49-F238E27FC236}">
                <a16:creationId xmlns:a16="http://schemas.microsoft.com/office/drawing/2014/main" id="{82B4AD9B-F930-48B7-BD76-675FB1EDCF21}"/>
              </a:ext>
            </a:extLst>
          </p:cNvPr>
          <p:cNvSpPr txBox="1"/>
          <p:nvPr/>
        </p:nvSpPr>
        <p:spPr>
          <a:xfrm>
            <a:off x="5565064" y="2548700"/>
            <a:ext cx="6096000" cy="369332"/>
          </a:xfrm>
          <a:prstGeom prst="rect">
            <a:avLst/>
          </a:prstGeom>
          <a:noFill/>
        </p:spPr>
        <p:txBody>
          <a:bodyPr wrap="square">
            <a:spAutoFit/>
          </a:bodyPr>
          <a:lstStyle/>
          <a:p>
            <a:r>
              <a:rPr lang="en-IN" dirty="0">
                <a:hlinkClick r:id="rId5"/>
              </a:rPr>
              <a:t>https://github.com/zhangqianhui/AdversarialNetsPapers</a:t>
            </a:r>
            <a:r>
              <a:rPr lang="en-IN" dirty="0"/>
              <a:t> </a:t>
            </a:r>
          </a:p>
        </p:txBody>
      </p:sp>
      <p:sp>
        <p:nvSpPr>
          <p:cNvPr id="14" name="TextBox 13">
            <a:extLst>
              <a:ext uri="{FF2B5EF4-FFF2-40B4-BE49-F238E27FC236}">
                <a16:creationId xmlns:a16="http://schemas.microsoft.com/office/drawing/2014/main" id="{3EF29C0E-9C59-45FC-84D7-C2180F25534F}"/>
              </a:ext>
            </a:extLst>
          </p:cNvPr>
          <p:cNvSpPr txBox="1"/>
          <p:nvPr/>
        </p:nvSpPr>
        <p:spPr>
          <a:xfrm>
            <a:off x="3048000" y="6116972"/>
            <a:ext cx="7787148" cy="369332"/>
          </a:xfrm>
          <a:prstGeom prst="rect">
            <a:avLst/>
          </a:prstGeom>
          <a:noFill/>
        </p:spPr>
        <p:txBody>
          <a:bodyPr wrap="square">
            <a:spAutoFit/>
          </a:bodyPr>
          <a:lstStyle/>
          <a:p>
            <a:r>
              <a:rPr lang="en-IN" dirty="0">
                <a:hlinkClick r:id="rId6"/>
              </a:rPr>
              <a:t>https://www.deeplearningbook.org/contents/generative_models.html</a:t>
            </a:r>
            <a:r>
              <a:rPr lang="en-IN" dirty="0"/>
              <a:t> </a:t>
            </a:r>
          </a:p>
        </p:txBody>
      </p:sp>
    </p:spTree>
    <p:extLst>
      <p:ext uri="{BB962C8B-B14F-4D97-AF65-F5344CB8AC3E}">
        <p14:creationId xmlns:p14="http://schemas.microsoft.com/office/powerpoint/2010/main" val="3039158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3394" y="404728"/>
            <a:ext cx="8642874" cy="694207"/>
          </a:xfrm>
          <a:prstGeom prst="rect">
            <a:avLst/>
          </a:prstGeom>
        </p:spPr>
        <p:txBody>
          <a:bodyPr vert="horz" wrap="square" lIns="0" tIns="16933" rIns="0" bIns="0" rtlCol="0" anchor="ctr">
            <a:spAutoFit/>
          </a:bodyPr>
          <a:lstStyle/>
          <a:p>
            <a:pPr marL="16933">
              <a:lnSpc>
                <a:spcPct val="100000"/>
              </a:lnSpc>
              <a:spcBef>
                <a:spcPts val="133"/>
              </a:spcBef>
            </a:pPr>
            <a:r>
              <a:rPr spc="-27" dirty="0"/>
              <a:t>Applications</a:t>
            </a:r>
            <a:r>
              <a:rPr spc="-40" dirty="0"/>
              <a:t> </a:t>
            </a:r>
            <a:r>
              <a:rPr spc="33" dirty="0"/>
              <a:t>of</a:t>
            </a:r>
            <a:r>
              <a:rPr spc="-40" dirty="0"/>
              <a:t> </a:t>
            </a:r>
            <a:r>
              <a:rPr spc="-27" dirty="0"/>
              <a:t>Image</a:t>
            </a:r>
            <a:r>
              <a:rPr spc="-40" dirty="0"/>
              <a:t> </a:t>
            </a:r>
            <a:r>
              <a:rPr spc="-33" dirty="0"/>
              <a:t>Generation</a:t>
            </a:r>
          </a:p>
        </p:txBody>
      </p:sp>
      <p:pic>
        <p:nvPicPr>
          <p:cNvPr id="4" name="object 4"/>
          <p:cNvPicPr/>
          <p:nvPr/>
        </p:nvPicPr>
        <p:blipFill>
          <a:blip r:embed="rId2" cstate="print"/>
          <a:stretch>
            <a:fillRect/>
          </a:stretch>
        </p:blipFill>
        <p:spPr>
          <a:xfrm>
            <a:off x="3132667" y="3031067"/>
            <a:ext cx="8906932" cy="1931973"/>
          </a:xfrm>
          <a:prstGeom prst="rect">
            <a:avLst/>
          </a:prstGeom>
        </p:spPr>
      </p:pic>
      <p:sp>
        <p:nvSpPr>
          <p:cNvPr id="5" name="object 5"/>
          <p:cNvSpPr txBox="1"/>
          <p:nvPr/>
        </p:nvSpPr>
        <p:spPr>
          <a:xfrm>
            <a:off x="6123434" y="5088051"/>
            <a:ext cx="3344333" cy="222219"/>
          </a:xfrm>
          <a:prstGeom prst="rect">
            <a:avLst/>
          </a:prstGeom>
        </p:spPr>
        <p:txBody>
          <a:bodyPr vert="horz" wrap="square" lIns="0" tIns="16933" rIns="0" bIns="0" rtlCol="0">
            <a:spAutoFit/>
          </a:bodyPr>
          <a:lstStyle/>
          <a:p>
            <a:pPr marL="16933">
              <a:spcBef>
                <a:spcPts val="133"/>
              </a:spcBef>
            </a:pPr>
            <a:r>
              <a:rPr sz="1333" i="1" spc="-33" dirty="0">
                <a:latin typeface="Roboto"/>
                <a:cs typeface="Roboto"/>
              </a:rPr>
              <a:t>Source:</a:t>
            </a:r>
            <a:r>
              <a:rPr sz="1333" i="1" dirty="0">
                <a:latin typeface="Roboto"/>
                <a:cs typeface="Roboto"/>
              </a:rPr>
              <a:t> </a:t>
            </a:r>
            <a:r>
              <a:rPr sz="1333" i="1" spc="-33" dirty="0">
                <a:latin typeface="Roboto"/>
                <a:cs typeface="Roboto"/>
              </a:rPr>
              <a:t>https://arxiv.org/pdf/1612.07828.pdf</a:t>
            </a:r>
            <a:endParaRPr sz="1333">
              <a:latin typeface="Roboto"/>
              <a:cs typeface="Roboto"/>
            </a:endParaRPr>
          </a:p>
        </p:txBody>
      </p:sp>
      <p:sp>
        <p:nvSpPr>
          <p:cNvPr id="6" name="object 6"/>
          <p:cNvSpPr txBox="1"/>
          <p:nvPr/>
        </p:nvSpPr>
        <p:spPr>
          <a:xfrm>
            <a:off x="705699" y="1247000"/>
            <a:ext cx="4182533" cy="1117400"/>
          </a:xfrm>
          <a:prstGeom prst="rect">
            <a:avLst/>
          </a:prstGeom>
        </p:spPr>
        <p:txBody>
          <a:bodyPr vert="horz" wrap="square" lIns="0" tIns="197273" rIns="0" bIns="0" rtlCol="0">
            <a:spAutoFit/>
          </a:bodyPr>
          <a:lstStyle/>
          <a:p>
            <a:pPr marL="488514" marR="75351" indent="-488514" algn="r">
              <a:spcBef>
                <a:spcPts val="1553"/>
              </a:spcBef>
              <a:buFont typeface="Arial MT"/>
              <a:buChar char="●"/>
              <a:tabLst>
                <a:tab pos="488514" algn="l"/>
                <a:tab pos="489361" algn="l"/>
              </a:tabLst>
            </a:pPr>
            <a:r>
              <a:rPr sz="2400" spc="-40" dirty="0">
                <a:latin typeface="Roboto"/>
                <a:cs typeface="Roboto"/>
              </a:rPr>
              <a:t>Synthetic</a:t>
            </a:r>
            <a:r>
              <a:rPr sz="2400" spc="-33" dirty="0">
                <a:latin typeface="Roboto"/>
                <a:cs typeface="Roboto"/>
              </a:rPr>
              <a:t> </a:t>
            </a:r>
            <a:r>
              <a:rPr sz="2400" spc="-27" dirty="0">
                <a:latin typeface="Roboto"/>
                <a:cs typeface="Roboto"/>
              </a:rPr>
              <a:t>Dataset </a:t>
            </a:r>
            <a:r>
              <a:rPr sz="2400" spc="-20" dirty="0">
                <a:latin typeface="Roboto"/>
                <a:cs typeface="Roboto"/>
              </a:rPr>
              <a:t>Creation</a:t>
            </a:r>
            <a:endParaRPr sz="2400">
              <a:latin typeface="Roboto"/>
              <a:cs typeface="Roboto"/>
            </a:endParaRPr>
          </a:p>
          <a:p>
            <a:pPr marL="488514" marR="6773" lvl="1" indent="-488514" algn="r">
              <a:spcBef>
                <a:spcPts val="1420"/>
              </a:spcBef>
              <a:buFont typeface="Arial MT"/>
              <a:buChar char="○"/>
              <a:tabLst>
                <a:tab pos="488514" algn="l"/>
                <a:tab pos="489361" algn="l"/>
              </a:tabLst>
            </a:pPr>
            <a:r>
              <a:rPr sz="2400" spc="-20" dirty="0">
                <a:latin typeface="Roboto"/>
                <a:cs typeface="Roboto"/>
              </a:rPr>
              <a:t>For</a:t>
            </a:r>
            <a:r>
              <a:rPr sz="2400" spc="-27" dirty="0">
                <a:latin typeface="Roboto"/>
                <a:cs typeface="Roboto"/>
              </a:rPr>
              <a:t> </a:t>
            </a:r>
            <a:r>
              <a:rPr sz="2400" spc="-40" dirty="0">
                <a:latin typeface="Roboto"/>
                <a:cs typeface="Roboto"/>
              </a:rPr>
              <a:t>training</a:t>
            </a:r>
            <a:r>
              <a:rPr sz="2400" spc="-33" dirty="0">
                <a:latin typeface="Roboto"/>
                <a:cs typeface="Roboto"/>
              </a:rPr>
              <a:t> </a:t>
            </a:r>
            <a:r>
              <a:rPr sz="2400" spc="-47" dirty="0">
                <a:latin typeface="Roboto"/>
                <a:cs typeface="Roboto"/>
              </a:rPr>
              <a:t>DL</a:t>
            </a:r>
            <a:r>
              <a:rPr sz="2400" spc="-27" dirty="0">
                <a:latin typeface="Roboto"/>
                <a:cs typeface="Roboto"/>
              </a:rPr>
              <a:t> </a:t>
            </a:r>
            <a:r>
              <a:rPr sz="2400" spc="-13" dirty="0">
                <a:latin typeface="Roboto"/>
                <a:cs typeface="Roboto"/>
              </a:rPr>
              <a:t>models</a:t>
            </a:r>
            <a:endParaRPr sz="2400">
              <a:latin typeface="Roboto"/>
              <a:cs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2723" y="404728"/>
            <a:ext cx="8603545" cy="694207"/>
          </a:xfrm>
          <a:prstGeom prst="rect">
            <a:avLst/>
          </a:prstGeom>
        </p:spPr>
        <p:txBody>
          <a:bodyPr vert="horz" wrap="square" lIns="0" tIns="16933" rIns="0" bIns="0" rtlCol="0" anchor="ctr">
            <a:spAutoFit/>
          </a:bodyPr>
          <a:lstStyle/>
          <a:p>
            <a:pPr marL="16933">
              <a:lnSpc>
                <a:spcPct val="100000"/>
              </a:lnSpc>
              <a:spcBef>
                <a:spcPts val="133"/>
              </a:spcBef>
            </a:pPr>
            <a:r>
              <a:rPr spc="-27" dirty="0"/>
              <a:t>Applications</a:t>
            </a:r>
            <a:r>
              <a:rPr spc="-40" dirty="0"/>
              <a:t> </a:t>
            </a:r>
            <a:r>
              <a:rPr spc="33" dirty="0"/>
              <a:t>of</a:t>
            </a:r>
            <a:r>
              <a:rPr spc="-40" dirty="0"/>
              <a:t> </a:t>
            </a:r>
            <a:r>
              <a:rPr spc="-27" dirty="0"/>
              <a:t>Image</a:t>
            </a:r>
            <a:r>
              <a:rPr spc="-40" dirty="0"/>
              <a:t> </a:t>
            </a:r>
            <a:r>
              <a:rPr spc="-33" dirty="0"/>
              <a:t>Generation</a:t>
            </a:r>
          </a:p>
        </p:txBody>
      </p:sp>
      <p:sp>
        <p:nvSpPr>
          <p:cNvPr id="4" name="object 4"/>
          <p:cNvSpPr txBox="1"/>
          <p:nvPr/>
        </p:nvSpPr>
        <p:spPr>
          <a:xfrm>
            <a:off x="705699" y="1247001"/>
            <a:ext cx="4182533" cy="2043230"/>
          </a:xfrm>
          <a:prstGeom prst="rect">
            <a:avLst/>
          </a:prstGeom>
        </p:spPr>
        <p:txBody>
          <a:bodyPr vert="horz" wrap="square" lIns="0" tIns="197273" rIns="0" bIns="0" rtlCol="0">
            <a:spAutoFit/>
          </a:bodyPr>
          <a:lstStyle/>
          <a:p>
            <a:pPr marL="488514" marR="75351" indent="-488514" algn="r">
              <a:spcBef>
                <a:spcPts val="1553"/>
              </a:spcBef>
              <a:buFont typeface="Arial MT"/>
              <a:buChar char="●"/>
              <a:tabLst>
                <a:tab pos="488514" algn="l"/>
                <a:tab pos="489361" algn="l"/>
              </a:tabLst>
            </a:pPr>
            <a:r>
              <a:rPr sz="2400" spc="-40" dirty="0">
                <a:latin typeface="Roboto"/>
                <a:cs typeface="Roboto"/>
              </a:rPr>
              <a:t>Synthetic</a:t>
            </a:r>
            <a:r>
              <a:rPr sz="2400" spc="-33" dirty="0">
                <a:latin typeface="Roboto"/>
                <a:cs typeface="Roboto"/>
              </a:rPr>
              <a:t> </a:t>
            </a:r>
            <a:r>
              <a:rPr sz="2400" spc="-27" dirty="0">
                <a:latin typeface="Roboto"/>
                <a:cs typeface="Roboto"/>
              </a:rPr>
              <a:t>Dataset </a:t>
            </a:r>
            <a:r>
              <a:rPr sz="2400" spc="-20" dirty="0">
                <a:latin typeface="Roboto"/>
                <a:cs typeface="Roboto"/>
              </a:rPr>
              <a:t>Creation</a:t>
            </a:r>
            <a:endParaRPr sz="2400">
              <a:latin typeface="Roboto"/>
              <a:cs typeface="Roboto"/>
            </a:endParaRPr>
          </a:p>
          <a:p>
            <a:pPr marL="488514" marR="6773" lvl="1" indent="-488514" algn="r">
              <a:spcBef>
                <a:spcPts val="1420"/>
              </a:spcBef>
              <a:buFont typeface="Arial MT"/>
              <a:buChar char="○"/>
              <a:tabLst>
                <a:tab pos="488514" algn="l"/>
                <a:tab pos="489361" algn="l"/>
              </a:tabLst>
            </a:pPr>
            <a:r>
              <a:rPr sz="2400" spc="-20" dirty="0">
                <a:latin typeface="Roboto"/>
                <a:cs typeface="Roboto"/>
              </a:rPr>
              <a:t>For</a:t>
            </a:r>
            <a:r>
              <a:rPr sz="2400" spc="-27" dirty="0">
                <a:latin typeface="Roboto"/>
                <a:cs typeface="Roboto"/>
              </a:rPr>
              <a:t> </a:t>
            </a:r>
            <a:r>
              <a:rPr sz="2400" spc="-40" dirty="0">
                <a:latin typeface="Roboto"/>
                <a:cs typeface="Roboto"/>
              </a:rPr>
              <a:t>training</a:t>
            </a:r>
            <a:r>
              <a:rPr sz="2400" spc="-33" dirty="0">
                <a:latin typeface="Roboto"/>
                <a:cs typeface="Roboto"/>
              </a:rPr>
              <a:t> </a:t>
            </a:r>
            <a:r>
              <a:rPr sz="2400" spc="-47" dirty="0">
                <a:latin typeface="Roboto"/>
                <a:cs typeface="Roboto"/>
              </a:rPr>
              <a:t>DL</a:t>
            </a:r>
            <a:r>
              <a:rPr sz="2400" spc="-27" dirty="0">
                <a:latin typeface="Roboto"/>
                <a:cs typeface="Roboto"/>
              </a:rPr>
              <a:t> </a:t>
            </a:r>
            <a:r>
              <a:rPr sz="2400" spc="-13" dirty="0">
                <a:latin typeface="Roboto"/>
                <a:cs typeface="Roboto"/>
              </a:rPr>
              <a:t>models</a:t>
            </a:r>
            <a:endParaRPr sz="2400">
              <a:latin typeface="Roboto"/>
              <a:cs typeface="Roboto"/>
            </a:endParaRPr>
          </a:p>
          <a:p>
            <a:pPr lvl="1">
              <a:spcBef>
                <a:spcPts val="73"/>
              </a:spcBef>
              <a:buFont typeface="Arial MT"/>
              <a:buChar char="○"/>
            </a:pPr>
            <a:endParaRPr sz="3533">
              <a:latin typeface="Roboto"/>
              <a:cs typeface="Roboto"/>
            </a:endParaRPr>
          </a:p>
          <a:p>
            <a:pPr marL="505447" indent="-489361">
              <a:spcBef>
                <a:spcPts val="7"/>
              </a:spcBef>
              <a:buFont typeface="Arial MT"/>
              <a:buChar char="●"/>
              <a:tabLst>
                <a:tab pos="505447" algn="l"/>
                <a:tab pos="506294" algn="l"/>
              </a:tabLst>
            </a:pPr>
            <a:r>
              <a:rPr sz="2400" spc="-13" dirty="0">
                <a:latin typeface="Roboto"/>
                <a:cs typeface="Roboto"/>
              </a:rPr>
              <a:t>Image</a:t>
            </a:r>
            <a:r>
              <a:rPr sz="2400" spc="-60" dirty="0">
                <a:latin typeface="Roboto"/>
                <a:cs typeface="Roboto"/>
              </a:rPr>
              <a:t> </a:t>
            </a:r>
            <a:r>
              <a:rPr sz="2400" spc="-27" dirty="0">
                <a:latin typeface="Roboto"/>
                <a:cs typeface="Roboto"/>
              </a:rPr>
              <a:t>Editing</a:t>
            </a:r>
            <a:endParaRPr sz="2400">
              <a:latin typeface="Roboto"/>
              <a:cs typeface="Roboto"/>
            </a:endParaRPr>
          </a:p>
        </p:txBody>
      </p:sp>
      <p:sp>
        <p:nvSpPr>
          <p:cNvPr id="5" name="object 5"/>
          <p:cNvSpPr txBox="1"/>
          <p:nvPr/>
        </p:nvSpPr>
        <p:spPr>
          <a:xfrm>
            <a:off x="1315299" y="3433940"/>
            <a:ext cx="3597487" cy="386430"/>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27" dirty="0">
                <a:latin typeface="Roboto"/>
                <a:cs typeface="Roboto"/>
              </a:rPr>
              <a:t>Reconstruct</a:t>
            </a:r>
            <a:r>
              <a:rPr sz="2400" spc="-60" dirty="0">
                <a:latin typeface="Roboto"/>
                <a:cs typeface="Roboto"/>
              </a:rPr>
              <a:t> </a:t>
            </a:r>
            <a:r>
              <a:rPr sz="2400" spc="-33" dirty="0">
                <a:latin typeface="Roboto"/>
                <a:cs typeface="Roboto"/>
              </a:rPr>
              <a:t>Variations</a:t>
            </a:r>
            <a:endParaRPr sz="2400">
              <a:latin typeface="Roboto"/>
              <a:cs typeface="Roboto"/>
            </a:endParaRPr>
          </a:p>
        </p:txBody>
      </p:sp>
      <p:pic>
        <p:nvPicPr>
          <p:cNvPr id="6" name="object 6"/>
          <p:cNvPicPr/>
          <p:nvPr/>
        </p:nvPicPr>
        <p:blipFill>
          <a:blip r:embed="rId2" cstate="print"/>
          <a:stretch>
            <a:fillRect/>
          </a:stretch>
        </p:blipFill>
        <p:spPr>
          <a:xfrm>
            <a:off x="5232402" y="1550901"/>
            <a:ext cx="6694199" cy="1955532"/>
          </a:xfrm>
          <a:prstGeom prst="rect">
            <a:avLst/>
          </a:prstGeom>
        </p:spPr>
      </p:pic>
      <p:sp>
        <p:nvSpPr>
          <p:cNvPr id="7" name="object 7"/>
          <p:cNvSpPr txBox="1"/>
          <p:nvPr/>
        </p:nvSpPr>
        <p:spPr>
          <a:xfrm>
            <a:off x="6971499" y="3519594"/>
            <a:ext cx="3344333" cy="222219"/>
          </a:xfrm>
          <a:prstGeom prst="rect">
            <a:avLst/>
          </a:prstGeom>
        </p:spPr>
        <p:txBody>
          <a:bodyPr vert="horz" wrap="square" lIns="0" tIns="16933" rIns="0" bIns="0" rtlCol="0">
            <a:spAutoFit/>
          </a:bodyPr>
          <a:lstStyle/>
          <a:p>
            <a:pPr marL="16933">
              <a:spcBef>
                <a:spcPts val="133"/>
              </a:spcBef>
            </a:pPr>
            <a:r>
              <a:rPr sz="1333" i="1" spc="-33" dirty="0">
                <a:latin typeface="Roboto"/>
                <a:cs typeface="Roboto"/>
              </a:rPr>
              <a:t>Source:</a:t>
            </a:r>
            <a:r>
              <a:rPr sz="1333" i="1" dirty="0">
                <a:latin typeface="Roboto"/>
                <a:cs typeface="Roboto"/>
              </a:rPr>
              <a:t> </a:t>
            </a:r>
            <a:r>
              <a:rPr sz="1333" i="1" spc="-33" dirty="0">
                <a:latin typeface="Roboto"/>
                <a:cs typeface="Roboto"/>
              </a:rPr>
              <a:t>https://arxiv.org/pdf/1611.06355.pdf</a:t>
            </a:r>
            <a:endParaRPr sz="1333">
              <a:latin typeface="Roboto"/>
              <a:cs typeface="Roboto"/>
            </a:endParaRPr>
          </a:p>
        </p:txBody>
      </p:sp>
      <p:pic>
        <p:nvPicPr>
          <p:cNvPr id="8" name="object 8"/>
          <p:cNvPicPr/>
          <p:nvPr/>
        </p:nvPicPr>
        <p:blipFill>
          <a:blip r:embed="rId3" cstate="print"/>
          <a:stretch>
            <a:fillRect/>
          </a:stretch>
        </p:blipFill>
        <p:spPr>
          <a:xfrm>
            <a:off x="6826778" y="4179666"/>
            <a:ext cx="3598921" cy="1729399"/>
          </a:xfrm>
          <a:prstGeom prst="rect">
            <a:avLst/>
          </a:prstGeom>
        </p:spPr>
      </p:pic>
      <p:sp>
        <p:nvSpPr>
          <p:cNvPr id="9" name="object 9"/>
          <p:cNvSpPr txBox="1"/>
          <p:nvPr/>
        </p:nvSpPr>
        <p:spPr>
          <a:xfrm>
            <a:off x="6661867" y="5912461"/>
            <a:ext cx="3972560" cy="222219"/>
          </a:xfrm>
          <a:prstGeom prst="rect">
            <a:avLst/>
          </a:prstGeom>
        </p:spPr>
        <p:txBody>
          <a:bodyPr vert="horz" wrap="square" lIns="0" tIns="16933" rIns="0" bIns="0" rtlCol="0">
            <a:spAutoFit/>
          </a:bodyPr>
          <a:lstStyle/>
          <a:p>
            <a:pPr marL="16933">
              <a:spcBef>
                <a:spcPts val="133"/>
              </a:spcBef>
            </a:pPr>
            <a:r>
              <a:rPr sz="1333" i="1" spc="-33" dirty="0">
                <a:latin typeface="Roboto"/>
                <a:cs typeface="Roboto"/>
              </a:rPr>
              <a:t>Source:</a:t>
            </a:r>
            <a:r>
              <a:rPr sz="1333" i="1" spc="13" dirty="0">
                <a:latin typeface="Roboto"/>
                <a:cs typeface="Roboto"/>
              </a:rPr>
              <a:t> </a:t>
            </a:r>
            <a:r>
              <a:rPr sz="1333" i="1" spc="-40" dirty="0">
                <a:latin typeface="Roboto"/>
                <a:cs typeface="Roboto"/>
              </a:rPr>
              <a:t>https://github.com/hezhangsprinter/ID-CGAN</a:t>
            </a:r>
            <a:endParaRPr sz="1333">
              <a:latin typeface="Roboto"/>
              <a:cs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988B-3286-4A49-8B44-8803183FB05F}"/>
              </a:ext>
            </a:extLst>
          </p:cNvPr>
          <p:cNvSpPr>
            <a:spLocks noGrp="1"/>
          </p:cNvSpPr>
          <p:nvPr>
            <p:ph type="title"/>
          </p:nvPr>
        </p:nvSpPr>
        <p:spPr>
          <a:xfrm>
            <a:off x="838200" y="365125"/>
            <a:ext cx="10515600" cy="686927"/>
          </a:xfrm>
        </p:spPr>
        <p:txBody>
          <a:bodyPr>
            <a:normAutofit fontScale="90000"/>
          </a:bodyPr>
          <a:lstStyle/>
          <a:p>
            <a:r>
              <a:rPr lang="en-IN" dirty="0"/>
              <a:t>Types of Models in Machine Learning </a:t>
            </a:r>
          </a:p>
        </p:txBody>
      </p:sp>
      <p:sp>
        <p:nvSpPr>
          <p:cNvPr id="10" name="Rectangle 9">
            <a:extLst>
              <a:ext uri="{FF2B5EF4-FFF2-40B4-BE49-F238E27FC236}">
                <a16:creationId xmlns:a16="http://schemas.microsoft.com/office/drawing/2014/main" id="{232FC998-D86C-4EE0-A468-BBAAE8B1A2CA}"/>
              </a:ext>
            </a:extLst>
          </p:cNvPr>
          <p:cNvSpPr/>
          <p:nvPr/>
        </p:nvSpPr>
        <p:spPr>
          <a:xfrm>
            <a:off x="3982066" y="1120870"/>
            <a:ext cx="2920180" cy="786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Important classes of Models</a:t>
            </a:r>
          </a:p>
        </p:txBody>
      </p:sp>
      <p:sp>
        <p:nvSpPr>
          <p:cNvPr id="11" name="Rectangle 10">
            <a:extLst>
              <a:ext uri="{FF2B5EF4-FFF2-40B4-BE49-F238E27FC236}">
                <a16:creationId xmlns:a16="http://schemas.microsoft.com/office/drawing/2014/main" id="{A1CD79CB-EC67-47CC-BCE0-3B532F17453F}"/>
              </a:ext>
            </a:extLst>
          </p:cNvPr>
          <p:cNvSpPr/>
          <p:nvPr/>
        </p:nvSpPr>
        <p:spPr>
          <a:xfrm>
            <a:off x="752161" y="2521972"/>
            <a:ext cx="2920180" cy="78658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Discriminative-D </a:t>
            </a:r>
          </a:p>
        </p:txBody>
      </p:sp>
      <p:sp>
        <p:nvSpPr>
          <p:cNvPr id="12" name="Rectangle 11">
            <a:extLst>
              <a:ext uri="{FF2B5EF4-FFF2-40B4-BE49-F238E27FC236}">
                <a16:creationId xmlns:a16="http://schemas.microsoft.com/office/drawing/2014/main" id="{1AE56381-BA89-4B4E-AADB-343979B6212C}"/>
              </a:ext>
            </a:extLst>
          </p:cNvPr>
          <p:cNvSpPr/>
          <p:nvPr/>
        </p:nvSpPr>
        <p:spPr>
          <a:xfrm>
            <a:off x="7226719" y="2418733"/>
            <a:ext cx="2920180" cy="78658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Generative-G</a:t>
            </a:r>
          </a:p>
        </p:txBody>
      </p:sp>
      <p:sp>
        <p:nvSpPr>
          <p:cNvPr id="13" name="Rectangle 12">
            <a:extLst>
              <a:ext uri="{FF2B5EF4-FFF2-40B4-BE49-F238E27FC236}">
                <a16:creationId xmlns:a16="http://schemas.microsoft.com/office/drawing/2014/main" id="{9DEF9272-4DA1-41BB-839D-5FA64858E949}"/>
              </a:ext>
            </a:extLst>
          </p:cNvPr>
          <p:cNvSpPr/>
          <p:nvPr/>
        </p:nvSpPr>
        <p:spPr>
          <a:xfrm>
            <a:off x="314623" y="3628107"/>
            <a:ext cx="4011569" cy="224175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0D0D0D"/>
                </a:solidFill>
                <a:effectLst/>
                <a:latin typeface="Söhne"/>
              </a:rPr>
              <a:t>Classify whether a face is fake or not, you use a discriminative model which outputs 0 for a fake face and 1 for a real face, thus categorizing it as a classification problem.</a:t>
            </a:r>
            <a:endParaRPr lang="en-IN" dirty="0"/>
          </a:p>
        </p:txBody>
      </p:sp>
      <p:cxnSp>
        <p:nvCxnSpPr>
          <p:cNvPr id="4" name="Straight Arrow Connector 3">
            <a:extLst>
              <a:ext uri="{FF2B5EF4-FFF2-40B4-BE49-F238E27FC236}">
                <a16:creationId xmlns:a16="http://schemas.microsoft.com/office/drawing/2014/main" id="{DCED5C79-DA7A-439D-BBD4-C4D310E94438}"/>
              </a:ext>
            </a:extLst>
          </p:cNvPr>
          <p:cNvCxnSpPr>
            <a:stCxn id="10" idx="2"/>
            <a:endCxn id="11" idx="0"/>
          </p:cNvCxnSpPr>
          <p:nvPr/>
        </p:nvCxnSpPr>
        <p:spPr>
          <a:xfrm flipH="1">
            <a:off x="2212251" y="1907450"/>
            <a:ext cx="3229905" cy="614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1945AC3-BD51-4F17-BDDE-C15EC478D932}"/>
              </a:ext>
            </a:extLst>
          </p:cNvPr>
          <p:cNvCxnSpPr>
            <a:stCxn id="10" idx="2"/>
            <a:endCxn id="12" idx="0"/>
          </p:cNvCxnSpPr>
          <p:nvPr/>
        </p:nvCxnSpPr>
        <p:spPr>
          <a:xfrm>
            <a:off x="5442156" y="1907450"/>
            <a:ext cx="3244653" cy="511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D170965-CC08-4725-87EC-F2FC07C5EA48}"/>
              </a:ext>
            </a:extLst>
          </p:cNvPr>
          <p:cNvCxnSpPr>
            <a:stCxn id="11" idx="2"/>
          </p:cNvCxnSpPr>
          <p:nvPr/>
        </p:nvCxnSpPr>
        <p:spPr>
          <a:xfrm>
            <a:off x="2212251" y="3308552"/>
            <a:ext cx="0" cy="344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75B1B1-C1AC-4CEA-8FF9-ABB2B7267080}"/>
              </a:ext>
            </a:extLst>
          </p:cNvPr>
          <p:cNvSpPr/>
          <p:nvPr/>
        </p:nvSpPr>
        <p:spPr>
          <a:xfrm>
            <a:off x="6902246" y="3701844"/>
            <a:ext cx="4257367" cy="246298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rgbClr val="0D0D0D"/>
                </a:solidFill>
                <a:effectLst/>
                <a:latin typeface="Söhne"/>
              </a:rPr>
              <a:t>The generator </a:t>
            </a:r>
            <a:r>
              <a:rPr lang="en-US" b="0" i="0" dirty="0">
                <a:solidFill>
                  <a:srgbClr val="0D0D0D"/>
                </a:solidFill>
                <a:effectLst/>
                <a:latin typeface="KaTeX_Main"/>
              </a:rPr>
              <a:t>𝐺</a:t>
            </a:r>
            <a:r>
              <a:rPr lang="en-US" b="0" i="0" dirty="0">
                <a:solidFill>
                  <a:srgbClr val="0D0D0D"/>
                </a:solidFill>
                <a:effectLst/>
                <a:latin typeface="Söhne"/>
              </a:rPr>
              <a:t> takes random noise </a:t>
            </a:r>
            <a:r>
              <a:rPr lang="en-US" b="0" i="0" dirty="0">
                <a:solidFill>
                  <a:srgbClr val="0D0D0D"/>
                </a:solidFill>
                <a:effectLst/>
                <a:latin typeface="KaTeX_Main"/>
              </a:rPr>
              <a:t>𝑧</a:t>
            </a:r>
            <a:r>
              <a:rPr lang="en-US" b="0" i="0" dirty="0">
                <a:solidFill>
                  <a:srgbClr val="0D0D0D"/>
                </a:solidFill>
                <a:effectLst/>
                <a:latin typeface="Söhne"/>
              </a:rPr>
              <a:t> (often sampled from a simple distribution like a Gaussian or uniform distribution) and transforms it into a fake image </a:t>
            </a:r>
            <a:r>
              <a:rPr lang="en-US" b="0" i="0" dirty="0">
                <a:solidFill>
                  <a:srgbClr val="0D0D0D"/>
                </a:solidFill>
                <a:effectLst/>
                <a:latin typeface="KaTeX_Main"/>
              </a:rPr>
              <a:t>𝐺(𝑧))</a:t>
            </a:r>
            <a:r>
              <a:rPr lang="en-US" b="0" i="0" dirty="0">
                <a:solidFill>
                  <a:srgbClr val="0D0D0D"/>
                </a:solidFill>
                <a:effectLst/>
                <a:latin typeface="Söhne"/>
              </a:rPr>
              <a:t>.</a:t>
            </a:r>
          </a:p>
          <a:p>
            <a:pPr algn="l"/>
            <a:r>
              <a:rPr lang="en-US" b="0" i="0" dirty="0">
                <a:solidFill>
                  <a:srgbClr val="0D0D0D"/>
                </a:solidFill>
                <a:effectLst/>
                <a:latin typeface="Söhne"/>
              </a:rPr>
              <a:t>The goal of the generator is to create images that are indistinguishable from real images</a:t>
            </a:r>
          </a:p>
          <a:p>
            <a:pPr algn="ctr"/>
            <a:endParaRPr lang="en-IN" dirty="0"/>
          </a:p>
        </p:txBody>
      </p:sp>
      <p:cxnSp>
        <p:nvCxnSpPr>
          <p:cNvPr id="15" name="Straight Arrow Connector 14">
            <a:extLst>
              <a:ext uri="{FF2B5EF4-FFF2-40B4-BE49-F238E27FC236}">
                <a16:creationId xmlns:a16="http://schemas.microsoft.com/office/drawing/2014/main" id="{4F6D55D3-3748-4ED7-8BD0-61BB91B20B87}"/>
              </a:ext>
            </a:extLst>
          </p:cNvPr>
          <p:cNvCxnSpPr>
            <a:cxnSpLocks/>
          </p:cNvCxnSpPr>
          <p:nvPr/>
        </p:nvCxnSpPr>
        <p:spPr>
          <a:xfrm>
            <a:off x="8711383" y="3205313"/>
            <a:ext cx="0" cy="49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4600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404728"/>
            <a:ext cx="8397068" cy="694207"/>
          </a:xfrm>
          <a:prstGeom prst="rect">
            <a:avLst/>
          </a:prstGeom>
        </p:spPr>
        <p:txBody>
          <a:bodyPr vert="horz" wrap="square" lIns="0" tIns="16933" rIns="0" bIns="0" rtlCol="0" anchor="ctr">
            <a:spAutoFit/>
          </a:bodyPr>
          <a:lstStyle/>
          <a:p>
            <a:pPr marL="16933">
              <a:lnSpc>
                <a:spcPct val="100000"/>
              </a:lnSpc>
              <a:spcBef>
                <a:spcPts val="133"/>
              </a:spcBef>
            </a:pPr>
            <a:r>
              <a:rPr spc="-27" dirty="0"/>
              <a:t>Applications</a:t>
            </a:r>
            <a:r>
              <a:rPr spc="-40" dirty="0"/>
              <a:t> </a:t>
            </a:r>
            <a:r>
              <a:rPr spc="33" dirty="0"/>
              <a:t>of</a:t>
            </a:r>
            <a:r>
              <a:rPr spc="-40" dirty="0"/>
              <a:t> </a:t>
            </a:r>
            <a:r>
              <a:rPr spc="-27" dirty="0"/>
              <a:t>Image</a:t>
            </a:r>
            <a:r>
              <a:rPr spc="-40" dirty="0"/>
              <a:t> </a:t>
            </a:r>
            <a:r>
              <a:rPr spc="-33" dirty="0"/>
              <a:t>Generation</a:t>
            </a:r>
          </a:p>
        </p:txBody>
      </p:sp>
      <p:sp>
        <p:nvSpPr>
          <p:cNvPr id="4" name="object 4"/>
          <p:cNvSpPr txBox="1"/>
          <p:nvPr/>
        </p:nvSpPr>
        <p:spPr>
          <a:xfrm>
            <a:off x="705699" y="1247000"/>
            <a:ext cx="4207087" cy="4248962"/>
          </a:xfrm>
          <a:prstGeom prst="rect">
            <a:avLst/>
          </a:prstGeom>
        </p:spPr>
        <p:txBody>
          <a:bodyPr vert="horz" wrap="square" lIns="0" tIns="197273" rIns="0" bIns="0" rtlCol="0">
            <a:spAutoFit/>
          </a:bodyPr>
          <a:lstStyle/>
          <a:p>
            <a:pPr marL="488514" marR="99904" indent="-488514" algn="r">
              <a:spcBef>
                <a:spcPts val="1553"/>
              </a:spcBef>
              <a:buFont typeface="Arial MT"/>
              <a:buChar char="●"/>
              <a:tabLst>
                <a:tab pos="488514" algn="l"/>
                <a:tab pos="489361" algn="l"/>
              </a:tabLst>
            </a:pPr>
            <a:r>
              <a:rPr sz="2400" spc="-40" dirty="0">
                <a:latin typeface="Roboto"/>
                <a:cs typeface="Roboto"/>
              </a:rPr>
              <a:t>Synthetic</a:t>
            </a:r>
            <a:r>
              <a:rPr sz="2400" spc="-33" dirty="0">
                <a:latin typeface="Roboto"/>
                <a:cs typeface="Roboto"/>
              </a:rPr>
              <a:t> </a:t>
            </a:r>
            <a:r>
              <a:rPr sz="2400" spc="-27" dirty="0">
                <a:latin typeface="Roboto"/>
                <a:cs typeface="Roboto"/>
              </a:rPr>
              <a:t>Dataset </a:t>
            </a:r>
            <a:r>
              <a:rPr sz="2400" spc="-20" dirty="0">
                <a:latin typeface="Roboto"/>
                <a:cs typeface="Roboto"/>
              </a:rPr>
              <a:t>Creation</a:t>
            </a:r>
            <a:endParaRPr sz="2400">
              <a:latin typeface="Roboto"/>
              <a:cs typeface="Roboto"/>
            </a:endParaRPr>
          </a:p>
          <a:p>
            <a:pPr marL="488514" marR="31326" lvl="1" indent="-488514" algn="r">
              <a:spcBef>
                <a:spcPts val="1420"/>
              </a:spcBef>
              <a:buFont typeface="Arial MT"/>
              <a:buChar char="○"/>
              <a:tabLst>
                <a:tab pos="488514" algn="l"/>
                <a:tab pos="489361" algn="l"/>
              </a:tabLst>
            </a:pPr>
            <a:r>
              <a:rPr sz="2400" spc="-20" dirty="0">
                <a:latin typeface="Roboto"/>
                <a:cs typeface="Roboto"/>
              </a:rPr>
              <a:t>For</a:t>
            </a:r>
            <a:r>
              <a:rPr sz="2400" spc="-27" dirty="0">
                <a:latin typeface="Roboto"/>
                <a:cs typeface="Roboto"/>
              </a:rPr>
              <a:t> </a:t>
            </a:r>
            <a:r>
              <a:rPr sz="2400" spc="-40" dirty="0">
                <a:latin typeface="Roboto"/>
                <a:cs typeface="Roboto"/>
              </a:rPr>
              <a:t>training</a:t>
            </a:r>
            <a:r>
              <a:rPr sz="2400" spc="-33" dirty="0">
                <a:latin typeface="Roboto"/>
                <a:cs typeface="Roboto"/>
              </a:rPr>
              <a:t> </a:t>
            </a:r>
            <a:r>
              <a:rPr sz="2400" spc="-47" dirty="0">
                <a:latin typeface="Roboto"/>
                <a:cs typeface="Roboto"/>
              </a:rPr>
              <a:t>DL</a:t>
            </a:r>
            <a:r>
              <a:rPr sz="2400" spc="-27" dirty="0">
                <a:latin typeface="Roboto"/>
                <a:cs typeface="Roboto"/>
              </a:rPr>
              <a:t> </a:t>
            </a:r>
            <a:r>
              <a:rPr sz="2400" spc="-13" dirty="0">
                <a:latin typeface="Roboto"/>
                <a:cs typeface="Roboto"/>
              </a:rPr>
              <a:t>models</a:t>
            </a:r>
            <a:endParaRPr sz="2400">
              <a:latin typeface="Roboto"/>
              <a:cs typeface="Roboto"/>
            </a:endParaRPr>
          </a:p>
          <a:p>
            <a:pPr lvl="1">
              <a:spcBef>
                <a:spcPts val="73"/>
              </a:spcBef>
              <a:buFont typeface="Arial MT"/>
              <a:buChar char="○"/>
            </a:pPr>
            <a:endParaRPr sz="3533">
              <a:latin typeface="Roboto"/>
              <a:cs typeface="Roboto"/>
            </a:endParaRPr>
          </a:p>
          <a:p>
            <a:pPr marL="505447" indent="-489361">
              <a:spcBef>
                <a:spcPts val="7"/>
              </a:spcBef>
              <a:buFont typeface="Arial MT"/>
              <a:buChar char="●"/>
              <a:tabLst>
                <a:tab pos="505447" algn="l"/>
                <a:tab pos="506294" algn="l"/>
              </a:tabLst>
            </a:pPr>
            <a:r>
              <a:rPr sz="2400" spc="-13" dirty="0">
                <a:latin typeface="Roboto"/>
                <a:cs typeface="Roboto"/>
              </a:rPr>
              <a:t>Image</a:t>
            </a:r>
            <a:r>
              <a:rPr sz="2400" spc="-60" dirty="0">
                <a:latin typeface="Roboto"/>
                <a:cs typeface="Roboto"/>
              </a:rPr>
              <a:t> </a:t>
            </a:r>
            <a:r>
              <a:rPr sz="2400" spc="-27" dirty="0">
                <a:latin typeface="Roboto"/>
                <a:cs typeface="Roboto"/>
              </a:rPr>
              <a:t>Editing</a:t>
            </a:r>
            <a:endParaRPr sz="2400">
              <a:latin typeface="Roboto"/>
              <a:cs typeface="Roboto"/>
            </a:endParaRPr>
          </a:p>
          <a:p>
            <a:pPr marL="1115032" lvl="1" indent="-489361">
              <a:spcBef>
                <a:spcPts val="1420"/>
              </a:spcBef>
              <a:buFont typeface="Arial MT"/>
              <a:buChar char="○"/>
              <a:tabLst>
                <a:tab pos="1114185" algn="l"/>
                <a:tab pos="1115879" algn="l"/>
              </a:tabLst>
            </a:pPr>
            <a:r>
              <a:rPr sz="2400" spc="-27" dirty="0">
                <a:latin typeface="Roboto"/>
                <a:cs typeface="Roboto"/>
              </a:rPr>
              <a:t>Reconstruct</a:t>
            </a:r>
            <a:r>
              <a:rPr sz="2400" spc="-60" dirty="0">
                <a:latin typeface="Roboto"/>
                <a:cs typeface="Roboto"/>
              </a:rPr>
              <a:t> </a:t>
            </a:r>
            <a:r>
              <a:rPr sz="2400" spc="-33" dirty="0">
                <a:latin typeface="Roboto"/>
                <a:cs typeface="Roboto"/>
              </a:rPr>
              <a:t>Variations</a:t>
            </a:r>
            <a:endParaRPr sz="2400">
              <a:latin typeface="Roboto"/>
              <a:cs typeface="Roboto"/>
            </a:endParaRPr>
          </a:p>
          <a:p>
            <a:pPr lvl="1">
              <a:lnSpc>
                <a:spcPct val="100000"/>
              </a:lnSpc>
              <a:buFont typeface="Arial MT"/>
              <a:buChar char="○"/>
            </a:pPr>
            <a:endParaRPr sz="2800">
              <a:latin typeface="Roboto"/>
              <a:cs typeface="Roboto"/>
            </a:endParaRPr>
          </a:p>
          <a:p>
            <a:pPr marL="505447" indent="-489361">
              <a:spcBef>
                <a:spcPts val="2360"/>
              </a:spcBef>
              <a:buFont typeface="Arial MT"/>
              <a:buChar char="●"/>
              <a:tabLst>
                <a:tab pos="505447" algn="l"/>
                <a:tab pos="506294" algn="l"/>
              </a:tabLst>
            </a:pPr>
            <a:r>
              <a:rPr sz="2400" spc="-20" dirty="0">
                <a:latin typeface="Roboto"/>
                <a:cs typeface="Roboto"/>
              </a:rPr>
              <a:t>Cyber</a:t>
            </a:r>
            <a:r>
              <a:rPr sz="2400" spc="-47" dirty="0">
                <a:latin typeface="Roboto"/>
                <a:cs typeface="Roboto"/>
              </a:rPr>
              <a:t> </a:t>
            </a:r>
            <a:r>
              <a:rPr sz="2400" spc="-40" dirty="0">
                <a:latin typeface="Roboto"/>
                <a:cs typeface="Roboto"/>
              </a:rPr>
              <a:t>Security</a:t>
            </a:r>
            <a:endParaRPr sz="2400">
              <a:latin typeface="Roboto"/>
              <a:cs typeface="Roboto"/>
            </a:endParaRPr>
          </a:p>
          <a:p>
            <a:pPr marL="1115032" lvl="1" indent="-489361">
              <a:spcBef>
                <a:spcPts val="1420"/>
              </a:spcBef>
              <a:buFont typeface="Arial MT"/>
              <a:buChar char="○"/>
              <a:tabLst>
                <a:tab pos="1114185" algn="l"/>
                <a:tab pos="1115879" algn="l"/>
              </a:tabLst>
            </a:pPr>
            <a:r>
              <a:rPr sz="2400" spc="-27" dirty="0">
                <a:latin typeface="Roboto"/>
                <a:cs typeface="Roboto"/>
              </a:rPr>
              <a:t>Detecting</a:t>
            </a:r>
            <a:r>
              <a:rPr sz="2400" spc="-47" dirty="0">
                <a:latin typeface="Roboto"/>
                <a:cs typeface="Roboto"/>
              </a:rPr>
              <a:t> </a:t>
            </a:r>
            <a:r>
              <a:rPr sz="2400" spc="-20" dirty="0">
                <a:latin typeface="Roboto"/>
                <a:cs typeface="Roboto"/>
              </a:rPr>
              <a:t>forgery</a:t>
            </a:r>
            <a:endParaRPr sz="2400">
              <a:latin typeface="Roboto"/>
              <a:cs typeface="Roboto"/>
            </a:endParaRPr>
          </a:p>
        </p:txBody>
      </p:sp>
      <p:pic>
        <p:nvPicPr>
          <p:cNvPr id="5" name="object 5"/>
          <p:cNvPicPr/>
          <p:nvPr/>
        </p:nvPicPr>
        <p:blipFill>
          <a:blip r:embed="rId2" cstate="print"/>
          <a:stretch>
            <a:fillRect/>
          </a:stretch>
        </p:blipFill>
        <p:spPr>
          <a:xfrm>
            <a:off x="6803232" y="2570133"/>
            <a:ext cx="3664499" cy="171773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1819" y="404728"/>
            <a:ext cx="7964449" cy="694207"/>
          </a:xfrm>
          <a:prstGeom prst="rect">
            <a:avLst/>
          </a:prstGeom>
        </p:spPr>
        <p:txBody>
          <a:bodyPr vert="horz" wrap="square" lIns="0" tIns="16933" rIns="0" bIns="0" rtlCol="0" anchor="ctr">
            <a:spAutoFit/>
          </a:bodyPr>
          <a:lstStyle/>
          <a:p>
            <a:pPr marL="16933">
              <a:lnSpc>
                <a:spcPct val="100000"/>
              </a:lnSpc>
              <a:spcBef>
                <a:spcPts val="133"/>
              </a:spcBef>
            </a:pPr>
            <a:r>
              <a:rPr spc="-27" dirty="0"/>
              <a:t>Applications</a:t>
            </a:r>
            <a:r>
              <a:rPr spc="-40" dirty="0"/>
              <a:t> </a:t>
            </a:r>
            <a:r>
              <a:rPr spc="33" dirty="0"/>
              <a:t>of</a:t>
            </a:r>
            <a:r>
              <a:rPr spc="-40" dirty="0"/>
              <a:t> </a:t>
            </a:r>
            <a:r>
              <a:rPr spc="-27" dirty="0"/>
              <a:t>Image</a:t>
            </a:r>
            <a:r>
              <a:rPr spc="-40" dirty="0"/>
              <a:t> </a:t>
            </a:r>
            <a:r>
              <a:rPr spc="-33" dirty="0"/>
              <a:t>Generation</a:t>
            </a:r>
          </a:p>
        </p:txBody>
      </p:sp>
      <p:sp>
        <p:nvSpPr>
          <p:cNvPr id="4" name="object 4"/>
          <p:cNvSpPr txBox="1"/>
          <p:nvPr/>
        </p:nvSpPr>
        <p:spPr>
          <a:xfrm>
            <a:off x="705700" y="1732141"/>
            <a:ext cx="5322993" cy="1125094"/>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40" dirty="0">
                <a:latin typeface="Roboto"/>
                <a:cs typeface="Roboto"/>
              </a:rPr>
              <a:t>Synthetic</a:t>
            </a:r>
            <a:r>
              <a:rPr sz="2400" spc="-20" dirty="0">
                <a:latin typeface="Roboto"/>
                <a:cs typeface="Roboto"/>
              </a:rPr>
              <a:t> </a:t>
            </a:r>
            <a:r>
              <a:rPr sz="2400" spc="-27" dirty="0">
                <a:latin typeface="Roboto"/>
                <a:cs typeface="Roboto"/>
              </a:rPr>
              <a:t>Dataset </a:t>
            </a:r>
            <a:r>
              <a:rPr sz="2400" spc="-20" dirty="0">
                <a:latin typeface="Roboto"/>
                <a:cs typeface="Roboto"/>
              </a:rPr>
              <a:t>Creation</a:t>
            </a:r>
            <a:endParaRPr sz="2400">
              <a:latin typeface="Roboto"/>
              <a:cs typeface="Roboto"/>
            </a:endParaRPr>
          </a:p>
          <a:p>
            <a:pPr marL="505447" indent="-489361">
              <a:spcBef>
                <a:spcPts val="20"/>
              </a:spcBef>
              <a:buFont typeface="Arial MT"/>
              <a:buChar char="●"/>
              <a:tabLst>
                <a:tab pos="505447" algn="l"/>
                <a:tab pos="506294" algn="l"/>
              </a:tabLst>
            </a:pPr>
            <a:r>
              <a:rPr sz="2400" spc="-13" dirty="0">
                <a:latin typeface="Roboto"/>
                <a:cs typeface="Roboto"/>
              </a:rPr>
              <a:t>Image</a:t>
            </a:r>
            <a:r>
              <a:rPr sz="2400" spc="-60" dirty="0">
                <a:latin typeface="Roboto"/>
                <a:cs typeface="Roboto"/>
              </a:rPr>
              <a:t> </a:t>
            </a:r>
            <a:r>
              <a:rPr sz="2400" spc="-27" dirty="0">
                <a:latin typeface="Roboto"/>
                <a:cs typeface="Roboto"/>
              </a:rPr>
              <a:t>Editing</a:t>
            </a:r>
            <a:endParaRPr sz="2400">
              <a:latin typeface="Roboto"/>
              <a:cs typeface="Roboto"/>
            </a:endParaRPr>
          </a:p>
          <a:p>
            <a:pPr marL="505447" indent="-489361">
              <a:spcBef>
                <a:spcPts val="20"/>
              </a:spcBef>
              <a:buFont typeface="Arial MT"/>
              <a:buChar char="●"/>
              <a:tabLst>
                <a:tab pos="505447" algn="l"/>
                <a:tab pos="506294" algn="l"/>
              </a:tabLst>
            </a:pPr>
            <a:r>
              <a:rPr sz="2400" spc="-20" dirty="0">
                <a:latin typeface="Roboto"/>
                <a:cs typeface="Roboto"/>
              </a:rPr>
              <a:t>Cyber</a:t>
            </a:r>
            <a:r>
              <a:rPr sz="2400" spc="-27" dirty="0">
                <a:latin typeface="Roboto"/>
                <a:cs typeface="Roboto"/>
              </a:rPr>
              <a:t> </a:t>
            </a:r>
            <a:r>
              <a:rPr sz="2400" spc="-33" dirty="0">
                <a:latin typeface="Roboto"/>
                <a:cs typeface="Roboto"/>
              </a:rPr>
              <a:t>Security</a:t>
            </a:r>
            <a:r>
              <a:rPr sz="2400" spc="-20" dirty="0">
                <a:latin typeface="Roboto"/>
                <a:cs typeface="Roboto"/>
              </a:rPr>
              <a:t> </a:t>
            </a:r>
            <a:r>
              <a:rPr sz="2400" spc="-27" dirty="0">
                <a:latin typeface="Roboto"/>
                <a:cs typeface="Roboto"/>
              </a:rPr>
              <a:t>(adversarial </a:t>
            </a:r>
            <a:r>
              <a:rPr sz="2400" spc="-33" dirty="0">
                <a:latin typeface="Roboto"/>
                <a:cs typeface="Roboto"/>
              </a:rPr>
              <a:t>training)</a:t>
            </a:r>
            <a:endParaRPr sz="2400">
              <a:latin typeface="Roboto"/>
              <a:cs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97858" y="404728"/>
            <a:ext cx="8318410" cy="694207"/>
          </a:xfrm>
          <a:prstGeom prst="rect">
            <a:avLst/>
          </a:prstGeom>
        </p:spPr>
        <p:txBody>
          <a:bodyPr vert="horz" wrap="square" lIns="0" tIns="16933" rIns="0" bIns="0" rtlCol="0" anchor="ctr">
            <a:spAutoFit/>
          </a:bodyPr>
          <a:lstStyle/>
          <a:p>
            <a:pPr marL="16933">
              <a:lnSpc>
                <a:spcPct val="100000"/>
              </a:lnSpc>
              <a:spcBef>
                <a:spcPts val="133"/>
              </a:spcBef>
            </a:pPr>
            <a:r>
              <a:rPr spc="-27" dirty="0"/>
              <a:t>Applications</a:t>
            </a:r>
            <a:r>
              <a:rPr spc="-40" dirty="0"/>
              <a:t> </a:t>
            </a:r>
            <a:r>
              <a:rPr spc="33" dirty="0"/>
              <a:t>of</a:t>
            </a:r>
            <a:r>
              <a:rPr spc="-40" dirty="0"/>
              <a:t> </a:t>
            </a:r>
            <a:r>
              <a:rPr spc="-27" dirty="0"/>
              <a:t>Image</a:t>
            </a:r>
            <a:r>
              <a:rPr spc="-40" dirty="0"/>
              <a:t> </a:t>
            </a:r>
            <a:r>
              <a:rPr spc="-33" dirty="0"/>
              <a:t>Generation</a:t>
            </a:r>
          </a:p>
        </p:txBody>
      </p:sp>
      <p:sp>
        <p:nvSpPr>
          <p:cNvPr id="4" name="object 4"/>
          <p:cNvSpPr txBox="1"/>
          <p:nvPr/>
        </p:nvSpPr>
        <p:spPr>
          <a:xfrm>
            <a:off x="705699" y="1247000"/>
            <a:ext cx="5295053" cy="4248962"/>
          </a:xfrm>
          <a:prstGeom prst="rect">
            <a:avLst/>
          </a:prstGeom>
        </p:spPr>
        <p:txBody>
          <a:bodyPr vert="horz" wrap="square" lIns="0" tIns="197273" rIns="0" bIns="0" rtlCol="0">
            <a:spAutoFit/>
          </a:bodyPr>
          <a:lstStyle/>
          <a:p>
            <a:pPr marL="488514" marR="1188690" indent="-488514" algn="r">
              <a:spcBef>
                <a:spcPts val="1553"/>
              </a:spcBef>
              <a:buFont typeface="Arial MT"/>
              <a:buChar char="●"/>
              <a:tabLst>
                <a:tab pos="488514" algn="l"/>
                <a:tab pos="489361" algn="l"/>
              </a:tabLst>
            </a:pPr>
            <a:r>
              <a:rPr sz="2400" spc="-40" dirty="0">
                <a:latin typeface="Roboto"/>
                <a:cs typeface="Roboto"/>
              </a:rPr>
              <a:t>Synthetic</a:t>
            </a:r>
            <a:r>
              <a:rPr sz="2400" spc="-27" dirty="0">
                <a:latin typeface="Roboto"/>
                <a:cs typeface="Roboto"/>
              </a:rPr>
              <a:t> Dataset</a:t>
            </a:r>
            <a:r>
              <a:rPr sz="2400" spc="-33" dirty="0">
                <a:latin typeface="Roboto"/>
                <a:cs typeface="Roboto"/>
              </a:rPr>
              <a:t> </a:t>
            </a:r>
            <a:r>
              <a:rPr sz="2400" spc="-20" dirty="0">
                <a:latin typeface="Roboto"/>
                <a:cs typeface="Roboto"/>
              </a:rPr>
              <a:t>Creation</a:t>
            </a:r>
            <a:endParaRPr sz="2400">
              <a:latin typeface="Roboto"/>
              <a:cs typeface="Roboto"/>
            </a:endParaRPr>
          </a:p>
          <a:p>
            <a:pPr marL="488514" marR="1119265" lvl="1" indent="-488514" algn="r">
              <a:spcBef>
                <a:spcPts val="1420"/>
              </a:spcBef>
              <a:buFont typeface="Arial MT"/>
              <a:buChar char="○"/>
              <a:tabLst>
                <a:tab pos="488514" algn="l"/>
                <a:tab pos="489361" algn="l"/>
              </a:tabLst>
            </a:pPr>
            <a:r>
              <a:rPr sz="2400" spc="-20" dirty="0">
                <a:latin typeface="Roboto"/>
                <a:cs typeface="Roboto"/>
              </a:rPr>
              <a:t>For</a:t>
            </a:r>
            <a:r>
              <a:rPr sz="2400" spc="-27" dirty="0">
                <a:latin typeface="Roboto"/>
                <a:cs typeface="Roboto"/>
              </a:rPr>
              <a:t> </a:t>
            </a:r>
            <a:r>
              <a:rPr sz="2400" spc="-40" dirty="0">
                <a:latin typeface="Roboto"/>
                <a:cs typeface="Roboto"/>
              </a:rPr>
              <a:t>training</a:t>
            </a:r>
            <a:r>
              <a:rPr sz="2400" spc="-33" dirty="0">
                <a:latin typeface="Roboto"/>
                <a:cs typeface="Roboto"/>
              </a:rPr>
              <a:t> </a:t>
            </a:r>
            <a:r>
              <a:rPr sz="2400" spc="-47" dirty="0">
                <a:latin typeface="Roboto"/>
                <a:cs typeface="Roboto"/>
              </a:rPr>
              <a:t>DL</a:t>
            </a:r>
            <a:r>
              <a:rPr sz="2400" spc="-27" dirty="0">
                <a:latin typeface="Roboto"/>
                <a:cs typeface="Roboto"/>
              </a:rPr>
              <a:t> </a:t>
            </a:r>
            <a:r>
              <a:rPr sz="2400" spc="-13" dirty="0">
                <a:latin typeface="Roboto"/>
                <a:cs typeface="Roboto"/>
              </a:rPr>
              <a:t>models</a:t>
            </a:r>
            <a:endParaRPr sz="2400">
              <a:latin typeface="Roboto"/>
              <a:cs typeface="Roboto"/>
            </a:endParaRPr>
          </a:p>
          <a:p>
            <a:pPr lvl="1">
              <a:spcBef>
                <a:spcPts val="73"/>
              </a:spcBef>
              <a:buFont typeface="Arial MT"/>
              <a:buChar char="○"/>
            </a:pPr>
            <a:endParaRPr sz="3533">
              <a:latin typeface="Roboto"/>
              <a:cs typeface="Roboto"/>
            </a:endParaRPr>
          </a:p>
          <a:p>
            <a:pPr marL="505447" indent="-489361">
              <a:spcBef>
                <a:spcPts val="7"/>
              </a:spcBef>
              <a:buFont typeface="Arial MT"/>
              <a:buChar char="●"/>
              <a:tabLst>
                <a:tab pos="505447" algn="l"/>
                <a:tab pos="506294" algn="l"/>
              </a:tabLst>
            </a:pPr>
            <a:r>
              <a:rPr sz="2400" spc="-13" dirty="0">
                <a:latin typeface="Roboto"/>
                <a:cs typeface="Roboto"/>
              </a:rPr>
              <a:t>Image</a:t>
            </a:r>
            <a:r>
              <a:rPr sz="2400" spc="-60" dirty="0">
                <a:latin typeface="Roboto"/>
                <a:cs typeface="Roboto"/>
              </a:rPr>
              <a:t> </a:t>
            </a:r>
            <a:r>
              <a:rPr sz="2400" spc="-27" dirty="0">
                <a:latin typeface="Roboto"/>
                <a:cs typeface="Roboto"/>
              </a:rPr>
              <a:t>Editing</a:t>
            </a:r>
            <a:endParaRPr sz="2400">
              <a:latin typeface="Roboto"/>
              <a:cs typeface="Roboto"/>
            </a:endParaRPr>
          </a:p>
          <a:p>
            <a:pPr marL="1115032" lvl="1" indent="-489361">
              <a:spcBef>
                <a:spcPts val="1420"/>
              </a:spcBef>
              <a:buFont typeface="Arial MT"/>
              <a:buChar char="○"/>
              <a:tabLst>
                <a:tab pos="1114185" algn="l"/>
                <a:tab pos="1115879" algn="l"/>
              </a:tabLst>
            </a:pPr>
            <a:r>
              <a:rPr sz="2400" spc="-27" dirty="0">
                <a:latin typeface="Roboto"/>
                <a:cs typeface="Roboto"/>
              </a:rPr>
              <a:t>Reconstruct</a:t>
            </a:r>
            <a:r>
              <a:rPr sz="2400" spc="-40" dirty="0">
                <a:latin typeface="Roboto"/>
                <a:cs typeface="Roboto"/>
              </a:rPr>
              <a:t> </a:t>
            </a:r>
            <a:r>
              <a:rPr sz="2400" spc="-33" dirty="0">
                <a:latin typeface="Roboto"/>
                <a:cs typeface="Roboto"/>
              </a:rPr>
              <a:t>Variations</a:t>
            </a:r>
            <a:endParaRPr sz="2400">
              <a:latin typeface="Roboto"/>
              <a:cs typeface="Roboto"/>
            </a:endParaRPr>
          </a:p>
          <a:p>
            <a:pPr lvl="1">
              <a:lnSpc>
                <a:spcPct val="100000"/>
              </a:lnSpc>
              <a:buFont typeface="Arial MT"/>
              <a:buChar char="○"/>
            </a:pPr>
            <a:endParaRPr sz="2800">
              <a:latin typeface="Roboto"/>
              <a:cs typeface="Roboto"/>
            </a:endParaRPr>
          </a:p>
          <a:p>
            <a:pPr marL="505447" indent="-489361">
              <a:spcBef>
                <a:spcPts val="2360"/>
              </a:spcBef>
              <a:buFont typeface="Arial MT"/>
              <a:buChar char="●"/>
              <a:tabLst>
                <a:tab pos="505447" algn="l"/>
                <a:tab pos="506294" algn="l"/>
              </a:tabLst>
            </a:pPr>
            <a:r>
              <a:rPr sz="2400" spc="-20" dirty="0">
                <a:latin typeface="Roboto"/>
                <a:cs typeface="Roboto"/>
              </a:rPr>
              <a:t>Cyber</a:t>
            </a:r>
            <a:r>
              <a:rPr sz="2400" spc="-47" dirty="0">
                <a:latin typeface="Roboto"/>
                <a:cs typeface="Roboto"/>
              </a:rPr>
              <a:t> </a:t>
            </a:r>
            <a:r>
              <a:rPr sz="2400" spc="-40" dirty="0">
                <a:latin typeface="Roboto"/>
                <a:cs typeface="Roboto"/>
              </a:rPr>
              <a:t>Security</a:t>
            </a:r>
            <a:endParaRPr sz="2400">
              <a:latin typeface="Roboto"/>
              <a:cs typeface="Roboto"/>
            </a:endParaRPr>
          </a:p>
          <a:p>
            <a:pPr marL="1115032" lvl="1" indent="-489361">
              <a:spcBef>
                <a:spcPts val="1420"/>
              </a:spcBef>
              <a:buFont typeface="Arial MT"/>
              <a:buChar char="○"/>
              <a:tabLst>
                <a:tab pos="1114185" algn="l"/>
                <a:tab pos="1115879" algn="l"/>
              </a:tabLst>
            </a:pPr>
            <a:r>
              <a:rPr sz="2400" spc="-20" dirty="0">
                <a:latin typeface="Roboto"/>
                <a:cs typeface="Roboto"/>
              </a:rPr>
              <a:t>Addressing</a:t>
            </a:r>
            <a:r>
              <a:rPr sz="2400" spc="-47" dirty="0">
                <a:latin typeface="Roboto"/>
                <a:cs typeface="Roboto"/>
              </a:rPr>
              <a:t> </a:t>
            </a:r>
            <a:r>
              <a:rPr sz="2400" spc="-27" dirty="0">
                <a:latin typeface="Roboto"/>
                <a:cs typeface="Roboto"/>
              </a:rPr>
              <a:t>adversarial</a:t>
            </a:r>
            <a:r>
              <a:rPr sz="2400" spc="-40" dirty="0">
                <a:latin typeface="Roboto"/>
                <a:cs typeface="Roboto"/>
              </a:rPr>
              <a:t> </a:t>
            </a:r>
            <a:r>
              <a:rPr sz="2400" spc="-27" dirty="0">
                <a:latin typeface="Roboto"/>
                <a:cs typeface="Roboto"/>
              </a:rPr>
              <a:t>attacks</a:t>
            </a:r>
            <a:endParaRPr sz="2400">
              <a:latin typeface="Roboto"/>
              <a:cs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92332" y="1272466"/>
            <a:ext cx="9207348" cy="5179133"/>
          </a:xfrm>
          <a:prstGeom prst="rect">
            <a:avLst/>
          </a:prstGeom>
        </p:spPr>
      </p:pic>
      <p:sp>
        <p:nvSpPr>
          <p:cNvPr id="5" name="object 5"/>
          <p:cNvSpPr txBox="1">
            <a:spLocks noGrp="1"/>
          </p:cNvSpPr>
          <p:nvPr>
            <p:ph type="title"/>
          </p:nvPr>
        </p:nvSpPr>
        <p:spPr>
          <a:xfrm>
            <a:off x="353961" y="404728"/>
            <a:ext cx="9549017" cy="694207"/>
          </a:xfrm>
          <a:prstGeom prst="rect">
            <a:avLst/>
          </a:prstGeom>
        </p:spPr>
        <p:txBody>
          <a:bodyPr vert="horz" wrap="square" lIns="0" tIns="16933" rIns="0" bIns="0" rtlCol="0" anchor="ctr">
            <a:spAutoFit/>
          </a:bodyPr>
          <a:lstStyle/>
          <a:p>
            <a:pPr marL="16933">
              <a:lnSpc>
                <a:spcPct val="100000"/>
              </a:lnSpc>
              <a:spcBef>
                <a:spcPts val="133"/>
              </a:spcBef>
            </a:pPr>
            <a:r>
              <a:rPr spc="-20" dirty="0"/>
              <a:t>Deep</a:t>
            </a:r>
            <a:r>
              <a:rPr spc="-33" dirty="0"/>
              <a:t> </a:t>
            </a:r>
            <a:r>
              <a:rPr spc="-40" dirty="0"/>
              <a:t>Learning</a:t>
            </a:r>
            <a:r>
              <a:rPr spc="-20" dirty="0"/>
              <a:t> </a:t>
            </a:r>
            <a:r>
              <a:rPr spc="-33" dirty="0"/>
              <a:t>Architecture</a:t>
            </a:r>
            <a:r>
              <a:rPr spc="-27" dirty="0"/>
              <a:t> </a:t>
            </a:r>
            <a:r>
              <a:rPr spc="33" dirty="0"/>
              <a:t>of</a:t>
            </a:r>
            <a:r>
              <a:rPr spc="-27" dirty="0"/>
              <a:t> </a:t>
            </a:r>
            <a:r>
              <a:rPr spc="13" dirty="0"/>
              <a:t>GANs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4400" y="404728"/>
            <a:ext cx="9212815"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63562" y="404728"/>
            <a:ext cx="9163654"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
        <p:nvSpPr>
          <p:cNvPr id="4" name="object 4"/>
          <p:cNvSpPr txBox="1"/>
          <p:nvPr/>
        </p:nvSpPr>
        <p:spPr>
          <a:xfrm>
            <a:off x="483466" y="1337375"/>
            <a:ext cx="6354233" cy="386430"/>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1:</a:t>
            </a:r>
            <a:r>
              <a:rPr sz="2400" b="1" spc="7"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a:t>
            </a:r>
            <a:r>
              <a:rPr sz="2400" spc="-20" dirty="0">
                <a:solidFill>
                  <a:srgbClr val="333333"/>
                </a:solidFill>
                <a:latin typeface="Roboto"/>
                <a:cs typeface="Roboto"/>
              </a:rPr>
              <a:t> </a:t>
            </a:r>
            <a:r>
              <a:rPr sz="2400" spc="20" dirty="0">
                <a:solidFill>
                  <a:srgbClr val="333333"/>
                </a:solidFill>
                <a:latin typeface="Roboto"/>
                <a:cs typeface="Roboto"/>
              </a:rPr>
              <a:t>of</a:t>
            </a:r>
            <a:r>
              <a:rPr sz="2400" spc="-13"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96414" y="404728"/>
            <a:ext cx="9330802"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
        <p:nvSpPr>
          <p:cNvPr id="4" name="object 4"/>
          <p:cNvSpPr txBox="1"/>
          <p:nvPr/>
        </p:nvSpPr>
        <p:spPr>
          <a:xfrm>
            <a:off x="483466" y="1284035"/>
            <a:ext cx="6354233" cy="860918"/>
          </a:xfrm>
          <a:prstGeom prst="rect">
            <a:avLst/>
          </a:prstGeom>
        </p:spPr>
        <p:txBody>
          <a:bodyPr vert="horz" wrap="square" lIns="0" tIns="70272" rIns="0" bIns="0" rtlCol="0">
            <a:spAutoFit/>
          </a:bodyPr>
          <a:lstStyle/>
          <a:p>
            <a:pPr marL="505447" indent="-489361">
              <a:spcBef>
                <a:spcPts val="553"/>
              </a:spcBef>
              <a:buFont typeface="Arial MT"/>
              <a:buChar char="●"/>
              <a:tabLst>
                <a:tab pos="505447" algn="l"/>
                <a:tab pos="506294"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1:</a:t>
            </a:r>
            <a:r>
              <a:rPr sz="2400" b="1" spc="7"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a:t>
            </a:r>
            <a:r>
              <a:rPr sz="2400" spc="-20" dirty="0">
                <a:solidFill>
                  <a:srgbClr val="333333"/>
                </a:solidFill>
                <a:latin typeface="Roboto"/>
                <a:cs typeface="Roboto"/>
              </a:rPr>
              <a:t> </a:t>
            </a:r>
            <a:r>
              <a:rPr sz="2400" spc="20" dirty="0">
                <a:solidFill>
                  <a:srgbClr val="333333"/>
                </a:solidFill>
                <a:latin typeface="Roboto"/>
                <a:cs typeface="Roboto"/>
              </a:rPr>
              <a:t>of</a:t>
            </a:r>
            <a:r>
              <a:rPr sz="2400" spc="-13"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2:</a:t>
            </a:r>
            <a:r>
              <a:rPr sz="2400" b="1"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 </a:t>
            </a:r>
            <a:r>
              <a:rPr sz="2400" spc="20" dirty="0">
                <a:solidFill>
                  <a:srgbClr val="333333"/>
                </a:solidFill>
                <a:latin typeface="Roboto"/>
                <a:cs typeface="Roboto"/>
              </a:rPr>
              <a:t>of</a:t>
            </a:r>
            <a:r>
              <a:rPr sz="2400" spc="-2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09600" y="404728"/>
            <a:ext cx="9517615"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
        <p:nvSpPr>
          <p:cNvPr id="4" name="object 4"/>
          <p:cNvSpPr txBox="1"/>
          <p:nvPr/>
        </p:nvSpPr>
        <p:spPr>
          <a:xfrm>
            <a:off x="483466" y="1284035"/>
            <a:ext cx="6354233" cy="1281546"/>
          </a:xfrm>
          <a:prstGeom prst="rect">
            <a:avLst/>
          </a:prstGeom>
        </p:spPr>
        <p:txBody>
          <a:bodyPr vert="horz" wrap="square" lIns="0" tIns="70272" rIns="0" bIns="0" rtlCol="0">
            <a:spAutoFit/>
          </a:bodyPr>
          <a:lstStyle/>
          <a:p>
            <a:pPr marL="505447" indent="-489361">
              <a:spcBef>
                <a:spcPts val="553"/>
              </a:spcBef>
              <a:buFont typeface="Arial MT"/>
              <a:buChar char="●"/>
              <a:tabLst>
                <a:tab pos="505447" algn="l"/>
                <a:tab pos="506294"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1:</a:t>
            </a:r>
            <a:r>
              <a:rPr sz="2400" b="1" spc="7"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a:t>
            </a:r>
            <a:r>
              <a:rPr sz="2400" spc="-20" dirty="0">
                <a:solidFill>
                  <a:srgbClr val="333333"/>
                </a:solidFill>
                <a:latin typeface="Roboto"/>
                <a:cs typeface="Roboto"/>
              </a:rPr>
              <a:t> </a:t>
            </a:r>
            <a:r>
              <a:rPr sz="2400" spc="20" dirty="0">
                <a:solidFill>
                  <a:srgbClr val="333333"/>
                </a:solidFill>
                <a:latin typeface="Roboto"/>
                <a:cs typeface="Roboto"/>
              </a:rPr>
              <a:t>of</a:t>
            </a:r>
            <a:r>
              <a:rPr sz="2400" spc="-13"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2:</a:t>
            </a:r>
            <a:r>
              <a:rPr sz="2400" b="1"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 </a:t>
            </a:r>
            <a:r>
              <a:rPr sz="2400" spc="20" dirty="0">
                <a:solidFill>
                  <a:srgbClr val="333333"/>
                </a:solidFill>
                <a:latin typeface="Roboto"/>
                <a:cs typeface="Roboto"/>
              </a:rPr>
              <a:t>of</a:t>
            </a:r>
            <a:r>
              <a:rPr sz="2400" spc="-2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3:</a:t>
            </a:r>
            <a:r>
              <a:rPr sz="2400" b="1" spc="-53" dirty="0">
                <a:solidFill>
                  <a:srgbClr val="333333"/>
                </a:solidFill>
                <a:latin typeface="Roboto"/>
                <a:cs typeface="Roboto"/>
              </a:rPr>
              <a:t> </a:t>
            </a:r>
            <a:r>
              <a:rPr sz="2400" spc="-53" dirty="0">
                <a:solidFill>
                  <a:srgbClr val="333333"/>
                </a:solidFill>
                <a:latin typeface="Roboto"/>
                <a:cs typeface="Roboto"/>
              </a:rPr>
              <a:t>Train</a:t>
            </a:r>
            <a:r>
              <a:rPr sz="2400" spc="-20"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83466" y="404728"/>
            <a:ext cx="9643749"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
        <p:nvSpPr>
          <p:cNvPr id="4" name="object 4"/>
          <p:cNvSpPr/>
          <p:nvPr/>
        </p:nvSpPr>
        <p:spPr>
          <a:xfrm>
            <a:off x="1109999" y="2623800"/>
            <a:ext cx="5637107" cy="365760"/>
          </a:xfrm>
          <a:custGeom>
            <a:avLst/>
            <a:gdLst/>
            <a:ahLst/>
            <a:cxnLst/>
            <a:rect l="l" t="t" r="r" b="b"/>
            <a:pathLst>
              <a:path w="4227830" h="274319">
                <a:moveTo>
                  <a:pt x="4227202" y="274320"/>
                </a:moveTo>
                <a:lnTo>
                  <a:pt x="0" y="274320"/>
                </a:lnTo>
                <a:lnTo>
                  <a:pt x="0" y="0"/>
                </a:lnTo>
                <a:lnTo>
                  <a:pt x="4227202" y="0"/>
                </a:lnTo>
                <a:lnTo>
                  <a:pt x="4227202" y="274320"/>
                </a:lnTo>
                <a:close/>
              </a:path>
            </a:pathLst>
          </a:custGeom>
          <a:solidFill>
            <a:srgbClr val="FFFFFF"/>
          </a:solidFill>
        </p:spPr>
        <p:txBody>
          <a:bodyPr wrap="square" lIns="0" tIns="0" rIns="0" bIns="0" rtlCol="0"/>
          <a:lstStyle/>
          <a:p>
            <a:endParaRPr sz="2400"/>
          </a:p>
        </p:txBody>
      </p:sp>
      <p:sp>
        <p:nvSpPr>
          <p:cNvPr id="5" name="object 5"/>
          <p:cNvSpPr txBox="1"/>
          <p:nvPr/>
        </p:nvSpPr>
        <p:spPr>
          <a:xfrm>
            <a:off x="483466" y="1284035"/>
            <a:ext cx="6354233" cy="1702174"/>
          </a:xfrm>
          <a:prstGeom prst="rect">
            <a:avLst/>
          </a:prstGeom>
        </p:spPr>
        <p:txBody>
          <a:bodyPr vert="horz" wrap="square" lIns="0" tIns="70272" rIns="0" bIns="0" rtlCol="0">
            <a:spAutoFit/>
          </a:bodyPr>
          <a:lstStyle/>
          <a:p>
            <a:pPr marL="505447" indent="-489361">
              <a:spcBef>
                <a:spcPts val="553"/>
              </a:spcBef>
              <a:buFont typeface="Arial MT"/>
              <a:buChar char="●"/>
              <a:tabLst>
                <a:tab pos="505447" algn="l"/>
                <a:tab pos="506294"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1:</a:t>
            </a:r>
            <a:r>
              <a:rPr sz="2400" b="1" spc="7"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a:t>
            </a:r>
            <a:r>
              <a:rPr sz="2400" spc="-20" dirty="0">
                <a:solidFill>
                  <a:srgbClr val="333333"/>
                </a:solidFill>
                <a:latin typeface="Roboto"/>
                <a:cs typeface="Roboto"/>
              </a:rPr>
              <a:t> </a:t>
            </a:r>
            <a:r>
              <a:rPr sz="2400" spc="20" dirty="0">
                <a:solidFill>
                  <a:srgbClr val="333333"/>
                </a:solidFill>
                <a:latin typeface="Roboto"/>
                <a:cs typeface="Roboto"/>
              </a:rPr>
              <a:t>of</a:t>
            </a:r>
            <a:r>
              <a:rPr sz="2400" spc="-13"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2:</a:t>
            </a:r>
            <a:r>
              <a:rPr sz="2400" b="1"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 </a:t>
            </a:r>
            <a:r>
              <a:rPr sz="2400" spc="20" dirty="0">
                <a:solidFill>
                  <a:srgbClr val="333333"/>
                </a:solidFill>
                <a:latin typeface="Roboto"/>
                <a:cs typeface="Roboto"/>
              </a:rPr>
              <a:t>of</a:t>
            </a:r>
            <a:r>
              <a:rPr sz="2400" spc="-2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3:</a:t>
            </a:r>
            <a:r>
              <a:rPr sz="2400" b="1" spc="-53" dirty="0">
                <a:solidFill>
                  <a:srgbClr val="333333"/>
                </a:solidFill>
                <a:latin typeface="Roboto"/>
                <a:cs typeface="Roboto"/>
              </a:rPr>
              <a:t> </a:t>
            </a:r>
            <a:r>
              <a:rPr sz="2400" spc="-53" dirty="0">
                <a:solidFill>
                  <a:srgbClr val="333333"/>
                </a:solidFill>
                <a:latin typeface="Roboto"/>
                <a:cs typeface="Roboto"/>
              </a:rPr>
              <a:t>Train</a:t>
            </a:r>
            <a:r>
              <a:rPr sz="2400" spc="-20"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3.1:</a:t>
            </a:r>
            <a:r>
              <a:rPr sz="2400" b="1" spc="-33" dirty="0">
                <a:solidFill>
                  <a:srgbClr val="333333"/>
                </a:solidFill>
                <a:latin typeface="Roboto"/>
                <a:cs typeface="Roboto"/>
              </a:rPr>
              <a:t> </a:t>
            </a:r>
            <a:r>
              <a:rPr sz="2400" spc="-53" dirty="0">
                <a:solidFill>
                  <a:srgbClr val="333333"/>
                </a:solidFill>
                <a:latin typeface="Roboto"/>
                <a:cs typeface="Roboto"/>
              </a:rPr>
              <a:t>Take</a:t>
            </a:r>
            <a:r>
              <a:rPr sz="2400" spc="-20" dirty="0">
                <a:solidFill>
                  <a:srgbClr val="333333"/>
                </a:solidFill>
                <a:latin typeface="Roboto"/>
                <a:cs typeface="Roboto"/>
              </a:rPr>
              <a:t> samples</a:t>
            </a:r>
            <a:r>
              <a:rPr sz="2400" spc="-7" dirty="0">
                <a:solidFill>
                  <a:srgbClr val="333333"/>
                </a:solidFill>
                <a:latin typeface="Roboto"/>
                <a:cs typeface="Roboto"/>
              </a:rPr>
              <a:t> from </a:t>
            </a:r>
            <a:r>
              <a:rPr sz="2400" spc="-27" dirty="0">
                <a:solidFill>
                  <a:srgbClr val="333333"/>
                </a:solidFill>
                <a:latin typeface="Roboto"/>
                <a:cs typeface="Roboto"/>
              </a:rPr>
              <a:t>real</a:t>
            </a:r>
            <a:r>
              <a:rPr sz="2400" spc="-20" dirty="0">
                <a:solidFill>
                  <a:srgbClr val="333333"/>
                </a:solidFill>
                <a:latin typeface="Roboto"/>
                <a:cs typeface="Roboto"/>
              </a:rPr>
              <a:t> </a:t>
            </a:r>
            <a:r>
              <a:rPr sz="2400" spc="-27" dirty="0">
                <a:solidFill>
                  <a:srgbClr val="333333"/>
                </a:solidFill>
                <a:latin typeface="Roboto"/>
                <a:cs typeface="Roboto"/>
              </a:rPr>
              <a:t>data</a:t>
            </a:r>
            <a:endParaRPr sz="2400">
              <a:latin typeface="Roboto"/>
              <a:cs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60440" y="404728"/>
            <a:ext cx="9566776"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
        <p:nvSpPr>
          <p:cNvPr id="4" name="object 4"/>
          <p:cNvSpPr/>
          <p:nvPr/>
        </p:nvSpPr>
        <p:spPr>
          <a:xfrm>
            <a:off x="1109999" y="2623800"/>
            <a:ext cx="5637107" cy="365760"/>
          </a:xfrm>
          <a:custGeom>
            <a:avLst/>
            <a:gdLst/>
            <a:ahLst/>
            <a:cxnLst/>
            <a:rect l="l" t="t" r="r" b="b"/>
            <a:pathLst>
              <a:path w="4227830" h="274319">
                <a:moveTo>
                  <a:pt x="4227202" y="274320"/>
                </a:moveTo>
                <a:lnTo>
                  <a:pt x="0" y="274320"/>
                </a:lnTo>
                <a:lnTo>
                  <a:pt x="0" y="0"/>
                </a:lnTo>
                <a:lnTo>
                  <a:pt x="4227202" y="0"/>
                </a:lnTo>
                <a:lnTo>
                  <a:pt x="4227202" y="274320"/>
                </a:lnTo>
                <a:close/>
              </a:path>
            </a:pathLst>
          </a:custGeom>
          <a:solidFill>
            <a:srgbClr val="FFFFFF"/>
          </a:solidFill>
        </p:spPr>
        <p:txBody>
          <a:bodyPr wrap="square" lIns="0" tIns="0" rIns="0" bIns="0" rtlCol="0"/>
          <a:lstStyle/>
          <a:p>
            <a:endParaRPr sz="2400"/>
          </a:p>
        </p:txBody>
      </p:sp>
      <p:sp>
        <p:nvSpPr>
          <p:cNvPr id="5" name="object 5"/>
          <p:cNvSpPr txBox="1"/>
          <p:nvPr/>
        </p:nvSpPr>
        <p:spPr>
          <a:xfrm>
            <a:off x="483466" y="1284035"/>
            <a:ext cx="7123853" cy="2122802"/>
          </a:xfrm>
          <a:prstGeom prst="rect">
            <a:avLst/>
          </a:prstGeom>
        </p:spPr>
        <p:txBody>
          <a:bodyPr vert="horz" wrap="square" lIns="0" tIns="70272" rIns="0" bIns="0" rtlCol="0">
            <a:spAutoFit/>
          </a:bodyPr>
          <a:lstStyle/>
          <a:p>
            <a:pPr marL="505447" indent="-489361">
              <a:spcBef>
                <a:spcPts val="553"/>
              </a:spcBef>
              <a:buFont typeface="Arial MT"/>
              <a:buChar char="●"/>
              <a:tabLst>
                <a:tab pos="505447" algn="l"/>
                <a:tab pos="506294"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1:</a:t>
            </a:r>
            <a:r>
              <a:rPr sz="2400" b="1" spc="7"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a:t>
            </a:r>
            <a:r>
              <a:rPr sz="2400" spc="-20"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2:</a:t>
            </a:r>
            <a:r>
              <a:rPr sz="2400" b="1"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 </a:t>
            </a:r>
            <a:r>
              <a:rPr sz="2400" spc="20" dirty="0">
                <a:solidFill>
                  <a:srgbClr val="333333"/>
                </a:solidFill>
                <a:latin typeface="Roboto"/>
                <a:cs typeface="Roboto"/>
              </a:rPr>
              <a:t>of</a:t>
            </a:r>
            <a:r>
              <a:rPr sz="2400" spc="-2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3:</a:t>
            </a:r>
            <a:r>
              <a:rPr sz="2400" b="1" spc="-53" dirty="0">
                <a:solidFill>
                  <a:srgbClr val="333333"/>
                </a:solidFill>
                <a:latin typeface="Roboto"/>
                <a:cs typeface="Roboto"/>
              </a:rPr>
              <a:t> </a:t>
            </a:r>
            <a:r>
              <a:rPr sz="2400" spc="-53" dirty="0">
                <a:solidFill>
                  <a:srgbClr val="333333"/>
                </a:solidFill>
                <a:latin typeface="Roboto"/>
                <a:cs typeface="Roboto"/>
              </a:rPr>
              <a:t>Train</a:t>
            </a:r>
            <a:r>
              <a:rPr sz="2400" spc="-20"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3.1:</a:t>
            </a:r>
            <a:r>
              <a:rPr sz="2400" b="1" spc="-33" dirty="0">
                <a:solidFill>
                  <a:srgbClr val="333333"/>
                </a:solidFill>
                <a:latin typeface="Roboto"/>
                <a:cs typeface="Roboto"/>
              </a:rPr>
              <a:t> </a:t>
            </a:r>
            <a:r>
              <a:rPr sz="2400" spc="-53" dirty="0">
                <a:solidFill>
                  <a:srgbClr val="333333"/>
                </a:solidFill>
                <a:latin typeface="Roboto"/>
                <a:cs typeface="Roboto"/>
              </a:rPr>
              <a:t>Take</a:t>
            </a:r>
            <a:r>
              <a:rPr sz="2400" spc="-20" dirty="0">
                <a:solidFill>
                  <a:srgbClr val="333333"/>
                </a:solidFill>
                <a:latin typeface="Roboto"/>
                <a:cs typeface="Roboto"/>
              </a:rPr>
              <a:t> samples</a:t>
            </a:r>
            <a:r>
              <a:rPr sz="2400" spc="-7" dirty="0">
                <a:solidFill>
                  <a:srgbClr val="333333"/>
                </a:solidFill>
                <a:latin typeface="Roboto"/>
                <a:cs typeface="Roboto"/>
              </a:rPr>
              <a:t> from </a:t>
            </a:r>
            <a:r>
              <a:rPr sz="2400" spc="-27" dirty="0">
                <a:solidFill>
                  <a:srgbClr val="333333"/>
                </a:solidFill>
                <a:latin typeface="Roboto"/>
                <a:cs typeface="Roboto"/>
              </a:rPr>
              <a:t>real</a:t>
            </a:r>
            <a:r>
              <a:rPr sz="2400" spc="-20" dirty="0">
                <a:solidFill>
                  <a:srgbClr val="333333"/>
                </a:solidFill>
                <a:latin typeface="Roboto"/>
                <a:cs typeface="Roboto"/>
              </a:rPr>
              <a:t> </a:t>
            </a:r>
            <a:r>
              <a:rPr sz="2400" spc="-27" dirty="0">
                <a:solidFill>
                  <a:srgbClr val="333333"/>
                </a:solidFill>
                <a:latin typeface="Roboto"/>
                <a:cs typeface="Roboto"/>
              </a:rPr>
              <a:t>data</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3.2:</a:t>
            </a:r>
            <a:r>
              <a:rPr sz="2400" b="1" spc="20" dirty="0">
                <a:solidFill>
                  <a:srgbClr val="333333"/>
                </a:solidFill>
                <a:latin typeface="Roboto"/>
                <a:cs typeface="Roboto"/>
              </a:rPr>
              <a:t> </a:t>
            </a:r>
            <a:r>
              <a:rPr sz="2400" spc="-20" dirty="0">
                <a:solidFill>
                  <a:srgbClr val="333333"/>
                </a:solidFill>
                <a:latin typeface="Roboto"/>
                <a:cs typeface="Roboto"/>
              </a:rPr>
              <a:t>Generate </a:t>
            </a:r>
            <a:r>
              <a:rPr sz="2400" spc="-7" dirty="0">
                <a:solidFill>
                  <a:srgbClr val="333333"/>
                </a:solidFill>
                <a:latin typeface="Roboto"/>
                <a:cs typeface="Roboto"/>
              </a:rPr>
              <a:t>fake</a:t>
            </a:r>
            <a:r>
              <a:rPr sz="2400" spc="-13" dirty="0">
                <a:solidFill>
                  <a:srgbClr val="333333"/>
                </a:solidFill>
                <a:latin typeface="Roboto"/>
                <a:cs typeface="Roboto"/>
              </a:rPr>
              <a:t> </a:t>
            </a:r>
            <a:r>
              <a:rPr sz="2400" spc="-27" dirty="0">
                <a:solidFill>
                  <a:srgbClr val="333333"/>
                </a:solidFill>
                <a:latin typeface="Roboto"/>
                <a:cs typeface="Roboto"/>
              </a:rPr>
              <a:t>data</a:t>
            </a:r>
            <a:r>
              <a:rPr sz="2400" spc="-13" dirty="0">
                <a:solidFill>
                  <a:srgbClr val="333333"/>
                </a:solidFill>
                <a:latin typeface="Roboto"/>
                <a:cs typeface="Roboto"/>
              </a:rPr>
              <a:t> </a:t>
            </a:r>
            <a:r>
              <a:rPr sz="2400" spc="-7" dirty="0">
                <a:solidFill>
                  <a:srgbClr val="333333"/>
                </a:solidFill>
                <a:latin typeface="Roboto"/>
                <a:cs typeface="Roboto"/>
              </a:rPr>
              <a:t>from</a:t>
            </a:r>
            <a:r>
              <a:rPr sz="2400" spc="-13"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9E5245-8D04-44C6-BFEF-F9F74A2C84A2}"/>
              </a:ext>
            </a:extLst>
          </p:cNvPr>
          <p:cNvPicPr>
            <a:picLocks noChangeAspect="1"/>
          </p:cNvPicPr>
          <p:nvPr/>
        </p:nvPicPr>
        <p:blipFill>
          <a:blip r:embed="rId2"/>
          <a:stretch>
            <a:fillRect/>
          </a:stretch>
        </p:blipFill>
        <p:spPr>
          <a:xfrm>
            <a:off x="0" y="1571795"/>
            <a:ext cx="12192000" cy="3714409"/>
          </a:xfrm>
          <a:prstGeom prst="rect">
            <a:avLst/>
          </a:prstGeom>
        </p:spPr>
      </p:pic>
    </p:spTree>
    <p:extLst>
      <p:ext uri="{BB962C8B-B14F-4D97-AF65-F5344CB8AC3E}">
        <p14:creationId xmlns:p14="http://schemas.microsoft.com/office/powerpoint/2010/main" val="4280373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63562" y="404728"/>
            <a:ext cx="9163654"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
        <p:nvSpPr>
          <p:cNvPr id="4" name="object 4"/>
          <p:cNvSpPr/>
          <p:nvPr/>
        </p:nvSpPr>
        <p:spPr>
          <a:xfrm>
            <a:off x="1109999" y="2623800"/>
            <a:ext cx="5637107" cy="365760"/>
          </a:xfrm>
          <a:custGeom>
            <a:avLst/>
            <a:gdLst/>
            <a:ahLst/>
            <a:cxnLst/>
            <a:rect l="l" t="t" r="r" b="b"/>
            <a:pathLst>
              <a:path w="4227830" h="274319">
                <a:moveTo>
                  <a:pt x="4227202" y="274320"/>
                </a:moveTo>
                <a:lnTo>
                  <a:pt x="0" y="274320"/>
                </a:lnTo>
                <a:lnTo>
                  <a:pt x="0" y="0"/>
                </a:lnTo>
                <a:lnTo>
                  <a:pt x="4227202" y="0"/>
                </a:lnTo>
                <a:lnTo>
                  <a:pt x="4227202" y="274320"/>
                </a:lnTo>
                <a:close/>
              </a:path>
            </a:pathLst>
          </a:custGeom>
          <a:solidFill>
            <a:srgbClr val="FFFFFF"/>
          </a:solidFill>
        </p:spPr>
        <p:txBody>
          <a:bodyPr wrap="square" lIns="0" tIns="0" rIns="0" bIns="0" rtlCol="0"/>
          <a:lstStyle/>
          <a:p>
            <a:endParaRPr sz="2400"/>
          </a:p>
        </p:txBody>
      </p:sp>
      <p:sp>
        <p:nvSpPr>
          <p:cNvPr id="5" name="object 5"/>
          <p:cNvSpPr/>
          <p:nvPr/>
        </p:nvSpPr>
        <p:spPr>
          <a:xfrm>
            <a:off x="1109999" y="3462000"/>
            <a:ext cx="10319173" cy="365760"/>
          </a:xfrm>
          <a:custGeom>
            <a:avLst/>
            <a:gdLst/>
            <a:ahLst/>
            <a:cxnLst/>
            <a:rect l="l" t="t" r="r" b="b"/>
            <a:pathLst>
              <a:path w="7739380" h="274319">
                <a:moveTo>
                  <a:pt x="7739025" y="274319"/>
                </a:moveTo>
                <a:lnTo>
                  <a:pt x="0" y="274319"/>
                </a:lnTo>
                <a:lnTo>
                  <a:pt x="0" y="0"/>
                </a:lnTo>
                <a:lnTo>
                  <a:pt x="7739025" y="0"/>
                </a:lnTo>
                <a:lnTo>
                  <a:pt x="7739025" y="274319"/>
                </a:lnTo>
                <a:close/>
              </a:path>
            </a:pathLst>
          </a:custGeom>
          <a:solidFill>
            <a:srgbClr val="FFFFFF"/>
          </a:solidFill>
        </p:spPr>
        <p:txBody>
          <a:bodyPr wrap="square" lIns="0" tIns="0" rIns="0" bIns="0" rtlCol="0"/>
          <a:lstStyle/>
          <a:p>
            <a:endParaRPr sz="2400"/>
          </a:p>
        </p:txBody>
      </p:sp>
      <p:sp>
        <p:nvSpPr>
          <p:cNvPr id="6" name="object 6"/>
          <p:cNvSpPr txBox="1"/>
          <p:nvPr/>
        </p:nvSpPr>
        <p:spPr>
          <a:xfrm>
            <a:off x="483465" y="1284035"/>
            <a:ext cx="10947400" cy="2543430"/>
          </a:xfrm>
          <a:prstGeom prst="rect">
            <a:avLst/>
          </a:prstGeom>
        </p:spPr>
        <p:txBody>
          <a:bodyPr vert="horz" wrap="square" lIns="0" tIns="70272" rIns="0" bIns="0" rtlCol="0">
            <a:spAutoFit/>
          </a:bodyPr>
          <a:lstStyle/>
          <a:p>
            <a:pPr marL="505447" indent="-489361">
              <a:spcBef>
                <a:spcPts val="553"/>
              </a:spcBef>
              <a:buFont typeface="Arial MT"/>
              <a:buChar char="●"/>
              <a:tabLst>
                <a:tab pos="505447" algn="l"/>
                <a:tab pos="506294"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1:</a:t>
            </a:r>
            <a:r>
              <a:rPr sz="2400" b="1" spc="7"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a:t>
            </a:r>
            <a:r>
              <a:rPr sz="2400" spc="-20"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2:</a:t>
            </a:r>
            <a:r>
              <a:rPr sz="2400" b="1"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 </a:t>
            </a:r>
            <a:r>
              <a:rPr sz="2400" spc="20" dirty="0">
                <a:solidFill>
                  <a:srgbClr val="333333"/>
                </a:solidFill>
                <a:latin typeface="Roboto"/>
                <a:cs typeface="Roboto"/>
              </a:rPr>
              <a:t>of</a:t>
            </a:r>
            <a:r>
              <a:rPr sz="2400" spc="-2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3:</a:t>
            </a:r>
            <a:r>
              <a:rPr sz="2400" b="1" spc="-53" dirty="0">
                <a:solidFill>
                  <a:srgbClr val="333333"/>
                </a:solidFill>
                <a:latin typeface="Roboto"/>
                <a:cs typeface="Roboto"/>
              </a:rPr>
              <a:t> </a:t>
            </a:r>
            <a:r>
              <a:rPr sz="2400" spc="-53" dirty="0">
                <a:solidFill>
                  <a:srgbClr val="333333"/>
                </a:solidFill>
                <a:latin typeface="Roboto"/>
                <a:cs typeface="Roboto"/>
              </a:rPr>
              <a:t>Train</a:t>
            </a:r>
            <a:r>
              <a:rPr sz="2400" spc="-20"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3.1:</a:t>
            </a:r>
            <a:r>
              <a:rPr sz="2400" b="1" spc="-33" dirty="0">
                <a:solidFill>
                  <a:srgbClr val="333333"/>
                </a:solidFill>
                <a:latin typeface="Roboto"/>
                <a:cs typeface="Roboto"/>
              </a:rPr>
              <a:t> </a:t>
            </a:r>
            <a:r>
              <a:rPr sz="2400" spc="-53" dirty="0">
                <a:solidFill>
                  <a:srgbClr val="333333"/>
                </a:solidFill>
                <a:latin typeface="Roboto"/>
                <a:cs typeface="Roboto"/>
              </a:rPr>
              <a:t>Take</a:t>
            </a:r>
            <a:r>
              <a:rPr sz="2400" spc="-20" dirty="0">
                <a:solidFill>
                  <a:srgbClr val="333333"/>
                </a:solidFill>
                <a:latin typeface="Roboto"/>
                <a:cs typeface="Roboto"/>
              </a:rPr>
              <a:t> samples</a:t>
            </a:r>
            <a:r>
              <a:rPr sz="2400" spc="-7" dirty="0">
                <a:solidFill>
                  <a:srgbClr val="333333"/>
                </a:solidFill>
                <a:latin typeface="Roboto"/>
                <a:cs typeface="Roboto"/>
              </a:rPr>
              <a:t> from </a:t>
            </a:r>
            <a:r>
              <a:rPr sz="2400" spc="-27" dirty="0">
                <a:solidFill>
                  <a:srgbClr val="333333"/>
                </a:solidFill>
                <a:latin typeface="Roboto"/>
                <a:cs typeface="Roboto"/>
              </a:rPr>
              <a:t>real</a:t>
            </a:r>
            <a:r>
              <a:rPr sz="2400" spc="-20" dirty="0">
                <a:solidFill>
                  <a:srgbClr val="333333"/>
                </a:solidFill>
                <a:latin typeface="Roboto"/>
                <a:cs typeface="Roboto"/>
              </a:rPr>
              <a:t> </a:t>
            </a:r>
            <a:r>
              <a:rPr sz="2400" spc="-27" dirty="0">
                <a:solidFill>
                  <a:srgbClr val="333333"/>
                </a:solidFill>
                <a:latin typeface="Roboto"/>
                <a:cs typeface="Roboto"/>
              </a:rPr>
              <a:t>data</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3.2:</a:t>
            </a:r>
            <a:r>
              <a:rPr sz="2400" b="1" spc="20" dirty="0">
                <a:solidFill>
                  <a:srgbClr val="333333"/>
                </a:solidFill>
                <a:latin typeface="Roboto"/>
                <a:cs typeface="Roboto"/>
              </a:rPr>
              <a:t> </a:t>
            </a:r>
            <a:r>
              <a:rPr sz="2400" spc="-20" dirty="0">
                <a:solidFill>
                  <a:srgbClr val="333333"/>
                </a:solidFill>
                <a:latin typeface="Roboto"/>
                <a:cs typeface="Roboto"/>
              </a:rPr>
              <a:t>Generate</a:t>
            </a:r>
            <a:r>
              <a:rPr sz="2400" spc="-13" dirty="0">
                <a:solidFill>
                  <a:srgbClr val="333333"/>
                </a:solidFill>
                <a:latin typeface="Roboto"/>
                <a:cs typeface="Roboto"/>
              </a:rPr>
              <a:t> </a:t>
            </a:r>
            <a:r>
              <a:rPr sz="2400" spc="-7" dirty="0">
                <a:solidFill>
                  <a:srgbClr val="333333"/>
                </a:solidFill>
                <a:latin typeface="Roboto"/>
                <a:cs typeface="Roboto"/>
              </a:rPr>
              <a:t>fake</a:t>
            </a:r>
            <a:r>
              <a:rPr sz="2400" spc="-20" dirty="0">
                <a:solidFill>
                  <a:srgbClr val="333333"/>
                </a:solidFill>
                <a:latin typeface="Roboto"/>
                <a:cs typeface="Roboto"/>
              </a:rPr>
              <a:t> </a:t>
            </a:r>
            <a:r>
              <a:rPr sz="2400" spc="-27" dirty="0">
                <a:solidFill>
                  <a:srgbClr val="333333"/>
                </a:solidFill>
                <a:latin typeface="Roboto"/>
                <a:cs typeface="Roboto"/>
              </a:rPr>
              <a:t>data</a:t>
            </a:r>
            <a:r>
              <a:rPr sz="2400" spc="-13" dirty="0">
                <a:solidFill>
                  <a:srgbClr val="333333"/>
                </a:solidFill>
                <a:latin typeface="Roboto"/>
                <a:cs typeface="Roboto"/>
              </a:rPr>
              <a:t> </a:t>
            </a:r>
            <a:r>
              <a:rPr sz="2400" spc="-7" dirty="0">
                <a:solidFill>
                  <a:srgbClr val="333333"/>
                </a:solidFill>
                <a:latin typeface="Roboto"/>
                <a:cs typeface="Roboto"/>
              </a:rPr>
              <a:t>from </a:t>
            </a:r>
            <a:r>
              <a:rPr sz="2400" spc="-27" dirty="0">
                <a:solidFill>
                  <a:srgbClr val="333333"/>
                </a:solidFill>
                <a:latin typeface="Roboto"/>
                <a:cs typeface="Roboto"/>
              </a:rPr>
              <a:t>Generator</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dirty="0">
                <a:solidFill>
                  <a:srgbClr val="333333"/>
                </a:solidFill>
                <a:latin typeface="Roboto"/>
                <a:cs typeface="Roboto"/>
              </a:rPr>
              <a:t> </a:t>
            </a:r>
            <a:r>
              <a:rPr sz="2400" b="1" spc="-7" dirty="0">
                <a:solidFill>
                  <a:srgbClr val="333333"/>
                </a:solidFill>
                <a:latin typeface="Roboto"/>
                <a:cs typeface="Roboto"/>
              </a:rPr>
              <a:t>3.3:</a:t>
            </a:r>
            <a:r>
              <a:rPr sz="2400" b="1" spc="27" dirty="0">
                <a:solidFill>
                  <a:srgbClr val="333333"/>
                </a:solidFill>
                <a:latin typeface="Roboto"/>
                <a:cs typeface="Roboto"/>
              </a:rPr>
              <a:t> </a:t>
            </a:r>
            <a:r>
              <a:rPr sz="2400" spc="-27" dirty="0">
                <a:solidFill>
                  <a:srgbClr val="333333"/>
                </a:solidFill>
                <a:latin typeface="Roboto"/>
                <a:cs typeface="Roboto"/>
              </a:rPr>
              <a:t>Update</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7" dirty="0">
                <a:solidFill>
                  <a:srgbClr val="333333"/>
                </a:solidFill>
                <a:latin typeface="Roboto"/>
                <a:cs typeface="Roboto"/>
              </a:rPr>
              <a:t>parameters</a:t>
            </a:r>
            <a:r>
              <a:rPr sz="2400" spc="-7"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r>
              <a:rPr sz="2400" spc="7" dirty="0">
                <a:solidFill>
                  <a:srgbClr val="333333"/>
                </a:solidFill>
                <a:latin typeface="Roboto"/>
                <a:cs typeface="Roboto"/>
              </a:rPr>
              <a:t> </a:t>
            </a:r>
            <a:r>
              <a:rPr sz="2400" spc="-27" dirty="0">
                <a:solidFill>
                  <a:srgbClr val="333333"/>
                </a:solidFill>
                <a:latin typeface="Roboto"/>
                <a:cs typeface="Roboto"/>
              </a:rPr>
              <a:t>on</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0" dirty="0">
                <a:solidFill>
                  <a:srgbClr val="333333"/>
                </a:solidFill>
                <a:latin typeface="Roboto"/>
                <a:cs typeface="Roboto"/>
              </a:rPr>
              <a:t>combined</a:t>
            </a:r>
            <a:r>
              <a:rPr sz="2400" dirty="0">
                <a:solidFill>
                  <a:srgbClr val="333333"/>
                </a:solidFill>
                <a:latin typeface="Roboto"/>
                <a:cs typeface="Roboto"/>
              </a:rPr>
              <a:t> </a:t>
            </a:r>
            <a:r>
              <a:rPr sz="2400" spc="-27" dirty="0">
                <a:solidFill>
                  <a:srgbClr val="333333"/>
                </a:solidFill>
                <a:latin typeface="Roboto"/>
                <a:cs typeface="Roboto"/>
              </a:rPr>
              <a:t>batch</a:t>
            </a:r>
            <a:endParaRPr sz="2400">
              <a:latin typeface="Roboto"/>
              <a:cs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34066" y="404728"/>
            <a:ext cx="9193150"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
        <p:nvSpPr>
          <p:cNvPr id="4" name="object 4"/>
          <p:cNvSpPr/>
          <p:nvPr/>
        </p:nvSpPr>
        <p:spPr>
          <a:xfrm>
            <a:off x="1109999" y="2623800"/>
            <a:ext cx="5637107" cy="365760"/>
          </a:xfrm>
          <a:custGeom>
            <a:avLst/>
            <a:gdLst/>
            <a:ahLst/>
            <a:cxnLst/>
            <a:rect l="l" t="t" r="r" b="b"/>
            <a:pathLst>
              <a:path w="4227830" h="274319">
                <a:moveTo>
                  <a:pt x="4227202" y="274320"/>
                </a:moveTo>
                <a:lnTo>
                  <a:pt x="0" y="274320"/>
                </a:lnTo>
                <a:lnTo>
                  <a:pt x="0" y="0"/>
                </a:lnTo>
                <a:lnTo>
                  <a:pt x="4227202" y="0"/>
                </a:lnTo>
                <a:lnTo>
                  <a:pt x="4227202" y="274320"/>
                </a:lnTo>
                <a:close/>
              </a:path>
            </a:pathLst>
          </a:custGeom>
          <a:solidFill>
            <a:srgbClr val="FFFFFF"/>
          </a:solidFill>
        </p:spPr>
        <p:txBody>
          <a:bodyPr wrap="square" lIns="0" tIns="0" rIns="0" bIns="0" rtlCol="0"/>
          <a:lstStyle/>
          <a:p>
            <a:endParaRPr sz="2400"/>
          </a:p>
        </p:txBody>
      </p:sp>
      <p:sp>
        <p:nvSpPr>
          <p:cNvPr id="5" name="object 5"/>
          <p:cNvSpPr/>
          <p:nvPr/>
        </p:nvSpPr>
        <p:spPr>
          <a:xfrm>
            <a:off x="1109999" y="3462000"/>
            <a:ext cx="10319173" cy="365760"/>
          </a:xfrm>
          <a:custGeom>
            <a:avLst/>
            <a:gdLst/>
            <a:ahLst/>
            <a:cxnLst/>
            <a:rect l="l" t="t" r="r" b="b"/>
            <a:pathLst>
              <a:path w="7739380" h="274319">
                <a:moveTo>
                  <a:pt x="7739025" y="274319"/>
                </a:moveTo>
                <a:lnTo>
                  <a:pt x="0" y="274319"/>
                </a:lnTo>
                <a:lnTo>
                  <a:pt x="0" y="0"/>
                </a:lnTo>
                <a:lnTo>
                  <a:pt x="7739025" y="0"/>
                </a:lnTo>
                <a:lnTo>
                  <a:pt x="7739025" y="274319"/>
                </a:lnTo>
                <a:close/>
              </a:path>
            </a:pathLst>
          </a:custGeom>
          <a:solidFill>
            <a:srgbClr val="FFFFFF"/>
          </a:solidFill>
        </p:spPr>
        <p:txBody>
          <a:bodyPr wrap="square" lIns="0" tIns="0" rIns="0" bIns="0" rtlCol="0"/>
          <a:lstStyle/>
          <a:p>
            <a:endParaRPr sz="2400"/>
          </a:p>
        </p:txBody>
      </p:sp>
      <p:sp>
        <p:nvSpPr>
          <p:cNvPr id="6" name="object 6"/>
          <p:cNvSpPr txBox="1"/>
          <p:nvPr/>
        </p:nvSpPr>
        <p:spPr>
          <a:xfrm>
            <a:off x="483465" y="1284035"/>
            <a:ext cx="10947400" cy="2543430"/>
          </a:xfrm>
          <a:prstGeom prst="rect">
            <a:avLst/>
          </a:prstGeom>
        </p:spPr>
        <p:txBody>
          <a:bodyPr vert="horz" wrap="square" lIns="0" tIns="70272" rIns="0" bIns="0" rtlCol="0">
            <a:spAutoFit/>
          </a:bodyPr>
          <a:lstStyle/>
          <a:p>
            <a:pPr marL="505447" indent="-489361">
              <a:spcBef>
                <a:spcPts val="553"/>
              </a:spcBef>
              <a:buFont typeface="Arial MT"/>
              <a:buChar char="●"/>
              <a:tabLst>
                <a:tab pos="505447" algn="l"/>
                <a:tab pos="506294"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1:</a:t>
            </a:r>
            <a:r>
              <a:rPr sz="2400" b="1" spc="7"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a:t>
            </a:r>
            <a:r>
              <a:rPr sz="2400" spc="-20"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2:</a:t>
            </a:r>
            <a:r>
              <a:rPr sz="2400" b="1"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 </a:t>
            </a:r>
            <a:r>
              <a:rPr sz="2400" spc="20" dirty="0">
                <a:solidFill>
                  <a:srgbClr val="333333"/>
                </a:solidFill>
                <a:latin typeface="Roboto"/>
                <a:cs typeface="Roboto"/>
              </a:rPr>
              <a:t>of</a:t>
            </a:r>
            <a:r>
              <a:rPr sz="2400" spc="-2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 3:</a:t>
            </a:r>
            <a:r>
              <a:rPr sz="2400" b="1" spc="-33" dirty="0">
                <a:solidFill>
                  <a:srgbClr val="333333"/>
                </a:solidFill>
                <a:latin typeface="Roboto"/>
                <a:cs typeface="Roboto"/>
              </a:rPr>
              <a:t> </a:t>
            </a:r>
            <a:r>
              <a:rPr sz="2400" spc="-53" dirty="0">
                <a:solidFill>
                  <a:srgbClr val="333333"/>
                </a:solidFill>
                <a:latin typeface="Roboto"/>
                <a:cs typeface="Roboto"/>
              </a:rPr>
              <a:t>Train</a:t>
            </a:r>
            <a:r>
              <a:rPr sz="2400" spc="-13" dirty="0">
                <a:solidFill>
                  <a:srgbClr val="333333"/>
                </a:solidFill>
                <a:latin typeface="Roboto"/>
                <a:cs typeface="Roboto"/>
              </a:rPr>
              <a:t> </a:t>
            </a:r>
            <a:r>
              <a:rPr sz="2400" spc="-33" dirty="0">
                <a:solidFill>
                  <a:srgbClr val="333333"/>
                </a:solidFill>
                <a:latin typeface="Roboto"/>
                <a:cs typeface="Roboto"/>
              </a:rPr>
              <a:t>Discriminator</a:t>
            </a:r>
            <a:r>
              <a:rPr sz="2400" spc="33" dirty="0">
                <a:solidFill>
                  <a:srgbClr val="333333"/>
                </a:solidFill>
                <a:latin typeface="Roboto"/>
                <a:cs typeface="Roboto"/>
              </a:rPr>
              <a:t> </a:t>
            </a:r>
            <a:r>
              <a:rPr sz="2400" dirty="0">
                <a:solidFill>
                  <a:srgbClr val="333333"/>
                </a:solidFill>
                <a:latin typeface="Roboto"/>
                <a:cs typeface="Roboto"/>
              </a:rPr>
              <a:t>(for</a:t>
            </a:r>
            <a:r>
              <a:rPr sz="2400" spc="-7" dirty="0">
                <a:solidFill>
                  <a:srgbClr val="333333"/>
                </a:solidFill>
                <a:latin typeface="Roboto"/>
                <a:cs typeface="Roboto"/>
              </a:rPr>
              <a:t> </a:t>
            </a:r>
            <a:r>
              <a:rPr sz="2400" spc="-13" dirty="0">
                <a:solidFill>
                  <a:srgbClr val="333333"/>
                </a:solidFill>
                <a:latin typeface="Roboto"/>
                <a:cs typeface="Roboto"/>
              </a:rPr>
              <a:t>one</a:t>
            </a:r>
            <a:r>
              <a:rPr sz="2400" spc="-7" dirty="0">
                <a:solidFill>
                  <a:srgbClr val="333333"/>
                </a:solidFill>
                <a:latin typeface="Roboto"/>
                <a:cs typeface="Roboto"/>
              </a:rPr>
              <a:t> </a:t>
            </a:r>
            <a:r>
              <a:rPr sz="2400" spc="-20" dirty="0">
                <a:solidFill>
                  <a:srgbClr val="333333"/>
                </a:solidFill>
                <a:latin typeface="Roboto"/>
                <a:cs typeface="Roboto"/>
              </a:rPr>
              <a:t>or</a:t>
            </a:r>
            <a:r>
              <a:rPr sz="2400" dirty="0">
                <a:solidFill>
                  <a:srgbClr val="333333"/>
                </a:solidFill>
                <a:latin typeface="Roboto"/>
                <a:cs typeface="Roboto"/>
              </a:rPr>
              <a:t> </a:t>
            </a:r>
            <a:r>
              <a:rPr sz="2400" spc="-13" dirty="0">
                <a:solidFill>
                  <a:srgbClr val="333333"/>
                </a:solidFill>
                <a:latin typeface="Roboto"/>
                <a:cs typeface="Roboto"/>
              </a:rPr>
              <a:t>more</a:t>
            </a:r>
            <a:r>
              <a:rPr sz="2400" spc="-7" dirty="0">
                <a:solidFill>
                  <a:srgbClr val="333333"/>
                </a:solidFill>
                <a:latin typeface="Roboto"/>
                <a:cs typeface="Roboto"/>
              </a:rPr>
              <a:t> </a:t>
            </a:r>
            <a:r>
              <a:rPr sz="2400" spc="-27" dirty="0">
                <a:solidFill>
                  <a:srgbClr val="333333"/>
                </a:solidFill>
                <a:latin typeface="Roboto"/>
                <a:cs typeface="Roboto"/>
              </a:rPr>
              <a:t>iterations)</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3.1:</a:t>
            </a:r>
            <a:r>
              <a:rPr sz="2400" b="1" spc="-33" dirty="0">
                <a:solidFill>
                  <a:srgbClr val="333333"/>
                </a:solidFill>
                <a:latin typeface="Roboto"/>
                <a:cs typeface="Roboto"/>
              </a:rPr>
              <a:t> </a:t>
            </a:r>
            <a:r>
              <a:rPr sz="2400" spc="-53" dirty="0">
                <a:solidFill>
                  <a:srgbClr val="333333"/>
                </a:solidFill>
                <a:latin typeface="Roboto"/>
                <a:cs typeface="Roboto"/>
              </a:rPr>
              <a:t>Take</a:t>
            </a:r>
            <a:r>
              <a:rPr sz="2400" spc="-20" dirty="0">
                <a:solidFill>
                  <a:srgbClr val="333333"/>
                </a:solidFill>
                <a:latin typeface="Roboto"/>
                <a:cs typeface="Roboto"/>
              </a:rPr>
              <a:t> samples</a:t>
            </a:r>
            <a:r>
              <a:rPr sz="2400" spc="-7" dirty="0">
                <a:solidFill>
                  <a:srgbClr val="333333"/>
                </a:solidFill>
                <a:latin typeface="Roboto"/>
                <a:cs typeface="Roboto"/>
              </a:rPr>
              <a:t> from </a:t>
            </a:r>
            <a:r>
              <a:rPr sz="2400" spc="-27" dirty="0">
                <a:solidFill>
                  <a:srgbClr val="333333"/>
                </a:solidFill>
                <a:latin typeface="Roboto"/>
                <a:cs typeface="Roboto"/>
              </a:rPr>
              <a:t>real</a:t>
            </a:r>
            <a:r>
              <a:rPr sz="2400" spc="-20" dirty="0">
                <a:solidFill>
                  <a:srgbClr val="333333"/>
                </a:solidFill>
                <a:latin typeface="Roboto"/>
                <a:cs typeface="Roboto"/>
              </a:rPr>
              <a:t> </a:t>
            </a:r>
            <a:r>
              <a:rPr sz="2400" spc="-27" dirty="0">
                <a:solidFill>
                  <a:srgbClr val="333333"/>
                </a:solidFill>
                <a:latin typeface="Roboto"/>
                <a:cs typeface="Roboto"/>
              </a:rPr>
              <a:t>data</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3.2:</a:t>
            </a:r>
            <a:r>
              <a:rPr sz="2400" b="1" spc="20" dirty="0">
                <a:solidFill>
                  <a:srgbClr val="333333"/>
                </a:solidFill>
                <a:latin typeface="Roboto"/>
                <a:cs typeface="Roboto"/>
              </a:rPr>
              <a:t> </a:t>
            </a:r>
            <a:r>
              <a:rPr sz="2400" spc="-20" dirty="0">
                <a:solidFill>
                  <a:srgbClr val="333333"/>
                </a:solidFill>
                <a:latin typeface="Roboto"/>
                <a:cs typeface="Roboto"/>
              </a:rPr>
              <a:t>Generate</a:t>
            </a:r>
            <a:r>
              <a:rPr sz="2400" spc="-13" dirty="0">
                <a:solidFill>
                  <a:srgbClr val="333333"/>
                </a:solidFill>
                <a:latin typeface="Roboto"/>
                <a:cs typeface="Roboto"/>
              </a:rPr>
              <a:t> </a:t>
            </a:r>
            <a:r>
              <a:rPr sz="2400" spc="-7" dirty="0">
                <a:solidFill>
                  <a:srgbClr val="333333"/>
                </a:solidFill>
                <a:latin typeface="Roboto"/>
                <a:cs typeface="Roboto"/>
              </a:rPr>
              <a:t>fake</a:t>
            </a:r>
            <a:r>
              <a:rPr sz="2400" spc="-20" dirty="0">
                <a:solidFill>
                  <a:srgbClr val="333333"/>
                </a:solidFill>
                <a:latin typeface="Roboto"/>
                <a:cs typeface="Roboto"/>
              </a:rPr>
              <a:t> </a:t>
            </a:r>
            <a:r>
              <a:rPr sz="2400" spc="-27" dirty="0">
                <a:solidFill>
                  <a:srgbClr val="333333"/>
                </a:solidFill>
                <a:latin typeface="Roboto"/>
                <a:cs typeface="Roboto"/>
              </a:rPr>
              <a:t>data</a:t>
            </a:r>
            <a:r>
              <a:rPr sz="2400" spc="-13" dirty="0">
                <a:solidFill>
                  <a:srgbClr val="333333"/>
                </a:solidFill>
                <a:latin typeface="Roboto"/>
                <a:cs typeface="Roboto"/>
              </a:rPr>
              <a:t> </a:t>
            </a:r>
            <a:r>
              <a:rPr sz="2400" spc="-7" dirty="0">
                <a:solidFill>
                  <a:srgbClr val="333333"/>
                </a:solidFill>
                <a:latin typeface="Roboto"/>
                <a:cs typeface="Roboto"/>
              </a:rPr>
              <a:t>from </a:t>
            </a:r>
            <a:r>
              <a:rPr sz="2400" spc="-27" dirty="0">
                <a:solidFill>
                  <a:srgbClr val="333333"/>
                </a:solidFill>
                <a:latin typeface="Roboto"/>
                <a:cs typeface="Roboto"/>
              </a:rPr>
              <a:t>Generator</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dirty="0">
                <a:solidFill>
                  <a:srgbClr val="333333"/>
                </a:solidFill>
                <a:latin typeface="Roboto"/>
                <a:cs typeface="Roboto"/>
              </a:rPr>
              <a:t> </a:t>
            </a:r>
            <a:r>
              <a:rPr sz="2400" b="1" spc="-7" dirty="0">
                <a:solidFill>
                  <a:srgbClr val="333333"/>
                </a:solidFill>
                <a:latin typeface="Roboto"/>
                <a:cs typeface="Roboto"/>
              </a:rPr>
              <a:t>3.3:</a:t>
            </a:r>
            <a:r>
              <a:rPr sz="2400" b="1" spc="27" dirty="0">
                <a:solidFill>
                  <a:srgbClr val="333333"/>
                </a:solidFill>
                <a:latin typeface="Roboto"/>
                <a:cs typeface="Roboto"/>
              </a:rPr>
              <a:t> </a:t>
            </a:r>
            <a:r>
              <a:rPr sz="2400" spc="-27" dirty="0">
                <a:solidFill>
                  <a:srgbClr val="333333"/>
                </a:solidFill>
                <a:latin typeface="Roboto"/>
                <a:cs typeface="Roboto"/>
              </a:rPr>
              <a:t>Update</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7" dirty="0">
                <a:solidFill>
                  <a:srgbClr val="333333"/>
                </a:solidFill>
                <a:latin typeface="Roboto"/>
                <a:cs typeface="Roboto"/>
              </a:rPr>
              <a:t>parameters</a:t>
            </a:r>
            <a:r>
              <a:rPr sz="2400" spc="-7"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r>
              <a:rPr sz="2400" spc="7" dirty="0">
                <a:solidFill>
                  <a:srgbClr val="333333"/>
                </a:solidFill>
                <a:latin typeface="Roboto"/>
                <a:cs typeface="Roboto"/>
              </a:rPr>
              <a:t> </a:t>
            </a:r>
            <a:r>
              <a:rPr sz="2400" spc="-27" dirty="0">
                <a:solidFill>
                  <a:srgbClr val="333333"/>
                </a:solidFill>
                <a:latin typeface="Roboto"/>
                <a:cs typeface="Roboto"/>
              </a:rPr>
              <a:t>on</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0" dirty="0">
                <a:solidFill>
                  <a:srgbClr val="333333"/>
                </a:solidFill>
                <a:latin typeface="Roboto"/>
                <a:cs typeface="Roboto"/>
              </a:rPr>
              <a:t>combined</a:t>
            </a:r>
            <a:r>
              <a:rPr sz="2400" dirty="0">
                <a:solidFill>
                  <a:srgbClr val="333333"/>
                </a:solidFill>
                <a:latin typeface="Roboto"/>
                <a:cs typeface="Roboto"/>
              </a:rPr>
              <a:t> </a:t>
            </a:r>
            <a:r>
              <a:rPr sz="2400" spc="-27" dirty="0">
                <a:solidFill>
                  <a:srgbClr val="333333"/>
                </a:solidFill>
                <a:latin typeface="Roboto"/>
                <a:cs typeface="Roboto"/>
              </a:rPr>
              <a:t>batch</a:t>
            </a:r>
            <a:endParaRPr sz="2400">
              <a:latin typeface="Roboto"/>
              <a:cs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3962" y="404728"/>
            <a:ext cx="9773254"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
        <p:nvSpPr>
          <p:cNvPr id="4" name="object 4"/>
          <p:cNvSpPr/>
          <p:nvPr/>
        </p:nvSpPr>
        <p:spPr>
          <a:xfrm>
            <a:off x="1109999" y="2623800"/>
            <a:ext cx="5637107" cy="365760"/>
          </a:xfrm>
          <a:custGeom>
            <a:avLst/>
            <a:gdLst/>
            <a:ahLst/>
            <a:cxnLst/>
            <a:rect l="l" t="t" r="r" b="b"/>
            <a:pathLst>
              <a:path w="4227830" h="274319">
                <a:moveTo>
                  <a:pt x="4227202" y="274320"/>
                </a:moveTo>
                <a:lnTo>
                  <a:pt x="0" y="274320"/>
                </a:lnTo>
                <a:lnTo>
                  <a:pt x="0" y="0"/>
                </a:lnTo>
                <a:lnTo>
                  <a:pt x="4227202" y="0"/>
                </a:lnTo>
                <a:lnTo>
                  <a:pt x="4227202" y="274320"/>
                </a:lnTo>
                <a:close/>
              </a:path>
            </a:pathLst>
          </a:custGeom>
          <a:solidFill>
            <a:srgbClr val="FFFFFF"/>
          </a:solidFill>
        </p:spPr>
        <p:txBody>
          <a:bodyPr wrap="square" lIns="0" tIns="0" rIns="0" bIns="0" rtlCol="0"/>
          <a:lstStyle/>
          <a:p>
            <a:endParaRPr sz="2400"/>
          </a:p>
        </p:txBody>
      </p:sp>
      <p:sp>
        <p:nvSpPr>
          <p:cNvPr id="5" name="object 5"/>
          <p:cNvSpPr/>
          <p:nvPr/>
        </p:nvSpPr>
        <p:spPr>
          <a:xfrm>
            <a:off x="1109999" y="3462000"/>
            <a:ext cx="10319173" cy="365760"/>
          </a:xfrm>
          <a:custGeom>
            <a:avLst/>
            <a:gdLst/>
            <a:ahLst/>
            <a:cxnLst/>
            <a:rect l="l" t="t" r="r" b="b"/>
            <a:pathLst>
              <a:path w="7739380" h="274319">
                <a:moveTo>
                  <a:pt x="7739025" y="274319"/>
                </a:moveTo>
                <a:lnTo>
                  <a:pt x="0" y="274319"/>
                </a:lnTo>
                <a:lnTo>
                  <a:pt x="0" y="0"/>
                </a:lnTo>
                <a:lnTo>
                  <a:pt x="7739025" y="0"/>
                </a:lnTo>
                <a:lnTo>
                  <a:pt x="7739025" y="274319"/>
                </a:lnTo>
                <a:close/>
              </a:path>
            </a:pathLst>
          </a:custGeom>
          <a:solidFill>
            <a:srgbClr val="FFFFFF"/>
          </a:solidFill>
        </p:spPr>
        <p:txBody>
          <a:bodyPr wrap="square" lIns="0" tIns="0" rIns="0" bIns="0" rtlCol="0"/>
          <a:lstStyle/>
          <a:p>
            <a:endParaRPr sz="2400"/>
          </a:p>
        </p:txBody>
      </p:sp>
      <p:sp>
        <p:nvSpPr>
          <p:cNvPr id="6" name="object 6"/>
          <p:cNvSpPr txBox="1"/>
          <p:nvPr/>
        </p:nvSpPr>
        <p:spPr>
          <a:xfrm>
            <a:off x="483465" y="1284035"/>
            <a:ext cx="10947400" cy="2964058"/>
          </a:xfrm>
          <a:prstGeom prst="rect">
            <a:avLst/>
          </a:prstGeom>
        </p:spPr>
        <p:txBody>
          <a:bodyPr vert="horz" wrap="square" lIns="0" tIns="70272" rIns="0" bIns="0" rtlCol="0">
            <a:spAutoFit/>
          </a:bodyPr>
          <a:lstStyle/>
          <a:p>
            <a:pPr marL="505447" indent="-489361">
              <a:spcBef>
                <a:spcPts val="553"/>
              </a:spcBef>
              <a:buFont typeface="Arial MT"/>
              <a:buChar char="●"/>
              <a:tabLst>
                <a:tab pos="505447" algn="l"/>
                <a:tab pos="506294"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1:</a:t>
            </a:r>
            <a:r>
              <a:rPr sz="2400" b="1" spc="7"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a:t>
            </a:r>
            <a:r>
              <a:rPr sz="2400" spc="-20"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2:</a:t>
            </a:r>
            <a:r>
              <a:rPr sz="2400" b="1"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 </a:t>
            </a:r>
            <a:r>
              <a:rPr sz="2400" spc="20" dirty="0">
                <a:solidFill>
                  <a:srgbClr val="333333"/>
                </a:solidFill>
                <a:latin typeface="Roboto"/>
                <a:cs typeface="Roboto"/>
              </a:rPr>
              <a:t>of</a:t>
            </a:r>
            <a:r>
              <a:rPr sz="2400" spc="-2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 3:</a:t>
            </a:r>
            <a:r>
              <a:rPr sz="2400" b="1" spc="-33" dirty="0">
                <a:solidFill>
                  <a:srgbClr val="333333"/>
                </a:solidFill>
                <a:latin typeface="Roboto"/>
                <a:cs typeface="Roboto"/>
              </a:rPr>
              <a:t> </a:t>
            </a:r>
            <a:r>
              <a:rPr sz="2400" spc="-53" dirty="0">
                <a:solidFill>
                  <a:srgbClr val="333333"/>
                </a:solidFill>
                <a:latin typeface="Roboto"/>
                <a:cs typeface="Roboto"/>
              </a:rPr>
              <a:t>Train</a:t>
            </a:r>
            <a:r>
              <a:rPr sz="2400" spc="-13" dirty="0">
                <a:solidFill>
                  <a:srgbClr val="333333"/>
                </a:solidFill>
                <a:latin typeface="Roboto"/>
                <a:cs typeface="Roboto"/>
              </a:rPr>
              <a:t> </a:t>
            </a:r>
            <a:r>
              <a:rPr sz="2400" spc="-33" dirty="0">
                <a:solidFill>
                  <a:srgbClr val="333333"/>
                </a:solidFill>
                <a:latin typeface="Roboto"/>
                <a:cs typeface="Roboto"/>
              </a:rPr>
              <a:t>Discriminator</a:t>
            </a:r>
            <a:r>
              <a:rPr sz="2400" spc="33" dirty="0">
                <a:solidFill>
                  <a:srgbClr val="333333"/>
                </a:solidFill>
                <a:latin typeface="Roboto"/>
                <a:cs typeface="Roboto"/>
              </a:rPr>
              <a:t> </a:t>
            </a:r>
            <a:r>
              <a:rPr sz="2400" dirty="0">
                <a:solidFill>
                  <a:srgbClr val="333333"/>
                </a:solidFill>
                <a:latin typeface="Roboto"/>
                <a:cs typeface="Roboto"/>
              </a:rPr>
              <a:t>(for</a:t>
            </a:r>
            <a:r>
              <a:rPr sz="2400" spc="-7" dirty="0">
                <a:solidFill>
                  <a:srgbClr val="333333"/>
                </a:solidFill>
                <a:latin typeface="Roboto"/>
                <a:cs typeface="Roboto"/>
              </a:rPr>
              <a:t> </a:t>
            </a:r>
            <a:r>
              <a:rPr sz="2400" spc="-13" dirty="0">
                <a:solidFill>
                  <a:srgbClr val="333333"/>
                </a:solidFill>
                <a:latin typeface="Roboto"/>
                <a:cs typeface="Roboto"/>
              </a:rPr>
              <a:t>one</a:t>
            </a:r>
            <a:r>
              <a:rPr sz="2400" spc="-7" dirty="0">
                <a:solidFill>
                  <a:srgbClr val="333333"/>
                </a:solidFill>
                <a:latin typeface="Roboto"/>
                <a:cs typeface="Roboto"/>
              </a:rPr>
              <a:t> </a:t>
            </a:r>
            <a:r>
              <a:rPr sz="2400" spc="-20" dirty="0">
                <a:solidFill>
                  <a:srgbClr val="333333"/>
                </a:solidFill>
                <a:latin typeface="Roboto"/>
                <a:cs typeface="Roboto"/>
              </a:rPr>
              <a:t>or</a:t>
            </a:r>
            <a:r>
              <a:rPr sz="2400" dirty="0">
                <a:solidFill>
                  <a:srgbClr val="333333"/>
                </a:solidFill>
                <a:latin typeface="Roboto"/>
                <a:cs typeface="Roboto"/>
              </a:rPr>
              <a:t> </a:t>
            </a:r>
            <a:r>
              <a:rPr sz="2400" spc="-13" dirty="0">
                <a:solidFill>
                  <a:srgbClr val="333333"/>
                </a:solidFill>
                <a:latin typeface="Roboto"/>
                <a:cs typeface="Roboto"/>
              </a:rPr>
              <a:t>more</a:t>
            </a:r>
            <a:r>
              <a:rPr sz="2400" spc="-7" dirty="0">
                <a:solidFill>
                  <a:srgbClr val="333333"/>
                </a:solidFill>
                <a:latin typeface="Roboto"/>
                <a:cs typeface="Roboto"/>
              </a:rPr>
              <a:t> </a:t>
            </a:r>
            <a:r>
              <a:rPr sz="2400" spc="-27" dirty="0">
                <a:solidFill>
                  <a:srgbClr val="333333"/>
                </a:solidFill>
                <a:latin typeface="Roboto"/>
                <a:cs typeface="Roboto"/>
              </a:rPr>
              <a:t>iterations)</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3.1:</a:t>
            </a:r>
            <a:r>
              <a:rPr sz="2400" b="1" spc="-33" dirty="0">
                <a:solidFill>
                  <a:srgbClr val="333333"/>
                </a:solidFill>
                <a:latin typeface="Roboto"/>
                <a:cs typeface="Roboto"/>
              </a:rPr>
              <a:t> </a:t>
            </a:r>
            <a:r>
              <a:rPr sz="2400" spc="-53" dirty="0">
                <a:solidFill>
                  <a:srgbClr val="333333"/>
                </a:solidFill>
                <a:latin typeface="Roboto"/>
                <a:cs typeface="Roboto"/>
              </a:rPr>
              <a:t>Take</a:t>
            </a:r>
            <a:r>
              <a:rPr sz="2400" spc="-20" dirty="0">
                <a:solidFill>
                  <a:srgbClr val="333333"/>
                </a:solidFill>
                <a:latin typeface="Roboto"/>
                <a:cs typeface="Roboto"/>
              </a:rPr>
              <a:t> samples</a:t>
            </a:r>
            <a:r>
              <a:rPr sz="2400" spc="-7" dirty="0">
                <a:solidFill>
                  <a:srgbClr val="333333"/>
                </a:solidFill>
                <a:latin typeface="Roboto"/>
                <a:cs typeface="Roboto"/>
              </a:rPr>
              <a:t> from </a:t>
            </a:r>
            <a:r>
              <a:rPr sz="2400" spc="-27" dirty="0">
                <a:solidFill>
                  <a:srgbClr val="333333"/>
                </a:solidFill>
                <a:latin typeface="Roboto"/>
                <a:cs typeface="Roboto"/>
              </a:rPr>
              <a:t>real</a:t>
            </a:r>
            <a:r>
              <a:rPr sz="2400" spc="-20" dirty="0">
                <a:solidFill>
                  <a:srgbClr val="333333"/>
                </a:solidFill>
                <a:latin typeface="Roboto"/>
                <a:cs typeface="Roboto"/>
              </a:rPr>
              <a:t> </a:t>
            </a:r>
            <a:r>
              <a:rPr sz="2400" spc="-27" dirty="0">
                <a:solidFill>
                  <a:srgbClr val="333333"/>
                </a:solidFill>
                <a:latin typeface="Roboto"/>
                <a:cs typeface="Roboto"/>
              </a:rPr>
              <a:t>data</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3.2:</a:t>
            </a:r>
            <a:r>
              <a:rPr sz="2400" b="1" spc="20" dirty="0">
                <a:solidFill>
                  <a:srgbClr val="333333"/>
                </a:solidFill>
                <a:latin typeface="Roboto"/>
                <a:cs typeface="Roboto"/>
              </a:rPr>
              <a:t> </a:t>
            </a:r>
            <a:r>
              <a:rPr sz="2400" spc="-20" dirty="0">
                <a:solidFill>
                  <a:srgbClr val="333333"/>
                </a:solidFill>
                <a:latin typeface="Roboto"/>
                <a:cs typeface="Roboto"/>
              </a:rPr>
              <a:t>Generate</a:t>
            </a:r>
            <a:r>
              <a:rPr sz="2400" spc="-13" dirty="0">
                <a:solidFill>
                  <a:srgbClr val="333333"/>
                </a:solidFill>
                <a:latin typeface="Roboto"/>
                <a:cs typeface="Roboto"/>
              </a:rPr>
              <a:t> </a:t>
            </a:r>
            <a:r>
              <a:rPr sz="2400" spc="-7" dirty="0">
                <a:solidFill>
                  <a:srgbClr val="333333"/>
                </a:solidFill>
                <a:latin typeface="Roboto"/>
                <a:cs typeface="Roboto"/>
              </a:rPr>
              <a:t>fake</a:t>
            </a:r>
            <a:r>
              <a:rPr sz="2400" spc="-20" dirty="0">
                <a:solidFill>
                  <a:srgbClr val="333333"/>
                </a:solidFill>
                <a:latin typeface="Roboto"/>
                <a:cs typeface="Roboto"/>
              </a:rPr>
              <a:t> </a:t>
            </a:r>
            <a:r>
              <a:rPr sz="2400" spc="-27" dirty="0">
                <a:solidFill>
                  <a:srgbClr val="333333"/>
                </a:solidFill>
                <a:latin typeface="Roboto"/>
                <a:cs typeface="Roboto"/>
              </a:rPr>
              <a:t>data</a:t>
            </a:r>
            <a:r>
              <a:rPr sz="2400" spc="-13" dirty="0">
                <a:solidFill>
                  <a:srgbClr val="333333"/>
                </a:solidFill>
                <a:latin typeface="Roboto"/>
                <a:cs typeface="Roboto"/>
              </a:rPr>
              <a:t> </a:t>
            </a:r>
            <a:r>
              <a:rPr sz="2400" spc="-7" dirty="0">
                <a:solidFill>
                  <a:srgbClr val="333333"/>
                </a:solidFill>
                <a:latin typeface="Roboto"/>
                <a:cs typeface="Roboto"/>
              </a:rPr>
              <a:t>from </a:t>
            </a:r>
            <a:r>
              <a:rPr sz="2400" spc="-27" dirty="0">
                <a:solidFill>
                  <a:srgbClr val="333333"/>
                </a:solidFill>
                <a:latin typeface="Roboto"/>
                <a:cs typeface="Roboto"/>
              </a:rPr>
              <a:t>Generator</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dirty="0">
                <a:solidFill>
                  <a:srgbClr val="333333"/>
                </a:solidFill>
                <a:latin typeface="Roboto"/>
                <a:cs typeface="Roboto"/>
              </a:rPr>
              <a:t> </a:t>
            </a:r>
            <a:r>
              <a:rPr sz="2400" b="1" spc="-7" dirty="0">
                <a:solidFill>
                  <a:srgbClr val="333333"/>
                </a:solidFill>
                <a:latin typeface="Roboto"/>
                <a:cs typeface="Roboto"/>
              </a:rPr>
              <a:t>3.3:</a:t>
            </a:r>
            <a:r>
              <a:rPr sz="2400" b="1" spc="27" dirty="0">
                <a:solidFill>
                  <a:srgbClr val="333333"/>
                </a:solidFill>
                <a:latin typeface="Roboto"/>
                <a:cs typeface="Roboto"/>
              </a:rPr>
              <a:t> </a:t>
            </a:r>
            <a:r>
              <a:rPr sz="2400" spc="-27" dirty="0">
                <a:solidFill>
                  <a:srgbClr val="333333"/>
                </a:solidFill>
                <a:latin typeface="Roboto"/>
                <a:cs typeface="Roboto"/>
              </a:rPr>
              <a:t>Update</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7" dirty="0">
                <a:solidFill>
                  <a:srgbClr val="333333"/>
                </a:solidFill>
                <a:latin typeface="Roboto"/>
                <a:cs typeface="Roboto"/>
              </a:rPr>
              <a:t>parameters</a:t>
            </a:r>
            <a:r>
              <a:rPr sz="2400" spc="-7"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r>
              <a:rPr sz="2400" spc="7" dirty="0">
                <a:solidFill>
                  <a:srgbClr val="333333"/>
                </a:solidFill>
                <a:latin typeface="Roboto"/>
                <a:cs typeface="Roboto"/>
              </a:rPr>
              <a:t> </a:t>
            </a:r>
            <a:r>
              <a:rPr sz="2400" spc="-27" dirty="0">
                <a:solidFill>
                  <a:srgbClr val="333333"/>
                </a:solidFill>
                <a:latin typeface="Roboto"/>
                <a:cs typeface="Roboto"/>
              </a:rPr>
              <a:t>on</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0" dirty="0">
                <a:solidFill>
                  <a:srgbClr val="333333"/>
                </a:solidFill>
                <a:latin typeface="Roboto"/>
                <a:cs typeface="Roboto"/>
              </a:rPr>
              <a:t>combined</a:t>
            </a:r>
            <a:r>
              <a:rPr sz="2400" dirty="0">
                <a:solidFill>
                  <a:srgbClr val="333333"/>
                </a:solidFill>
                <a:latin typeface="Roboto"/>
                <a:cs typeface="Roboto"/>
              </a:rPr>
              <a:t> </a:t>
            </a:r>
            <a:r>
              <a:rPr sz="2400" spc="-27" dirty="0">
                <a:solidFill>
                  <a:srgbClr val="333333"/>
                </a:solidFill>
                <a:latin typeface="Roboto"/>
                <a:cs typeface="Roboto"/>
              </a:rPr>
              <a:t>batch</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33" dirty="0">
                <a:solidFill>
                  <a:srgbClr val="333333"/>
                </a:solidFill>
                <a:latin typeface="Roboto"/>
                <a:cs typeface="Roboto"/>
              </a:rPr>
              <a:t> </a:t>
            </a:r>
            <a:r>
              <a:rPr sz="2400" b="1" spc="-7" dirty="0">
                <a:solidFill>
                  <a:srgbClr val="333333"/>
                </a:solidFill>
                <a:latin typeface="Roboto"/>
                <a:cs typeface="Roboto"/>
              </a:rPr>
              <a:t>4:</a:t>
            </a:r>
            <a:r>
              <a:rPr sz="2400" b="1" spc="-13" dirty="0">
                <a:solidFill>
                  <a:srgbClr val="333333"/>
                </a:solidFill>
                <a:latin typeface="Roboto"/>
                <a:cs typeface="Roboto"/>
              </a:rPr>
              <a:t> </a:t>
            </a:r>
            <a:r>
              <a:rPr sz="2400" spc="-53" dirty="0">
                <a:solidFill>
                  <a:srgbClr val="333333"/>
                </a:solidFill>
                <a:latin typeface="Roboto"/>
                <a:cs typeface="Roboto"/>
              </a:rPr>
              <a:t>Train</a:t>
            </a:r>
            <a:r>
              <a:rPr sz="2400" spc="-4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10000" y="404728"/>
            <a:ext cx="9017216"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
        <p:nvSpPr>
          <p:cNvPr id="4" name="object 4"/>
          <p:cNvSpPr/>
          <p:nvPr/>
        </p:nvSpPr>
        <p:spPr>
          <a:xfrm>
            <a:off x="1109999" y="2623800"/>
            <a:ext cx="5637107" cy="365760"/>
          </a:xfrm>
          <a:custGeom>
            <a:avLst/>
            <a:gdLst/>
            <a:ahLst/>
            <a:cxnLst/>
            <a:rect l="l" t="t" r="r" b="b"/>
            <a:pathLst>
              <a:path w="4227830" h="274319">
                <a:moveTo>
                  <a:pt x="4227202" y="274320"/>
                </a:moveTo>
                <a:lnTo>
                  <a:pt x="0" y="274320"/>
                </a:lnTo>
                <a:lnTo>
                  <a:pt x="0" y="0"/>
                </a:lnTo>
                <a:lnTo>
                  <a:pt x="4227202" y="0"/>
                </a:lnTo>
                <a:lnTo>
                  <a:pt x="4227202" y="274320"/>
                </a:lnTo>
                <a:close/>
              </a:path>
            </a:pathLst>
          </a:custGeom>
          <a:solidFill>
            <a:srgbClr val="FFFFFF"/>
          </a:solidFill>
        </p:spPr>
        <p:txBody>
          <a:bodyPr wrap="square" lIns="0" tIns="0" rIns="0" bIns="0" rtlCol="0"/>
          <a:lstStyle/>
          <a:p>
            <a:endParaRPr sz="2400"/>
          </a:p>
        </p:txBody>
      </p:sp>
      <p:sp>
        <p:nvSpPr>
          <p:cNvPr id="5" name="object 5"/>
          <p:cNvSpPr/>
          <p:nvPr/>
        </p:nvSpPr>
        <p:spPr>
          <a:xfrm>
            <a:off x="1109999" y="3462000"/>
            <a:ext cx="10319173" cy="365760"/>
          </a:xfrm>
          <a:custGeom>
            <a:avLst/>
            <a:gdLst/>
            <a:ahLst/>
            <a:cxnLst/>
            <a:rect l="l" t="t" r="r" b="b"/>
            <a:pathLst>
              <a:path w="7739380" h="274319">
                <a:moveTo>
                  <a:pt x="7739025" y="274319"/>
                </a:moveTo>
                <a:lnTo>
                  <a:pt x="0" y="274319"/>
                </a:lnTo>
                <a:lnTo>
                  <a:pt x="0" y="0"/>
                </a:lnTo>
                <a:lnTo>
                  <a:pt x="7739025" y="0"/>
                </a:lnTo>
                <a:lnTo>
                  <a:pt x="7739025" y="274319"/>
                </a:lnTo>
                <a:close/>
              </a:path>
            </a:pathLst>
          </a:custGeom>
          <a:solidFill>
            <a:srgbClr val="FFFFFF"/>
          </a:solidFill>
        </p:spPr>
        <p:txBody>
          <a:bodyPr wrap="square" lIns="0" tIns="0" rIns="0" bIns="0" rtlCol="0"/>
          <a:lstStyle/>
          <a:p>
            <a:endParaRPr sz="2400"/>
          </a:p>
        </p:txBody>
      </p:sp>
      <p:sp>
        <p:nvSpPr>
          <p:cNvPr id="6" name="object 6"/>
          <p:cNvSpPr txBox="1"/>
          <p:nvPr/>
        </p:nvSpPr>
        <p:spPr>
          <a:xfrm>
            <a:off x="483465" y="1284035"/>
            <a:ext cx="10947400" cy="3384686"/>
          </a:xfrm>
          <a:prstGeom prst="rect">
            <a:avLst/>
          </a:prstGeom>
        </p:spPr>
        <p:txBody>
          <a:bodyPr vert="horz" wrap="square" lIns="0" tIns="70272" rIns="0" bIns="0" rtlCol="0">
            <a:spAutoFit/>
          </a:bodyPr>
          <a:lstStyle/>
          <a:p>
            <a:pPr marL="505447" indent="-489361">
              <a:spcBef>
                <a:spcPts val="553"/>
              </a:spcBef>
              <a:buFont typeface="Arial MT"/>
              <a:buChar char="●"/>
              <a:tabLst>
                <a:tab pos="505447" algn="l"/>
                <a:tab pos="506294"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1:</a:t>
            </a:r>
            <a:r>
              <a:rPr sz="2400" b="1" spc="7"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a:t>
            </a:r>
            <a:r>
              <a:rPr sz="2400" spc="-20"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2:</a:t>
            </a:r>
            <a:r>
              <a:rPr sz="2400" b="1"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 </a:t>
            </a:r>
            <a:r>
              <a:rPr sz="2400" spc="20" dirty="0">
                <a:solidFill>
                  <a:srgbClr val="333333"/>
                </a:solidFill>
                <a:latin typeface="Roboto"/>
                <a:cs typeface="Roboto"/>
              </a:rPr>
              <a:t>of</a:t>
            </a:r>
            <a:r>
              <a:rPr sz="2400" spc="-2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 3:</a:t>
            </a:r>
            <a:r>
              <a:rPr sz="2400" b="1" spc="-33" dirty="0">
                <a:solidFill>
                  <a:srgbClr val="333333"/>
                </a:solidFill>
                <a:latin typeface="Roboto"/>
                <a:cs typeface="Roboto"/>
              </a:rPr>
              <a:t> </a:t>
            </a:r>
            <a:r>
              <a:rPr sz="2400" spc="-53" dirty="0">
                <a:solidFill>
                  <a:srgbClr val="333333"/>
                </a:solidFill>
                <a:latin typeface="Roboto"/>
                <a:cs typeface="Roboto"/>
              </a:rPr>
              <a:t>Train</a:t>
            </a:r>
            <a:r>
              <a:rPr sz="2400" spc="-13" dirty="0">
                <a:solidFill>
                  <a:srgbClr val="333333"/>
                </a:solidFill>
                <a:latin typeface="Roboto"/>
                <a:cs typeface="Roboto"/>
              </a:rPr>
              <a:t> </a:t>
            </a:r>
            <a:r>
              <a:rPr sz="2400" spc="-33" dirty="0">
                <a:solidFill>
                  <a:srgbClr val="333333"/>
                </a:solidFill>
                <a:latin typeface="Roboto"/>
                <a:cs typeface="Roboto"/>
              </a:rPr>
              <a:t>Discriminator</a:t>
            </a:r>
            <a:r>
              <a:rPr sz="2400" spc="33" dirty="0">
                <a:solidFill>
                  <a:srgbClr val="333333"/>
                </a:solidFill>
                <a:latin typeface="Roboto"/>
                <a:cs typeface="Roboto"/>
              </a:rPr>
              <a:t> </a:t>
            </a:r>
            <a:r>
              <a:rPr sz="2400" dirty="0">
                <a:solidFill>
                  <a:srgbClr val="333333"/>
                </a:solidFill>
                <a:latin typeface="Roboto"/>
                <a:cs typeface="Roboto"/>
              </a:rPr>
              <a:t>(for</a:t>
            </a:r>
            <a:r>
              <a:rPr sz="2400" spc="-7" dirty="0">
                <a:solidFill>
                  <a:srgbClr val="333333"/>
                </a:solidFill>
                <a:latin typeface="Roboto"/>
                <a:cs typeface="Roboto"/>
              </a:rPr>
              <a:t> </a:t>
            </a:r>
            <a:r>
              <a:rPr sz="2400" spc="-13" dirty="0">
                <a:solidFill>
                  <a:srgbClr val="333333"/>
                </a:solidFill>
                <a:latin typeface="Roboto"/>
                <a:cs typeface="Roboto"/>
              </a:rPr>
              <a:t>one</a:t>
            </a:r>
            <a:r>
              <a:rPr sz="2400" spc="-7" dirty="0">
                <a:solidFill>
                  <a:srgbClr val="333333"/>
                </a:solidFill>
                <a:latin typeface="Roboto"/>
                <a:cs typeface="Roboto"/>
              </a:rPr>
              <a:t> </a:t>
            </a:r>
            <a:r>
              <a:rPr sz="2400" spc="-20" dirty="0">
                <a:solidFill>
                  <a:srgbClr val="333333"/>
                </a:solidFill>
                <a:latin typeface="Roboto"/>
                <a:cs typeface="Roboto"/>
              </a:rPr>
              <a:t>or</a:t>
            </a:r>
            <a:r>
              <a:rPr sz="2400" dirty="0">
                <a:solidFill>
                  <a:srgbClr val="333333"/>
                </a:solidFill>
                <a:latin typeface="Roboto"/>
                <a:cs typeface="Roboto"/>
              </a:rPr>
              <a:t> </a:t>
            </a:r>
            <a:r>
              <a:rPr sz="2400" spc="-13" dirty="0">
                <a:solidFill>
                  <a:srgbClr val="333333"/>
                </a:solidFill>
                <a:latin typeface="Roboto"/>
                <a:cs typeface="Roboto"/>
              </a:rPr>
              <a:t>more</a:t>
            </a:r>
            <a:r>
              <a:rPr sz="2400" spc="-7" dirty="0">
                <a:solidFill>
                  <a:srgbClr val="333333"/>
                </a:solidFill>
                <a:latin typeface="Roboto"/>
                <a:cs typeface="Roboto"/>
              </a:rPr>
              <a:t> </a:t>
            </a:r>
            <a:r>
              <a:rPr sz="2400" spc="-27" dirty="0">
                <a:solidFill>
                  <a:srgbClr val="333333"/>
                </a:solidFill>
                <a:latin typeface="Roboto"/>
                <a:cs typeface="Roboto"/>
              </a:rPr>
              <a:t>iterations)</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3.1:</a:t>
            </a:r>
            <a:r>
              <a:rPr sz="2400" b="1" spc="-33" dirty="0">
                <a:solidFill>
                  <a:srgbClr val="333333"/>
                </a:solidFill>
                <a:latin typeface="Roboto"/>
                <a:cs typeface="Roboto"/>
              </a:rPr>
              <a:t> </a:t>
            </a:r>
            <a:r>
              <a:rPr sz="2400" spc="-53" dirty="0">
                <a:solidFill>
                  <a:srgbClr val="333333"/>
                </a:solidFill>
                <a:latin typeface="Roboto"/>
                <a:cs typeface="Roboto"/>
              </a:rPr>
              <a:t>Take</a:t>
            </a:r>
            <a:r>
              <a:rPr sz="2400" spc="-20" dirty="0">
                <a:solidFill>
                  <a:srgbClr val="333333"/>
                </a:solidFill>
                <a:latin typeface="Roboto"/>
                <a:cs typeface="Roboto"/>
              </a:rPr>
              <a:t> samples</a:t>
            </a:r>
            <a:r>
              <a:rPr sz="2400" spc="-7" dirty="0">
                <a:solidFill>
                  <a:srgbClr val="333333"/>
                </a:solidFill>
                <a:latin typeface="Roboto"/>
                <a:cs typeface="Roboto"/>
              </a:rPr>
              <a:t> from </a:t>
            </a:r>
            <a:r>
              <a:rPr sz="2400" spc="-27" dirty="0">
                <a:solidFill>
                  <a:srgbClr val="333333"/>
                </a:solidFill>
                <a:latin typeface="Roboto"/>
                <a:cs typeface="Roboto"/>
              </a:rPr>
              <a:t>real</a:t>
            </a:r>
            <a:r>
              <a:rPr sz="2400" spc="-20" dirty="0">
                <a:solidFill>
                  <a:srgbClr val="333333"/>
                </a:solidFill>
                <a:latin typeface="Roboto"/>
                <a:cs typeface="Roboto"/>
              </a:rPr>
              <a:t> </a:t>
            </a:r>
            <a:r>
              <a:rPr sz="2400" spc="-27" dirty="0">
                <a:solidFill>
                  <a:srgbClr val="333333"/>
                </a:solidFill>
                <a:latin typeface="Roboto"/>
                <a:cs typeface="Roboto"/>
              </a:rPr>
              <a:t>data</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3.2:</a:t>
            </a:r>
            <a:r>
              <a:rPr sz="2400" b="1" spc="20" dirty="0">
                <a:solidFill>
                  <a:srgbClr val="333333"/>
                </a:solidFill>
                <a:latin typeface="Roboto"/>
                <a:cs typeface="Roboto"/>
              </a:rPr>
              <a:t> </a:t>
            </a:r>
            <a:r>
              <a:rPr sz="2400" spc="-20" dirty="0">
                <a:solidFill>
                  <a:srgbClr val="333333"/>
                </a:solidFill>
                <a:latin typeface="Roboto"/>
                <a:cs typeface="Roboto"/>
              </a:rPr>
              <a:t>Generate</a:t>
            </a:r>
            <a:r>
              <a:rPr sz="2400" spc="-13" dirty="0">
                <a:solidFill>
                  <a:srgbClr val="333333"/>
                </a:solidFill>
                <a:latin typeface="Roboto"/>
                <a:cs typeface="Roboto"/>
              </a:rPr>
              <a:t> </a:t>
            </a:r>
            <a:r>
              <a:rPr sz="2400" spc="-7" dirty="0">
                <a:solidFill>
                  <a:srgbClr val="333333"/>
                </a:solidFill>
                <a:latin typeface="Roboto"/>
                <a:cs typeface="Roboto"/>
              </a:rPr>
              <a:t>fake</a:t>
            </a:r>
            <a:r>
              <a:rPr sz="2400" spc="-20" dirty="0">
                <a:solidFill>
                  <a:srgbClr val="333333"/>
                </a:solidFill>
                <a:latin typeface="Roboto"/>
                <a:cs typeface="Roboto"/>
              </a:rPr>
              <a:t> </a:t>
            </a:r>
            <a:r>
              <a:rPr sz="2400" spc="-27" dirty="0">
                <a:solidFill>
                  <a:srgbClr val="333333"/>
                </a:solidFill>
                <a:latin typeface="Roboto"/>
                <a:cs typeface="Roboto"/>
              </a:rPr>
              <a:t>data</a:t>
            </a:r>
            <a:r>
              <a:rPr sz="2400" spc="-13" dirty="0">
                <a:solidFill>
                  <a:srgbClr val="333333"/>
                </a:solidFill>
                <a:latin typeface="Roboto"/>
                <a:cs typeface="Roboto"/>
              </a:rPr>
              <a:t> </a:t>
            </a:r>
            <a:r>
              <a:rPr sz="2400" spc="-7" dirty="0">
                <a:solidFill>
                  <a:srgbClr val="333333"/>
                </a:solidFill>
                <a:latin typeface="Roboto"/>
                <a:cs typeface="Roboto"/>
              </a:rPr>
              <a:t>from </a:t>
            </a:r>
            <a:r>
              <a:rPr sz="2400" spc="-27" dirty="0">
                <a:solidFill>
                  <a:srgbClr val="333333"/>
                </a:solidFill>
                <a:latin typeface="Roboto"/>
                <a:cs typeface="Roboto"/>
              </a:rPr>
              <a:t>Generator</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dirty="0">
                <a:solidFill>
                  <a:srgbClr val="333333"/>
                </a:solidFill>
                <a:latin typeface="Roboto"/>
                <a:cs typeface="Roboto"/>
              </a:rPr>
              <a:t> </a:t>
            </a:r>
            <a:r>
              <a:rPr sz="2400" b="1" spc="-7" dirty="0">
                <a:solidFill>
                  <a:srgbClr val="333333"/>
                </a:solidFill>
                <a:latin typeface="Roboto"/>
                <a:cs typeface="Roboto"/>
              </a:rPr>
              <a:t>3.3:</a:t>
            </a:r>
            <a:r>
              <a:rPr sz="2400" b="1" spc="27" dirty="0">
                <a:solidFill>
                  <a:srgbClr val="333333"/>
                </a:solidFill>
                <a:latin typeface="Roboto"/>
                <a:cs typeface="Roboto"/>
              </a:rPr>
              <a:t> </a:t>
            </a:r>
            <a:r>
              <a:rPr sz="2400" spc="-27" dirty="0">
                <a:solidFill>
                  <a:srgbClr val="333333"/>
                </a:solidFill>
                <a:latin typeface="Roboto"/>
                <a:cs typeface="Roboto"/>
              </a:rPr>
              <a:t>Update</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7" dirty="0">
                <a:solidFill>
                  <a:srgbClr val="333333"/>
                </a:solidFill>
                <a:latin typeface="Roboto"/>
                <a:cs typeface="Roboto"/>
              </a:rPr>
              <a:t>parameters</a:t>
            </a:r>
            <a:r>
              <a:rPr sz="2400" spc="-7"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r>
              <a:rPr sz="2400" spc="7" dirty="0">
                <a:solidFill>
                  <a:srgbClr val="333333"/>
                </a:solidFill>
                <a:latin typeface="Roboto"/>
                <a:cs typeface="Roboto"/>
              </a:rPr>
              <a:t> </a:t>
            </a:r>
            <a:r>
              <a:rPr sz="2400" spc="-27" dirty="0">
                <a:solidFill>
                  <a:srgbClr val="333333"/>
                </a:solidFill>
                <a:latin typeface="Roboto"/>
                <a:cs typeface="Roboto"/>
              </a:rPr>
              <a:t>on</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0" dirty="0">
                <a:solidFill>
                  <a:srgbClr val="333333"/>
                </a:solidFill>
                <a:latin typeface="Roboto"/>
                <a:cs typeface="Roboto"/>
              </a:rPr>
              <a:t>combined</a:t>
            </a:r>
            <a:r>
              <a:rPr sz="2400" dirty="0">
                <a:solidFill>
                  <a:srgbClr val="333333"/>
                </a:solidFill>
                <a:latin typeface="Roboto"/>
                <a:cs typeface="Roboto"/>
              </a:rPr>
              <a:t> </a:t>
            </a:r>
            <a:r>
              <a:rPr sz="2400" spc="-27" dirty="0">
                <a:solidFill>
                  <a:srgbClr val="333333"/>
                </a:solidFill>
                <a:latin typeface="Roboto"/>
                <a:cs typeface="Roboto"/>
              </a:rPr>
              <a:t>batch</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33" dirty="0">
                <a:solidFill>
                  <a:srgbClr val="333333"/>
                </a:solidFill>
                <a:latin typeface="Roboto"/>
                <a:cs typeface="Roboto"/>
              </a:rPr>
              <a:t> </a:t>
            </a:r>
            <a:r>
              <a:rPr sz="2400" b="1" spc="-7" dirty="0">
                <a:solidFill>
                  <a:srgbClr val="333333"/>
                </a:solidFill>
                <a:latin typeface="Roboto"/>
                <a:cs typeface="Roboto"/>
              </a:rPr>
              <a:t>4:</a:t>
            </a:r>
            <a:r>
              <a:rPr sz="2400" b="1" spc="-13" dirty="0">
                <a:solidFill>
                  <a:srgbClr val="333333"/>
                </a:solidFill>
                <a:latin typeface="Roboto"/>
                <a:cs typeface="Roboto"/>
              </a:rPr>
              <a:t> </a:t>
            </a:r>
            <a:r>
              <a:rPr sz="2400" spc="-53" dirty="0">
                <a:solidFill>
                  <a:srgbClr val="333333"/>
                </a:solidFill>
                <a:latin typeface="Roboto"/>
                <a:cs typeface="Roboto"/>
              </a:rPr>
              <a:t>Train</a:t>
            </a:r>
            <a:r>
              <a:rPr sz="2400" spc="-4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4.1:</a:t>
            </a:r>
            <a:r>
              <a:rPr sz="2400" b="1" spc="13" dirty="0">
                <a:solidFill>
                  <a:srgbClr val="333333"/>
                </a:solidFill>
                <a:latin typeface="Roboto"/>
                <a:cs typeface="Roboto"/>
              </a:rPr>
              <a:t> </a:t>
            </a:r>
            <a:r>
              <a:rPr sz="2400" spc="-20" dirty="0">
                <a:solidFill>
                  <a:srgbClr val="333333"/>
                </a:solidFill>
                <a:latin typeface="Roboto"/>
                <a:cs typeface="Roboto"/>
              </a:rPr>
              <a:t>Generate</a:t>
            </a:r>
            <a:r>
              <a:rPr sz="2400" spc="-13" dirty="0">
                <a:solidFill>
                  <a:srgbClr val="333333"/>
                </a:solidFill>
                <a:latin typeface="Roboto"/>
                <a:cs typeface="Roboto"/>
              </a:rPr>
              <a:t> </a:t>
            </a:r>
            <a:r>
              <a:rPr sz="2400" spc="-7" dirty="0">
                <a:solidFill>
                  <a:srgbClr val="333333"/>
                </a:solidFill>
                <a:latin typeface="Roboto"/>
                <a:cs typeface="Roboto"/>
              </a:rPr>
              <a:t>fake</a:t>
            </a:r>
            <a:r>
              <a:rPr sz="2400" spc="-20" dirty="0">
                <a:solidFill>
                  <a:srgbClr val="333333"/>
                </a:solidFill>
                <a:latin typeface="Roboto"/>
                <a:cs typeface="Roboto"/>
              </a:rPr>
              <a:t> </a:t>
            </a:r>
            <a:r>
              <a:rPr sz="2400" spc="-27" dirty="0">
                <a:solidFill>
                  <a:srgbClr val="333333"/>
                </a:solidFill>
                <a:latin typeface="Roboto"/>
                <a:cs typeface="Roboto"/>
              </a:rPr>
              <a:t>data</a:t>
            </a:r>
            <a:r>
              <a:rPr sz="2400" spc="-13" dirty="0">
                <a:solidFill>
                  <a:srgbClr val="333333"/>
                </a:solidFill>
                <a:latin typeface="Roboto"/>
                <a:cs typeface="Roboto"/>
              </a:rPr>
              <a:t> </a:t>
            </a:r>
            <a:r>
              <a:rPr sz="2400" spc="-7" dirty="0">
                <a:solidFill>
                  <a:srgbClr val="333333"/>
                </a:solidFill>
                <a:latin typeface="Roboto"/>
                <a:cs typeface="Roboto"/>
              </a:rPr>
              <a:t>from </a:t>
            </a:r>
            <a:r>
              <a:rPr sz="2400" spc="-27" dirty="0">
                <a:solidFill>
                  <a:srgbClr val="333333"/>
                </a:solidFill>
                <a:latin typeface="Roboto"/>
                <a:cs typeface="Roboto"/>
              </a:rPr>
              <a:t>Generator</a:t>
            </a:r>
            <a:endParaRPr sz="2400">
              <a:latin typeface="Roboto"/>
              <a:cs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10000" y="404728"/>
            <a:ext cx="9017216"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
        <p:nvSpPr>
          <p:cNvPr id="4" name="object 4"/>
          <p:cNvSpPr/>
          <p:nvPr/>
        </p:nvSpPr>
        <p:spPr>
          <a:xfrm>
            <a:off x="1109999" y="2623800"/>
            <a:ext cx="5637107" cy="365760"/>
          </a:xfrm>
          <a:custGeom>
            <a:avLst/>
            <a:gdLst/>
            <a:ahLst/>
            <a:cxnLst/>
            <a:rect l="l" t="t" r="r" b="b"/>
            <a:pathLst>
              <a:path w="4227830" h="274319">
                <a:moveTo>
                  <a:pt x="4227202" y="274320"/>
                </a:moveTo>
                <a:lnTo>
                  <a:pt x="0" y="274320"/>
                </a:lnTo>
                <a:lnTo>
                  <a:pt x="0" y="0"/>
                </a:lnTo>
                <a:lnTo>
                  <a:pt x="4227202" y="0"/>
                </a:lnTo>
                <a:lnTo>
                  <a:pt x="4227202" y="274320"/>
                </a:lnTo>
                <a:close/>
              </a:path>
            </a:pathLst>
          </a:custGeom>
          <a:solidFill>
            <a:srgbClr val="FFFFFF"/>
          </a:solidFill>
        </p:spPr>
        <p:txBody>
          <a:bodyPr wrap="square" lIns="0" tIns="0" rIns="0" bIns="0" rtlCol="0"/>
          <a:lstStyle/>
          <a:p>
            <a:endParaRPr sz="2400"/>
          </a:p>
        </p:txBody>
      </p:sp>
      <p:sp>
        <p:nvSpPr>
          <p:cNvPr id="5" name="object 5"/>
          <p:cNvSpPr/>
          <p:nvPr/>
        </p:nvSpPr>
        <p:spPr>
          <a:xfrm>
            <a:off x="1109999" y="3462000"/>
            <a:ext cx="10319173" cy="365760"/>
          </a:xfrm>
          <a:custGeom>
            <a:avLst/>
            <a:gdLst/>
            <a:ahLst/>
            <a:cxnLst/>
            <a:rect l="l" t="t" r="r" b="b"/>
            <a:pathLst>
              <a:path w="7739380" h="274319">
                <a:moveTo>
                  <a:pt x="7739025" y="274319"/>
                </a:moveTo>
                <a:lnTo>
                  <a:pt x="0" y="274319"/>
                </a:lnTo>
                <a:lnTo>
                  <a:pt x="0" y="0"/>
                </a:lnTo>
                <a:lnTo>
                  <a:pt x="7739025" y="0"/>
                </a:lnTo>
                <a:lnTo>
                  <a:pt x="7739025" y="274319"/>
                </a:lnTo>
                <a:close/>
              </a:path>
            </a:pathLst>
          </a:custGeom>
          <a:solidFill>
            <a:srgbClr val="FFFFFF"/>
          </a:solidFill>
        </p:spPr>
        <p:txBody>
          <a:bodyPr wrap="square" lIns="0" tIns="0" rIns="0" bIns="0" rtlCol="0"/>
          <a:lstStyle/>
          <a:p>
            <a:endParaRPr sz="2400"/>
          </a:p>
        </p:txBody>
      </p:sp>
      <p:sp>
        <p:nvSpPr>
          <p:cNvPr id="6" name="object 6"/>
          <p:cNvSpPr txBox="1"/>
          <p:nvPr/>
        </p:nvSpPr>
        <p:spPr>
          <a:xfrm>
            <a:off x="483465" y="1284035"/>
            <a:ext cx="10947400" cy="4204910"/>
          </a:xfrm>
          <a:prstGeom prst="rect">
            <a:avLst/>
          </a:prstGeom>
        </p:spPr>
        <p:txBody>
          <a:bodyPr vert="horz" wrap="square" lIns="0" tIns="70272" rIns="0" bIns="0" rtlCol="0">
            <a:spAutoFit/>
          </a:bodyPr>
          <a:lstStyle/>
          <a:p>
            <a:pPr marL="505447" indent="-489361">
              <a:spcBef>
                <a:spcPts val="553"/>
              </a:spcBef>
              <a:buFont typeface="Arial MT"/>
              <a:buChar char="●"/>
              <a:tabLst>
                <a:tab pos="505447" algn="l"/>
                <a:tab pos="506294"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1:</a:t>
            </a:r>
            <a:r>
              <a:rPr sz="2400" b="1" spc="7"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a:t>
            </a:r>
            <a:r>
              <a:rPr sz="2400" spc="-20"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2:</a:t>
            </a:r>
            <a:r>
              <a:rPr sz="2400" b="1"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 </a:t>
            </a:r>
            <a:r>
              <a:rPr sz="2400" spc="20" dirty="0">
                <a:solidFill>
                  <a:srgbClr val="333333"/>
                </a:solidFill>
                <a:latin typeface="Roboto"/>
                <a:cs typeface="Roboto"/>
              </a:rPr>
              <a:t>of</a:t>
            </a:r>
            <a:r>
              <a:rPr sz="2400" spc="-2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 3:</a:t>
            </a:r>
            <a:r>
              <a:rPr sz="2400" b="1" spc="-33" dirty="0">
                <a:solidFill>
                  <a:srgbClr val="333333"/>
                </a:solidFill>
                <a:latin typeface="Roboto"/>
                <a:cs typeface="Roboto"/>
              </a:rPr>
              <a:t> </a:t>
            </a:r>
            <a:r>
              <a:rPr sz="2400" spc="-53" dirty="0">
                <a:solidFill>
                  <a:srgbClr val="333333"/>
                </a:solidFill>
                <a:latin typeface="Roboto"/>
                <a:cs typeface="Roboto"/>
              </a:rPr>
              <a:t>Train</a:t>
            </a:r>
            <a:r>
              <a:rPr sz="2400" spc="-13" dirty="0">
                <a:solidFill>
                  <a:srgbClr val="333333"/>
                </a:solidFill>
                <a:latin typeface="Roboto"/>
                <a:cs typeface="Roboto"/>
              </a:rPr>
              <a:t> </a:t>
            </a:r>
            <a:r>
              <a:rPr sz="2400" spc="-33" dirty="0">
                <a:solidFill>
                  <a:srgbClr val="333333"/>
                </a:solidFill>
                <a:latin typeface="Roboto"/>
                <a:cs typeface="Roboto"/>
              </a:rPr>
              <a:t>Discriminator</a:t>
            </a:r>
            <a:r>
              <a:rPr sz="2400" spc="33" dirty="0">
                <a:solidFill>
                  <a:srgbClr val="333333"/>
                </a:solidFill>
                <a:latin typeface="Roboto"/>
                <a:cs typeface="Roboto"/>
              </a:rPr>
              <a:t> </a:t>
            </a:r>
            <a:r>
              <a:rPr sz="2400" dirty="0">
                <a:solidFill>
                  <a:srgbClr val="333333"/>
                </a:solidFill>
                <a:latin typeface="Roboto"/>
                <a:cs typeface="Roboto"/>
              </a:rPr>
              <a:t>(for</a:t>
            </a:r>
            <a:r>
              <a:rPr sz="2400" spc="-7" dirty="0">
                <a:solidFill>
                  <a:srgbClr val="333333"/>
                </a:solidFill>
                <a:latin typeface="Roboto"/>
                <a:cs typeface="Roboto"/>
              </a:rPr>
              <a:t> </a:t>
            </a:r>
            <a:r>
              <a:rPr sz="2400" spc="-13" dirty="0">
                <a:solidFill>
                  <a:srgbClr val="333333"/>
                </a:solidFill>
                <a:latin typeface="Roboto"/>
                <a:cs typeface="Roboto"/>
              </a:rPr>
              <a:t>one</a:t>
            </a:r>
            <a:r>
              <a:rPr sz="2400" spc="-7" dirty="0">
                <a:solidFill>
                  <a:srgbClr val="333333"/>
                </a:solidFill>
                <a:latin typeface="Roboto"/>
                <a:cs typeface="Roboto"/>
              </a:rPr>
              <a:t> </a:t>
            </a:r>
            <a:r>
              <a:rPr sz="2400" spc="-20" dirty="0">
                <a:solidFill>
                  <a:srgbClr val="333333"/>
                </a:solidFill>
                <a:latin typeface="Roboto"/>
                <a:cs typeface="Roboto"/>
              </a:rPr>
              <a:t>or</a:t>
            </a:r>
            <a:r>
              <a:rPr sz="2400" dirty="0">
                <a:solidFill>
                  <a:srgbClr val="333333"/>
                </a:solidFill>
                <a:latin typeface="Roboto"/>
                <a:cs typeface="Roboto"/>
              </a:rPr>
              <a:t> </a:t>
            </a:r>
            <a:r>
              <a:rPr sz="2400" spc="-13" dirty="0">
                <a:solidFill>
                  <a:srgbClr val="333333"/>
                </a:solidFill>
                <a:latin typeface="Roboto"/>
                <a:cs typeface="Roboto"/>
              </a:rPr>
              <a:t>more</a:t>
            </a:r>
            <a:r>
              <a:rPr sz="2400" spc="-7" dirty="0">
                <a:solidFill>
                  <a:srgbClr val="333333"/>
                </a:solidFill>
                <a:latin typeface="Roboto"/>
                <a:cs typeface="Roboto"/>
              </a:rPr>
              <a:t> </a:t>
            </a:r>
            <a:r>
              <a:rPr sz="2400" spc="-27" dirty="0">
                <a:solidFill>
                  <a:srgbClr val="333333"/>
                </a:solidFill>
                <a:latin typeface="Roboto"/>
                <a:cs typeface="Roboto"/>
              </a:rPr>
              <a:t>iterations)</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3.1:</a:t>
            </a:r>
            <a:r>
              <a:rPr sz="2400" b="1" spc="-33" dirty="0">
                <a:solidFill>
                  <a:srgbClr val="333333"/>
                </a:solidFill>
                <a:latin typeface="Roboto"/>
                <a:cs typeface="Roboto"/>
              </a:rPr>
              <a:t> </a:t>
            </a:r>
            <a:r>
              <a:rPr sz="2400" spc="-53" dirty="0">
                <a:solidFill>
                  <a:srgbClr val="333333"/>
                </a:solidFill>
                <a:latin typeface="Roboto"/>
                <a:cs typeface="Roboto"/>
              </a:rPr>
              <a:t>Take</a:t>
            </a:r>
            <a:r>
              <a:rPr sz="2400" spc="-20" dirty="0">
                <a:solidFill>
                  <a:srgbClr val="333333"/>
                </a:solidFill>
                <a:latin typeface="Roboto"/>
                <a:cs typeface="Roboto"/>
              </a:rPr>
              <a:t> samples</a:t>
            </a:r>
            <a:r>
              <a:rPr sz="2400" spc="-7" dirty="0">
                <a:solidFill>
                  <a:srgbClr val="333333"/>
                </a:solidFill>
                <a:latin typeface="Roboto"/>
                <a:cs typeface="Roboto"/>
              </a:rPr>
              <a:t> from </a:t>
            </a:r>
            <a:r>
              <a:rPr sz="2400" spc="-27" dirty="0">
                <a:solidFill>
                  <a:srgbClr val="333333"/>
                </a:solidFill>
                <a:latin typeface="Roboto"/>
                <a:cs typeface="Roboto"/>
              </a:rPr>
              <a:t>real</a:t>
            </a:r>
            <a:r>
              <a:rPr sz="2400" spc="-20" dirty="0">
                <a:solidFill>
                  <a:srgbClr val="333333"/>
                </a:solidFill>
                <a:latin typeface="Roboto"/>
                <a:cs typeface="Roboto"/>
              </a:rPr>
              <a:t> </a:t>
            </a:r>
            <a:r>
              <a:rPr sz="2400" spc="-27" dirty="0">
                <a:solidFill>
                  <a:srgbClr val="333333"/>
                </a:solidFill>
                <a:latin typeface="Roboto"/>
                <a:cs typeface="Roboto"/>
              </a:rPr>
              <a:t>data</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3.2:</a:t>
            </a:r>
            <a:r>
              <a:rPr sz="2400" b="1" spc="20" dirty="0">
                <a:solidFill>
                  <a:srgbClr val="333333"/>
                </a:solidFill>
                <a:latin typeface="Roboto"/>
                <a:cs typeface="Roboto"/>
              </a:rPr>
              <a:t> </a:t>
            </a:r>
            <a:r>
              <a:rPr sz="2400" spc="-20" dirty="0">
                <a:solidFill>
                  <a:srgbClr val="333333"/>
                </a:solidFill>
                <a:latin typeface="Roboto"/>
                <a:cs typeface="Roboto"/>
              </a:rPr>
              <a:t>Generate</a:t>
            </a:r>
            <a:r>
              <a:rPr sz="2400" spc="-13" dirty="0">
                <a:solidFill>
                  <a:srgbClr val="333333"/>
                </a:solidFill>
                <a:latin typeface="Roboto"/>
                <a:cs typeface="Roboto"/>
              </a:rPr>
              <a:t> </a:t>
            </a:r>
            <a:r>
              <a:rPr sz="2400" spc="-7" dirty="0">
                <a:solidFill>
                  <a:srgbClr val="333333"/>
                </a:solidFill>
                <a:latin typeface="Roboto"/>
                <a:cs typeface="Roboto"/>
              </a:rPr>
              <a:t>fake</a:t>
            </a:r>
            <a:r>
              <a:rPr sz="2400" spc="-20" dirty="0">
                <a:solidFill>
                  <a:srgbClr val="333333"/>
                </a:solidFill>
                <a:latin typeface="Roboto"/>
                <a:cs typeface="Roboto"/>
              </a:rPr>
              <a:t> </a:t>
            </a:r>
            <a:r>
              <a:rPr sz="2400" spc="-27" dirty="0">
                <a:solidFill>
                  <a:srgbClr val="333333"/>
                </a:solidFill>
                <a:latin typeface="Roboto"/>
                <a:cs typeface="Roboto"/>
              </a:rPr>
              <a:t>data</a:t>
            </a:r>
            <a:r>
              <a:rPr sz="2400" spc="-13" dirty="0">
                <a:solidFill>
                  <a:srgbClr val="333333"/>
                </a:solidFill>
                <a:latin typeface="Roboto"/>
                <a:cs typeface="Roboto"/>
              </a:rPr>
              <a:t> </a:t>
            </a:r>
            <a:r>
              <a:rPr sz="2400" spc="-7" dirty="0">
                <a:solidFill>
                  <a:srgbClr val="333333"/>
                </a:solidFill>
                <a:latin typeface="Roboto"/>
                <a:cs typeface="Roboto"/>
              </a:rPr>
              <a:t>from </a:t>
            </a:r>
            <a:r>
              <a:rPr sz="2400" spc="-27" dirty="0">
                <a:solidFill>
                  <a:srgbClr val="333333"/>
                </a:solidFill>
                <a:latin typeface="Roboto"/>
                <a:cs typeface="Roboto"/>
              </a:rPr>
              <a:t>Generator</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dirty="0">
                <a:solidFill>
                  <a:srgbClr val="333333"/>
                </a:solidFill>
                <a:latin typeface="Roboto"/>
                <a:cs typeface="Roboto"/>
              </a:rPr>
              <a:t> </a:t>
            </a:r>
            <a:r>
              <a:rPr sz="2400" b="1" spc="-7" dirty="0">
                <a:solidFill>
                  <a:srgbClr val="333333"/>
                </a:solidFill>
                <a:latin typeface="Roboto"/>
                <a:cs typeface="Roboto"/>
              </a:rPr>
              <a:t>3.3:</a:t>
            </a:r>
            <a:r>
              <a:rPr sz="2400" b="1" spc="27" dirty="0">
                <a:solidFill>
                  <a:srgbClr val="333333"/>
                </a:solidFill>
                <a:latin typeface="Roboto"/>
                <a:cs typeface="Roboto"/>
              </a:rPr>
              <a:t> </a:t>
            </a:r>
            <a:r>
              <a:rPr sz="2400" spc="-27" dirty="0">
                <a:solidFill>
                  <a:srgbClr val="333333"/>
                </a:solidFill>
                <a:latin typeface="Roboto"/>
                <a:cs typeface="Roboto"/>
              </a:rPr>
              <a:t>Update</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7" dirty="0">
                <a:solidFill>
                  <a:srgbClr val="333333"/>
                </a:solidFill>
                <a:latin typeface="Roboto"/>
                <a:cs typeface="Roboto"/>
              </a:rPr>
              <a:t>parameters</a:t>
            </a:r>
            <a:r>
              <a:rPr sz="2400" spc="-7"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r>
              <a:rPr sz="2400" spc="7" dirty="0">
                <a:solidFill>
                  <a:srgbClr val="333333"/>
                </a:solidFill>
                <a:latin typeface="Roboto"/>
                <a:cs typeface="Roboto"/>
              </a:rPr>
              <a:t> </a:t>
            </a:r>
            <a:r>
              <a:rPr sz="2400" spc="-27" dirty="0">
                <a:solidFill>
                  <a:srgbClr val="333333"/>
                </a:solidFill>
                <a:latin typeface="Roboto"/>
                <a:cs typeface="Roboto"/>
              </a:rPr>
              <a:t>on</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0" dirty="0">
                <a:solidFill>
                  <a:srgbClr val="333333"/>
                </a:solidFill>
                <a:latin typeface="Roboto"/>
                <a:cs typeface="Roboto"/>
              </a:rPr>
              <a:t>combined</a:t>
            </a:r>
            <a:r>
              <a:rPr sz="2400" dirty="0">
                <a:solidFill>
                  <a:srgbClr val="333333"/>
                </a:solidFill>
                <a:latin typeface="Roboto"/>
                <a:cs typeface="Roboto"/>
              </a:rPr>
              <a:t> </a:t>
            </a:r>
            <a:r>
              <a:rPr sz="2400" spc="-27" dirty="0">
                <a:solidFill>
                  <a:srgbClr val="333333"/>
                </a:solidFill>
                <a:latin typeface="Roboto"/>
                <a:cs typeface="Roboto"/>
              </a:rPr>
              <a:t>batch</a:t>
            </a:r>
            <a:endParaRPr sz="240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33" dirty="0">
                <a:solidFill>
                  <a:srgbClr val="333333"/>
                </a:solidFill>
                <a:latin typeface="Roboto"/>
                <a:cs typeface="Roboto"/>
              </a:rPr>
              <a:t> </a:t>
            </a:r>
            <a:r>
              <a:rPr sz="2400" b="1" spc="-7" dirty="0">
                <a:solidFill>
                  <a:srgbClr val="333333"/>
                </a:solidFill>
                <a:latin typeface="Roboto"/>
                <a:cs typeface="Roboto"/>
              </a:rPr>
              <a:t>4:</a:t>
            </a:r>
            <a:r>
              <a:rPr sz="2400" b="1" spc="-13" dirty="0">
                <a:solidFill>
                  <a:srgbClr val="333333"/>
                </a:solidFill>
                <a:latin typeface="Roboto"/>
                <a:cs typeface="Roboto"/>
              </a:rPr>
              <a:t> </a:t>
            </a:r>
            <a:r>
              <a:rPr sz="2400" spc="-53" dirty="0">
                <a:solidFill>
                  <a:srgbClr val="333333"/>
                </a:solidFill>
                <a:latin typeface="Roboto"/>
                <a:cs typeface="Roboto"/>
              </a:rPr>
              <a:t>Train</a:t>
            </a:r>
            <a:r>
              <a:rPr sz="2400" spc="-40" dirty="0">
                <a:solidFill>
                  <a:srgbClr val="333333"/>
                </a:solidFill>
                <a:latin typeface="Roboto"/>
                <a:cs typeface="Roboto"/>
              </a:rPr>
              <a:t> </a:t>
            </a:r>
            <a:r>
              <a:rPr sz="2400" spc="-27" dirty="0">
                <a:solidFill>
                  <a:srgbClr val="333333"/>
                </a:solidFill>
                <a:latin typeface="Roboto"/>
                <a:cs typeface="Roboto"/>
              </a:rPr>
              <a:t>generator</a:t>
            </a:r>
            <a:endParaRPr sz="240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4.1:</a:t>
            </a:r>
            <a:r>
              <a:rPr sz="2400" b="1" spc="13" dirty="0">
                <a:solidFill>
                  <a:srgbClr val="333333"/>
                </a:solidFill>
                <a:latin typeface="Roboto"/>
                <a:cs typeface="Roboto"/>
              </a:rPr>
              <a:t> </a:t>
            </a:r>
            <a:r>
              <a:rPr sz="2400" spc="-20" dirty="0">
                <a:solidFill>
                  <a:srgbClr val="333333"/>
                </a:solidFill>
                <a:latin typeface="Roboto"/>
                <a:cs typeface="Roboto"/>
              </a:rPr>
              <a:t>Generate</a:t>
            </a:r>
            <a:r>
              <a:rPr sz="2400" spc="-13" dirty="0">
                <a:solidFill>
                  <a:srgbClr val="333333"/>
                </a:solidFill>
                <a:latin typeface="Roboto"/>
                <a:cs typeface="Roboto"/>
              </a:rPr>
              <a:t> </a:t>
            </a:r>
            <a:r>
              <a:rPr sz="2400" spc="-7" dirty="0">
                <a:solidFill>
                  <a:srgbClr val="333333"/>
                </a:solidFill>
                <a:latin typeface="Roboto"/>
                <a:cs typeface="Roboto"/>
              </a:rPr>
              <a:t>fake</a:t>
            </a:r>
            <a:r>
              <a:rPr sz="2400" spc="-20" dirty="0">
                <a:solidFill>
                  <a:srgbClr val="333333"/>
                </a:solidFill>
                <a:latin typeface="Roboto"/>
                <a:cs typeface="Roboto"/>
              </a:rPr>
              <a:t> </a:t>
            </a:r>
            <a:r>
              <a:rPr sz="2400" spc="-27" dirty="0">
                <a:solidFill>
                  <a:srgbClr val="333333"/>
                </a:solidFill>
                <a:latin typeface="Roboto"/>
                <a:cs typeface="Roboto"/>
              </a:rPr>
              <a:t>data</a:t>
            </a:r>
            <a:r>
              <a:rPr sz="2400" spc="-13" dirty="0">
                <a:solidFill>
                  <a:srgbClr val="333333"/>
                </a:solidFill>
                <a:latin typeface="Roboto"/>
                <a:cs typeface="Roboto"/>
              </a:rPr>
              <a:t> </a:t>
            </a:r>
            <a:r>
              <a:rPr sz="2400" spc="-7" dirty="0">
                <a:solidFill>
                  <a:srgbClr val="333333"/>
                </a:solidFill>
                <a:latin typeface="Roboto"/>
                <a:cs typeface="Roboto"/>
              </a:rPr>
              <a:t>from </a:t>
            </a:r>
            <a:r>
              <a:rPr sz="2400" spc="-27" dirty="0">
                <a:solidFill>
                  <a:srgbClr val="333333"/>
                </a:solidFill>
                <a:latin typeface="Roboto"/>
                <a:cs typeface="Roboto"/>
              </a:rPr>
              <a:t>Generator</a:t>
            </a:r>
            <a:endParaRPr sz="2400">
              <a:latin typeface="Roboto"/>
              <a:cs typeface="Roboto"/>
            </a:endParaRPr>
          </a:p>
          <a:p>
            <a:pPr marL="1115032" marR="1486709" lvl="1" indent="-489361">
              <a:lnSpc>
                <a:spcPct val="115000"/>
              </a:lnSpc>
              <a:buFont typeface="Arial MT"/>
              <a:buChar char="○"/>
              <a:tabLst>
                <a:tab pos="1114185" algn="l"/>
                <a:tab pos="1115879" algn="l"/>
              </a:tabLst>
            </a:pPr>
            <a:r>
              <a:rPr sz="2400" b="1" spc="-7" dirty="0">
                <a:solidFill>
                  <a:srgbClr val="333333"/>
                </a:solidFill>
                <a:latin typeface="Roboto"/>
                <a:cs typeface="Roboto"/>
              </a:rPr>
              <a:t>Step 4.2:</a:t>
            </a:r>
            <a:r>
              <a:rPr sz="2400" b="1" spc="20" dirty="0">
                <a:solidFill>
                  <a:srgbClr val="333333"/>
                </a:solidFill>
                <a:latin typeface="Roboto"/>
                <a:cs typeface="Roboto"/>
              </a:rPr>
              <a:t> </a:t>
            </a:r>
            <a:r>
              <a:rPr sz="2400" spc="-27" dirty="0">
                <a:solidFill>
                  <a:srgbClr val="333333"/>
                </a:solidFill>
                <a:latin typeface="Roboto"/>
                <a:cs typeface="Roboto"/>
              </a:rPr>
              <a:t>Update</a:t>
            </a:r>
            <a:r>
              <a:rPr sz="2400" dirty="0">
                <a:solidFill>
                  <a:srgbClr val="333333"/>
                </a:solidFill>
                <a:latin typeface="Roboto"/>
                <a:cs typeface="Roboto"/>
              </a:rPr>
              <a:t> </a:t>
            </a:r>
            <a:r>
              <a:rPr sz="2400" spc="-27" dirty="0">
                <a:solidFill>
                  <a:srgbClr val="333333"/>
                </a:solidFill>
                <a:latin typeface="Roboto"/>
                <a:cs typeface="Roboto"/>
              </a:rPr>
              <a:t>the</a:t>
            </a:r>
            <a:r>
              <a:rPr sz="2400" spc="-7" dirty="0">
                <a:solidFill>
                  <a:srgbClr val="333333"/>
                </a:solidFill>
                <a:latin typeface="Roboto"/>
                <a:cs typeface="Roboto"/>
              </a:rPr>
              <a:t> </a:t>
            </a:r>
            <a:r>
              <a:rPr sz="2400" spc="-27" dirty="0">
                <a:solidFill>
                  <a:srgbClr val="333333"/>
                </a:solidFill>
                <a:latin typeface="Roboto"/>
                <a:cs typeface="Roboto"/>
              </a:rPr>
              <a:t>parameters</a:t>
            </a:r>
            <a:r>
              <a:rPr sz="2400" spc="-13" dirty="0">
                <a:solidFill>
                  <a:srgbClr val="333333"/>
                </a:solidFill>
                <a:latin typeface="Roboto"/>
                <a:cs typeface="Roboto"/>
              </a:rPr>
              <a:t> </a:t>
            </a:r>
            <a:r>
              <a:rPr sz="2400" spc="20" dirty="0">
                <a:solidFill>
                  <a:srgbClr val="333333"/>
                </a:solidFill>
                <a:latin typeface="Roboto"/>
                <a:cs typeface="Roboto"/>
              </a:rPr>
              <a:t>of</a:t>
            </a:r>
            <a:r>
              <a:rPr sz="2400" dirty="0">
                <a:solidFill>
                  <a:srgbClr val="333333"/>
                </a:solidFill>
                <a:latin typeface="Roboto"/>
                <a:cs typeface="Roboto"/>
              </a:rPr>
              <a:t> </a:t>
            </a:r>
            <a:r>
              <a:rPr sz="2400" spc="-27" dirty="0">
                <a:solidFill>
                  <a:srgbClr val="333333"/>
                </a:solidFill>
                <a:latin typeface="Roboto"/>
                <a:cs typeface="Roboto"/>
              </a:rPr>
              <a:t>Generator</a:t>
            </a:r>
            <a:r>
              <a:rPr sz="2400" dirty="0">
                <a:solidFill>
                  <a:srgbClr val="333333"/>
                </a:solidFill>
                <a:latin typeface="Roboto"/>
                <a:cs typeface="Roboto"/>
              </a:rPr>
              <a:t> </a:t>
            </a:r>
            <a:r>
              <a:rPr sz="2400" spc="-27" dirty="0">
                <a:solidFill>
                  <a:srgbClr val="333333"/>
                </a:solidFill>
                <a:latin typeface="Roboto"/>
                <a:cs typeface="Roboto"/>
              </a:rPr>
              <a:t>on</a:t>
            </a:r>
            <a:r>
              <a:rPr sz="2400" dirty="0">
                <a:solidFill>
                  <a:srgbClr val="333333"/>
                </a:solidFill>
                <a:latin typeface="Roboto"/>
                <a:cs typeface="Roboto"/>
              </a:rPr>
              <a:t> </a:t>
            </a:r>
            <a:r>
              <a:rPr sz="2400" spc="-27" dirty="0">
                <a:solidFill>
                  <a:srgbClr val="333333"/>
                </a:solidFill>
                <a:latin typeface="Roboto"/>
                <a:cs typeface="Roboto"/>
              </a:rPr>
              <a:t>how</a:t>
            </a:r>
            <a:r>
              <a:rPr sz="2400" spc="-13" dirty="0">
                <a:solidFill>
                  <a:srgbClr val="333333"/>
                </a:solidFill>
                <a:latin typeface="Roboto"/>
                <a:cs typeface="Roboto"/>
              </a:rPr>
              <a:t> </a:t>
            </a:r>
            <a:r>
              <a:rPr sz="2400" spc="-20" dirty="0">
                <a:solidFill>
                  <a:srgbClr val="333333"/>
                </a:solidFill>
                <a:latin typeface="Roboto"/>
                <a:cs typeface="Roboto"/>
              </a:rPr>
              <a:t>well</a:t>
            </a:r>
            <a:r>
              <a:rPr sz="2400" dirty="0">
                <a:solidFill>
                  <a:srgbClr val="333333"/>
                </a:solidFill>
                <a:latin typeface="Roboto"/>
                <a:cs typeface="Roboto"/>
              </a:rPr>
              <a:t> </a:t>
            </a:r>
            <a:r>
              <a:rPr sz="2400" spc="-27" dirty="0">
                <a:solidFill>
                  <a:srgbClr val="333333"/>
                </a:solidFill>
                <a:latin typeface="Roboto"/>
                <a:cs typeface="Roboto"/>
              </a:rPr>
              <a:t>the </a:t>
            </a:r>
            <a:r>
              <a:rPr sz="2400" spc="-573" dirty="0">
                <a:solidFill>
                  <a:srgbClr val="333333"/>
                </a:solidFill>
                <a:latin typeface="Roboto"/>
                <a:cs typeface="Roboto"/>
              </a:rPr>
              <a:t> </a:t>
            </a:r>
            <a:r>
              <a:rPr sz="2400" spc="-33" dirty="0">
                <a:solidFill>
                  <a:srgbClr val="333333"/>
                </a:solidFill>
                <a:latin typeface="Roboto"/>
                <a:cs typeface="Roboto"/>
              </a:rPr>
              <a:t>Discriminator</a:t>
            </a:r>
            <a:r>
              <a:rPr sz="2400" spc="-13" dirty="0">
                <a:solidFill>
                  <a:srgbClr val="333333"/>
                </a:solidFill>
                <a:latin typeface="Roboto"/>
                <a:cs typeface="Roboto"/>
              </a:rPr>
              <a:t> </a:t>
            </a:r>
            <a:r>
              <a:rPr sz="2400" spc="-27" dirty="0">
                <a:solidFill>
                  <a:srgbClr val="333333"/>
                </a:solidFill>
                <a:latin typeface="Roboto"/>
                <a:cs typeface="Roboto"/>
              </a:rPr>
              <a:t>is</a:t>
            </a:r>
            <a:r>
              <a:rPr sz="2400" spc="-13" dirty="0">
                <a:solidFill>
                  <a:srgbClr val="333333"/>
                </a:solidFill>
                <a:latin typeface="Roboto"/>
                <a:cs typeface="Roboto"/>
              </a:rPr>
              <a:t> </a:t>
            </a:r>
            <a:r>
              <a:rPr sz="2400" spc="-7" dirty="0">
                <a:solidFill>
                  <a:srgbClr val="333333"/>
                </a:solidFill>
                <a:latin typeface="Roboto"/>
                <a:cs typeface="Roboto"/>
              </a:rPr>
              <a:t>fooled</a:t>
            </a:r>
            <a:endParaRPr sz="2400">
              <a:latin typeface="Roboto"/>
              <a:cs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61136" y="404728"/>
            <a:ext cx="9366080" cy="694207"/>
          </a:xfrm>
          <a:prstGeom prst="rect">
            <a:avLst/>
          </a:prstGeom>
        </p:spPr>
        <p:txBody>
          <a:bodyPr vert="horz" wrap="square" lIns="0" tIns="16933" rIns="0" bIns="0" rtlCol="0" anchor="ctr">
            <a:spAutoFit/>
          </a:bodyPr>
          <a:lstStyle/>
          <a:p>
            <a:pPr marL="16933">
              <a:lnSpc>
                <a:spcPct val="100000"/>
              </a:lnSpc>
              <a:spcBef>
                <a:spcPts val="133"/>
              </a:spcBef>
            </a:pPr>
            <a:r>
              <a:rPr spc="-27" dirty="0"/>
              <a:t>Formal</a:t>
            </a:r>
            <a:r>
              <a:rPr spc="-87" dirty="0"/>
              <a:t> </a:t>
            </a:r>
            <a:r>
              <a:rPr spc="-73" dirty="0"/>
              <a:t>Training</a:t>
            </a:r>
            <a:r>
              <a:rPr spc="-20" dirty="0"/>
              <a:t> </a:t>
            </a:r>
            <a:r>
              <a:rPr spc="-33" dirty="0"/>
              <a:t>Methodology</a:t>
            </a:r>
            <a:r>
              <a:rPr spc="-13" dirty="0"/>
              <a:t> </a:t>
            </a:r>
            <a:r>
              <a:rPr spc="33" dirty="0"/>
              <a:t>of</a:t>
            </a:r>
            <a:r>
              <a:rPr spc="-20" dirty="0"/>
              <a:t> </a:t>
            </a:r>
            <a:r>
              <a:rPr spc="13" dirty="0"/>
              <a:t>GANs</a:t>
            </a:r>
          </a:p>
        </p:txBody>
      </p:sp>
      <p:sp>
        <p:nvSpPr>
          <p:cNvPr id="4" name="object 4"/>
          <p:cNvSpPr/>
          <p:nvPr/>
        </p:nvSpPr>
        <p:spPr>
          <a:xfrm>
            <a:off x="1109999" y="2623800"/>
            <a:ext cx="5637107" cy="365760"/>
          </a:xfrm>
          <a:custGeom>
            <a:avLst/>
            <a:gdLst/>
            <a:ahLst/>
            <a:cxnLst/>
            <a:rect l="l" t="t" r="r" b="b"/>
            <a:pathLst>
              <a:path w="4227830" h="274319">
                <a:moveTo>
                  <a:pt x="4227202" y="274320"/>
                </a:moveTo>
                <a:lnTo>
                  <a:pt x="0" y="274320"/>
                </a:lnTo>
                <a:lnTo>
                  <a:pt x="0" y="0"/>
                </a:lnTo>
                <a:lnTo>
                  <a:pt x="4227202" y="0"/>
                </a:lnTo>
                <a:lnTo>
                  <a:pt x="4227202" y="274320"/>
                </a:lnTo>
                <a:close/>
              </a:path>
            </a:pathLst>
          </a:custGeom>
          <a:solidFill>
            <a:srgbClr val="FFFFFF"/>
          </a:solidFill>
        </p:spPr>
        <p:txBody>
          <a:bodyPr wrap="square" lIns="0" tIns="0" rIns="0" bIns="0" rtlCol="0"/>
          <a:lstStyle/>
          <a:p>
            <a:endParaRPr sz="2400"/>
          </a:p>
        </p:txBody>
      </p:sp>
      <p:sp>
        <p:nvSpPr>
          <p:cNvPr id="5" name="object 5"/>
          <p:cNvSpPr/>
          <p:nvPr/>
        </p:nvSpPr>
        <p:spPr>
          <a:xfrm>
            <a:off x="1109999" y="3462000"/>
            <a:ext cx="10319173" cy="365760"/>
          </a:xfrm>
          <a:custGeom>
            <a:avLst/>
            <a:gdLst/>
            <a:ahLst/>
            <a:cxnLst/>
            <a:rect l="l" t="t" r="r" b="b"/>
            <a:pathLst>
              <a:path w="7739380" h="274319">
                <a:moveTo>
                  <a:pt x="7739025" y="274319"/>
                </a:moveTo>
                <a:lnTo>
                  <a:pt x="0" y="274319"/>
                </a:lnTo>
                <a:lnTo>
                  <a:pt x="0" y="0"/>
                </a:lnTo>
                <a:lnTo>
                  <a:pt x="7739025" y="0"/>
                </a:lnTo>
                <a:lnTo>
                  <a:pt x="7739025" y="274319"/>
                </a:lnTo>
                <a:close/>
              </a:path>
            </a:pathLst>
          </a:custGeom>
          <a:solidFill>
            <a:srgbClr val="FFFFFF"/>
          </a:solidFill>
        </p:spPr>
        <p:txBody>
          <a:bodyPr wrap="square" lIns="0" tIns="0" rIns="0" bIns="0" rtlCol="0"/>
          <a:lstStyle/>
          <a:p>
            <a:endParaRPr sz="2400"/>
          </a:p>
        </p:txBody>
      </p:sp>
      <p:sp>
        <p:nvSpPr>
          <p:cNvPr id="6" name="object 6"/>
          <p:cNvSpPr txBox="1"/>
          <p:nvPr/>
        </p:nvSpPr>
        <p:spPr>
          <a:xfrm>
            <a:off x="483465" y="1284035"/>
            <a:ext cx="10947400" cy="5054374"/>
          </a:xfrm>
          <a:prstGeom prst="rect">
            <a:avLst/>
          </a:prstGeom>
        </p:spPr>
        <p:txBody>
          <a:bodyPr vert="horz" wrap="square" lIns="0" tIns="70272" rIns="0" bIns="0" rtlCol="0">
            <a:spAutoFit/>
          </a:bodyPr>
          <a:lstStyle/>
          <a:p>
            <a:pPr marL="505447" indent="-489361">
              <a:spcBef>
                <a:spcPts val="553"/>
              </a:spcBef>
              <a:buFont typeface="Arial MT"/>
              <a:buChar char="●"/>
              <a:tabLst>
                <a:tab pos="505447" algn="l"/>
                <a:tab pos="506294"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1:</a:t>
            </a:r>
            <a:r>
              <a:rPr sz="2400" b="1" spc="7"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a:t>
            </a:r>
            <a:r>
              <a:rPr sz="2400" spc="-20"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endParaRPr sz="2400" dirty="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20" dirty="0">
                <a:solidFill>
                  <a:srgbClr val="333333"/>
                </a:solidFill>
                <a:latin typeface="Roboto"/>
                <a:cs typeface="Roboto"/>
              </a:rPr>
              <a:t> </a:t>
            </a:r>
            <a:r>
              <a:rPr sz="2400" b="1" spc="-7" dirty="0">
                <a:solidFill>
                  <a:srgbClr val="333333"/>
                </a:solidFill>
                <a:latin typeface="Roboto"/>
                <a:cs typeface="Roboto"/>
              </a:rPr>
              <a:t>2:</a:t>
            </a:r>
            <a:r>
              <a:rPr sz="2400" b="1" dirty="0">
                <a:solidFill>
                  <a:srgbClr val="333333"/>
                </a:solidFill>
                <a:latin typeface="Roboto"/>
                <a:cs typeface="Roboto"/>
              </a:rPr>
              <a:t> </a:t>
            </a:r>
            <a:r>
              <a:rPr sz="2400" spc="-20" dirty="0">
                <a:solidFill>
                  <a:srgbClr val="333333"/>
                </a:solidFill>
                <a:latin typeface="Roboto"/>
                <a:cs typeface="Roboto"/>
              </a:rPr>
              <a:t>Deﬁne </a:t>
            </a:r>
            <a:r>
              <a:rPr sz="2400" spc="-27" dirty="0">
                <a:solidFill>
                  <a:srgbClr val="333333"/>
                </a:solidFill>
                <a:latin typeface="Roboto"/>
                <a:cs typeface="Roboto"/>
              </a:rPr>
              <a:t>architecture </a:t>
            </a:r>
            <a:r>
              <a:rPr sz="2400" spc="20" dirty="0">
                <a:solidFill>
                  <a:srgbClr val="333333"/>
                </a:solidFill>
                <a:latin typeface="Roboto"/>
                <a:cs typeface="Roboto"/>
              </a:rPr>
              <a:t>of</a:t>
            </a:r>
            <a:r>
              <a:rPr sz="2400" spc="-20" dirty="0">
                <a:solidFill>
                  <a:srgbClr val="333333"/>
                </a:solidFill>
                <a:latin typeface="Roboto"/>
                <a:cs typeface="Roboto"/>
              </a:rPr>
              <a:t> </a:t>
            </a:r>
            <a:r>
              <a:rPr sz="2400" spc="-27" dirty="0">
                <a:solidFill>
                  <a:srgbClr val="333333"/>
                </a:solidFill>
                <a:latin typeface="Roboto"/>
                <a:cs typeface="Roboto"/>
              </a:rPr>
              <a:t>Generator</a:t>
            </a:r>
            <a:endParaRPr sz="2400" dirty="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 3:</a:t>
            </a:r>
            <a:r>
              <a:rPr sz="2400" b="1" spc="-33" dirty="0">
                <a:solidFill>
                  <a:srgbClr val="333333"/>
                </a:solidFill>
                <a:latin typeface="Roboto"/>
                <a:cs typeface="Roboto"/>
              </a:rPr>
              <a:t> </a:t>
            </a:r>
            <a:r>
              <a:rPr sz="2400" spc="-53" dirty="0">
                <a:solidFill>
                  <a:srgbClr val="333333"/>
                </a:solidFill>
                <a:latin typeface="Roboto"/>
                <a:cs typeface="Roboto"/>
              </a:rPr>
              <a:t>Train</a:t>
            </a:r>
            <a:r>
              <a:rPr sz="2400" spc="-13" dirty="0">
                <a:solidFill>
                  <a:srgbClr val="333333"/>
                </a:solidFill>
                <a:latin typeface="Roboto"/>
                <a:cs typeface="Roboto"/>
              </a:rPr>
              <a:t> </a:t>
            </a:r>
            <a:r>
              <a:rPr sz="2400" spc="-33" dirty="0">
                <a:solidFill>
                  <a:srgbClr val="333333"/>
                </a:solidFill>
                <a:latin typeface="Roboto"/>
                <a:cs typeface="Roboto"/>
              </a:rPr>
              <a:t>Discriminator</a:t>
            </a:r>
            <a:r>
              <a:rPr sz="2400" spc="33" dirty="0">
                <a:solidFill>
                  <a:srgbClr val="333333"/>
                </a:solidFill>
                <a:latin typeface="Roboto"/>
                <a:cs typeface="Roboto"/>
              </a:rPr>
              <a:t> </a:t>
            </a:r>
            <a:r>
              <a:rPr sz="2400" dirty="0">
                <a:solidFill>
                  <a:srgbClr val="333333"/>
                </a:solidFill>
                <a:latin typeface="Roboto"/>
                <a:cs typeface="Roboto"/>
              </a:rPr>
              <a:t>(for</a:t>
            </a:r>
            <a:r>
              <a:rPr sz="2400" spc="-7" dirty="0">
                <a:solidFill>
                  <a:srgbClr val="333333"/>
                </a:solidFill>
                <a:latin typeface="Roboto"/>
                <a:cs typeface="Roboto"/>
              </a:rPr>
              <a:t> </a:t>
            </a:r>
            <a:r>
              <a:rPr sz="2400" spc="-13" dirty="0">
                <a:solidFill>
                  <a:srgbClr val="333333"/>
                </a:solidFill>
                <a:latin typeface="Roboto"/>
                <a:cs typeface="Roboto"/>
              </a:rPr>
              <a:t>one</a:t>
            </a:r>
            <a:r>
              <a:rPr sz="2400" spc="-7" dirty="0">
                <a:solidFill>
                  <a:srgbClr val="333333"/>
                </a:solidFill>
                <a:latin typeface="Roboto"/>
                <a:cs typeface="Roboto"/>
              </a:rPr>
              <a:t> </a:t>
            </a:r>
            <a:r>
              <a:rPr sz="2400" spc="-20" dirty="0">
                <a:solidFill>
                  <a:srgbClr val="333333"/>
                </a:solidFill>
                <a:latin typeface="Roboto"/>
                <a:cs typeface="Roboto"/>
              </a:rPr>
              <a:t>or</a:t>
            </a:r>
            <a:r>
              <a:rPr sz="2400" dirty="0">
                <a:solidFill>
                  <a:srgbClr val="333333"/>
                </a:solidFill>
                <a:latin typeface="Roboto"/>
                <a:cs typeface="Roboto"/>
              </a:rPr>
              <a:t> </a:t>
            </a:r>
            <a:r>
              <a:rPr sz="2400" spc="-13" dirty="0">
                <a:solidFill>
                  <a:srgbClr val="333333"/>
                </a:solidFill>
                <a:latin typeface="Roboto"/>
                <a:cs typeface="Roboto"/>
              </a:rPr>
              <a:t>more</a:t>
            </a:r>
            <a:r>
              <a:rPr sz="2400" spc="-7" dirty="0">
                <a:solidFill>
                  <a:srgbClr val="333333"/>
                </a:solidFill>
                <a:latin typeface="Roboto"/>
                <a:cs typeface="Roboto"/>
              </a:rPr>
              <a:t> </a:t>
            </a:r>
            <a:r>
              <a:rPr sz="2400" spc="-27" dirty="0">
                <a:solidFill>
                  <a:srgbClr val="333333"/>
                </a:solidFill>
                <a:latin typeface="Roboto"/>
                <a:cs typeface="Roboto"/>
              </a:rPr>
              <a:t>iterations)</a:t>
            </a:r>
            <a:endParaRPr sz="2400" dirty="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3.1:</a:t>
            </a:r>
            <a:r>
              <a:rPr sz="2400" b="1" spc="-33" dirty="0">
                <a:solidFill>
                  <a:srgbClr val="333333"/>
                </a:solidFill>
                <a:latin typeface="Roboto"/>
                <a:cs typeface="Roboto"/>
              </a:rPr>
              <a:t> </a:t>
            </a:r>
            <a:r>
              <a:rPr sz="2400" spc="-53" dirty="0">
                <a:solidFill>
                  <a:srgbClr val="333333"/>
                </a:solidFill>
                <a:latin typeface="Roboto"/>
                <a:cs typeface="Roboto"/>
              </a:rPr>
              <a:t>Take</a:t>
            </a:r>
            <a:r>
              <a:rPr sz="2400" spc="-20" dirty="0">
                <a:solidFill>
                  <a:srgbClr val="333333"/>
                </a:solidFill>
                <a:latin typeface="Roboto"/>
                <a:cs typeface="Roboto"/>
              </a:rPr>
              <a:t> samples</a:t>
            </a:r>
            <a:r>
              <a:rPr sz="2400" spc="-7" dirty="0">
                <a:solidFill>
                  <a:srgbClr val="333333"/>
                </a:solidFill>
                <a:latin typeface="Roboto"/>
                <a:cs typeface="Roboto"/>
              </a:rPr>
              <a:t> from </a:t>
            </a:r>
            <a:r>
              <a:rPr sz="2400" spc="-27" dirty="0">
                <a:solidFill>
                  <a:srgbClr val="333333"/>
                </a:solidFill>
                <a:latin typeface="Roboto"/>
                <a:cs typeface="Roboto"/>
              </a:rPr>
              <a:t>real</a:t>
            </a:r>
            <a:r>
              <a:rPr sz="2400" spc="-20" dirty="0">
                <a:solidFill>
                  <a:srgbClr val="333333"/>
                </a:solidFill>
                <a:latin typeface="Roboto"/>
                <a:cs typeface="Roboto"/>
              </a:rPr>
              <a:t> </a:t>
            </a:r>
            <a:r>
              <a:rPr sz="2400" spc="-27" dirty="0">
                <a:solidFill>
                  <a:srgbClr val="333333"/>
                </a:solidFill>
                <a:latin typeface="Roboto"/>
                <a:cs typeface="Roboto"/>
              </a:rPr>
              <a:t>data</a:t>
            </a:r>
            <a:endParaRPr sz="2400" dirty="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3.2:</a:t>
            </a:r>
            <a:r>
              <a:rPr sz="2400" b="1" spc="20" dirty="0">
                <a:solidFill>
                  <a:srgbClr val="333333"/>
                </a:solidFill>
                <a:latin typeface="Roboto"/>
                <a:cs typeface="Roboto"/>
              </a:rPr>
              <a:t> </a:t>
            </a:r>
            <a:r>
              <a:rPr sz="2400" spc="-20" dirty="0">
                <a:solidFill>
                  <a:srgbClr val="333333"/>
                </a:solidFill>
                <a:latin typeface="Roboto"/>
                <a:cs typeface="Roboto"/>
              </a:rPr>
              <a:t>Generate</a:t>
            </a:r>
            <a:r>
              <a:rPr sz="2400" spc="-13" dirty="0">
                <a:solidFill>
                  <a:srgbClr val="333333"/>
                </a:solidFill>
                <a:latin typeface="Roboto"/>
                <a:cs typeface="Roboto"/>
              </a:rPr>
              <a:t> </a:t>
            </a:r>
            <a:r>
              <a:rPr sz="2400" spc="-7" dirty="0">
                <a:solidFill>
                  <a:srgbClr val="333333"/>
                </a:solidFill>
                <a:latin typeface="Roboto"/>
                <a:cs typeface="Roboto"/>
              </a:rPr>
              <a:t>fake</a:t>
            </a:r>
            <a:r>
              <a:rPr sz="2400" spc="-20" dirty="0">
                <a:solidFill>
                  <a:srgbClr val="333333"/>
                </a:solidFill>
                <a:latin typeface="Roboto"/>
                <a:cs typeface="Roboto"/>
              </a:rPr>
              <a:t> </a:t>
            </a:r>
            <a:r>
              <a:rPr sz="2400" spc="-27" dirty="0">
                <a:solidFill>
                  <a:srgbClr val="333333"/>
                </a:solidFill>
                <a:latin typeface="Roboto"/>
                <a:cs typeface="Roboto"/>
              </a:rPr>
              <a:t>data</a:t>
            </a:r>
            <a:r>
              <a:rPr sz="2400" spc="-13" dirty="0">
                <a:solidFill>
                  <a:srgbClr val="333333"/>
                </a:solidFill>
                <a:latin typeface="Roboto"/>
                <a:cs typeface="Roboto"/>
              </a:rPr>
              <a:t> </a:t>
            </a:r>
            <a:r>
              <a:rPr sz="2400" spc="-7" dirty="0">
                <a:solidFill>
                  <a:srgbClr val="333333"/>
                </a:solidFill>
                <a:latin typeface="Roboto"/>
                <a:cs typeface="Roboto"/>
              </a:rPr>
              <a:t>from </a:t>
            </a:r>
            <a:r>
              <a:rPr sz="2400" spc="-27" dirty="0">
                <a:solidFill>
                  <a:srgbClr val="333333"/>
                </a:solidFill>
                <a:latin typeface="Roboto"/>
                <a:cs typeface="Roboto"/>
              </a:rPr>
              <a:t>Generator</a:t>
            </a:r>
            <a:endParaRPr sz="2400" dirty="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dirty="0">
                <a:solidFill>
                  <a:srgbClr val="333333"/>
                </a:solidFill>
                <a:latin typeface="Roboto"/>
                <a:cs typeface="Roboto"/>
              </a:rPr>
              <a:t> </a:t>
            </a:r>
            <a:r>
              <a:rPr sz="2400" b="1" spc="-7" dirty="0">
                <a:solidFill>
                  <a:srgbClr val="333333"/>
                </a:solidFill>
                <a:latin typeface="Roboto"/>
                <a:cs typeface="Roboto"/>
              </a:rPr>
              <a:t>3.3:</a:t>
            </a:r>
            <a:r>
              <a:rPr sz="2400" b="1" spc="27" dirty="0">
                <a:solidFill>
                  <a:srgbClr val="333333"/>
                </a:solidFill>
                <a:latin typeface="Roboto"/>
                <a:cs typeface="Roboto"/>
              </a:rPr>
              <a:t> </a:t>
            </a:r>
            <a:r>
              <a:rPr sz="2400" spc="-27" dirty="0">
                <a:solidFill>
                  <a:srgbClr val="333333"/>
                </a:solidFill>
                <a:latin typeface="Roboto"/>
                <a:cs typeface="Roboto"/>
              </a:rPr>
              <a:t>Update</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7" dirty="0">
                <a:solidFill>
                  <a:srgbClr val="333333"/>
                </a:solidFill>
                <a:latin typeface="Roboto"/>
                <a:cs typeface="Roboto"/>
              </a:rPr>
              <a:t>parameters</a:t>
            </a:r>
            <a:r>
              <a:rPr sz="2400" spc="-7" dirty="0">
                <a:solidFill>
                  <a:srgbClr val="333333"/>
                </a:solidFill>
                <a:latin typeface="Roboto"/>
                <a:cs typeface="Roboto"/>
              </a:rPr>
              <a:t> </a:t>
            </a:r>
            <a:r>
              <a:rPr sz="2400" spc="20" dirty="0">
                <a:solidFill>
                  <a:srgbClr val="333333"/>
                </a:solidFill>
                <a:latin typeface="Roboto"/>
                <a:cs typeface="Roboto"/>
              </a:rPr>
              <a:t>of</a:t>
            </a:r>
            <a:r>
              <a:rPr sz="2400" spc="7" dirty="0">
                <a:solidFill>
                  <a:srgbClr val="333333"/>
                </a:solidFill>
                <a:latin typeface="Roboto"/>
                <a:cs typeface="Roboto"/>
              </a:rPr>
              <a:t> </a:t>
            </a:r>
            <a:r>
              <a:rPr sz="2400" spc="-33" dirty="0">
                <a:solidFill>
                  <a:srgbClr val="333333"/>
                </a:solidFill>
                <a:latin typeface="Roboto"/>
                <a:cs typeface="Roboto"/>
              </a:rPr>
              <a:t>Discriminator</a:t>
            </a:r>
            <a:r>
              <a:rPr sz="2400" spc="7" dirty="0">
                <a:solidFill>
                  <a:srgbClr val="333333"/>
                </a:solidFill>
                <a:latin typeface="Roboto"/>
                <a:cs typeface="Roboto"/>
              </a:rPr>
              <a:t> </a:t>
            </a:r>
            <a:r>
              <a:rPr sz="2400" spc="-27" dirty="0">
                <a:solidFill>
                  <a:srgbClr val="333333"/>
                </a:solidFill>
                <a:latin typeface="Roboto"/>
                <a:cs typeface="Roboto"/>
              </a:rPr>
              <a:t>on</a:t>
            </a:r>
            <a:r>
              <a:rPr sz="2400" dirty="0">
                <a:solidFill>
                  <a:srgbClr val="333333"/>
                </a:solidFill>
                <a:latin typeface="Roboto"/>
                <a:cs typeface="Roboto"/>
              </a:rPr>
              <a:t> </a:t>
            </a:r>
            <a:r>
              <a:rPr sz="2400" spc="-27" dirty="0">
                <a:solidFill>
                  <a:srgbClr val="333333"/>
                </a:solidFill>
                <a:latin typeface="Roboto"/>
                <a:cs typeface="Roboto"/>
              </a:rPr>
              <a:t>the</a:t>
            </a:r>
            <a:r>
              <a:rPr sz="2400" dirty="0">
                <a:solidFill>
                  <a:srgbClr val="333333"/>
                </a:solidFill>
                <a:latin typeface="Roboto"/>
                <a:cs typeface="Roboto"/>
              </a:rPr>
              <a:t> </a:t>
            </a:r>
            <a:r>
              <a:rPr sz="2400" spc="-20" dirty="0">
                <a:solidFill>
                  <a:srgbClr val="333333"/>
                </a:solidFill>
                <a:latin typeface="Roboto"/>
                <a:cs typeface="Roboto"/>
              </a:rPr>
              <a:t>combined</a:t>
            </a:r>
            <a:r>
              <a:rPr sz="2400" dirty="0">
                <a:solidFill>
                  <a:srgbClr val="333333"/>
                </a:solidFill>
                <a:latin typeface="Roboto"/>
                <a:cs typeface="Roboto"/>
              </a:rPr>
              <a:t> </a:t>
            </a:r>
            <a:r>
              <a:rPr sz="2400" spc="-27" dirty="0">
                <a:solidFill>
                  <a:srgbClr val="333333"/>
                </a:solidFill>
                <a:latin typeface="Roboto"/>
                <a:cs typeface="Roboto"/>
              </a:rPr>
              <a:t>batch</a:t>
            </a:r>
            <a:endParaRPr sz="2400" dirty="0">
              <a:latin typeface="Roboto"/>
              <a:cs typeface="Roboto"/>
            </a:endParaRPr>
          </a:p>
          <a:p>
            <a:pPr marL="505447" indent="-489361">
              <a:spcBef>
                <a:spcPts val="420"/>
              </a:spcBef>
              <a:buFont typeface="Arial MT"/>
              <a:buChar char="●"/>
              <a:tabLst>
                <a:tab pos="505447" algn="l"/>
                <a:tab pos="506294" algn="l"/>
              </a:tabLst>
            </a:pPr>
            <a:r>
              <a:rPr sz="2400" b="1" spc="-7" dirty="0">
                <a:solidFill>
                  <a:srgbClr val="333333"/>
                </a:solidFill>
                <a:latin typeface="Roboto"/>
                <a:cs typeface="Roboto"/>
              </a:rPr>
              <a:t>Step</a:t>
            </a:r>
            <a:r>
              <a:rPr sz="2400" b="1" spc="-33" dirty="0">
                <a:solidFill>
                  <a:srgbClr val="333333"/>
                </a:solidFill>
                <a:latin typeface="Roboto"/>
                <a:cs typeface="Roboto"/>
              </a:rPr>
              <a:t> </a:t>
            </a:r>
            <a:r>
              <a:rPr sz="2400" b="1" spc="-7" dirty="0">
                <a:solidFill>
                  <a:srgbClr val="333333"/>
                </a:solidFill>
                <a:latin typeface="Roboto"/>
                <a:cs typeface="Roboto"/>
              </a:rPr>
              <a:t>4:</a:t>
            </a:r>
            <a:r>
              <a:rPr sz="2400" b="1" spc="-13" dirty="0">
                <a:solidFill>
                  <a:srgbClr val="333333"/>
                </a:solidFill>
                <a:latin typeface="Roboto"/>
                <a:cs typeface="Roboto"/>
              </a:rPr>
              <a:t> </a:t>
            </a:r>
            <a:r>
              <a:rPr sz="2400" spc="-53" dirty="0">
                <a:solidFill>
                  <a:srgbClr val="333333"/>
                </a:solidFill>
                <a:latin typeface="Roboto"/>
                <a:cs typeface="Roboto"/>
              </a:rPr>
              <a:t>Train</a:t>
            </a:r>
            <a:r>
              <a:rPr sz="2400" spc="-40" dirty="0">
                <a:solidFill>
                  <a:srgbClr val="333333"/>
                </a:solidFill>
                <a:latin typeface="Roboto"/>
                <a:cs typeface="Roboto"/>
              </a:rPr>
              <a:t> </a:t>
            </a:r>
            <a:r>
              <a:rPr sz="2400" spc="-27" dirty="0">
                <a:solidFill>
                  <a:srgbClr val="333333"/>
                </a:solidFill>
                <a:latin typeface="Roboto"/>
                <a:cs typeface="Roboto"/>
              </a:rPr>
              <a:t>generator</a:t>
            </a:r>
            <a:endParaRPr sz="2400" dirty="0">
              <a:latin typeface="Roboto"/>
              <a:cs typeface="Roboto"/>
            </a:endParaRPr>
          </a:p>
          <a:p>
            <a:pPr marL="1115032" lvl="1" indent="-489361">
              <a:spcBef>
                <a:spcPts val="420"/>
              </a:spcBef>
              <a:buFont typeface="Arial MT"/>
              <a:buChar char="○"/>
              <a:tabLst>
                <a:tab pos="1114185" algn="l"/>
                <a:tab pos="1115879" algn="l"/>
              </a:tabLst>
            </a:pPr>
            <a:r>
              <a:rPr sz="2400" b="1" spc="-7" dirty="0">
                <a:solidFill>
                  <a:srgbClr val="333333"/>
                </a:solidFill>
                <a:latin typeface="Roboto"/>
                <a:cs typeface="Roboto"/>
              </a:rPr>
              <a:t>Step</a:t>
            </a:r>
            <a:r>
              <a:rPr sz="2400" b="1" spc="-13" dirty="0">
                <a:solidFill>
                  <a:srgbClr val="333333"/>
                </a:solidFill>
                <a:latin typeface="Roboto"/>
                <a:cs typeface="Roboto"/>
              </a:rPr>
              <a:t> </a:t>
            </a:r>
            <a:r>
              <a:rPr sz="2400" b="1" spc="-7" dirty="0">
                <a:solidFill>
                  <a:srgbClr val="333333"/>
                </a:solidFill>
                <a:latin typeface="Roboto"/>
                <a:cs typeface="Roboto"/>
              </a:rPr>
              <a:t>4.1:</a:t>
            </a:r>
            <a:r>
              <a:rPr sz="2400" b="1" spc="13" dirty="0">
                <a:solidFill>
                  <a:srgbClr val="333333"/>
                </a:solidFill>
                <a:latin typeface="Roboto"/>
                <a:cs typeface="Roboto"/>
              </a:rPr>
              <a:t> </a:t>
            </a:r>
            <a:r>
              <a:rPr sz="2400" spc="-20" dirty="0">
                <a:solidFill>
                  <a:srgbClr val="333333"/>
                </a:solidFill>
                <a:latin typeface="Roboto"/>
                <a:cs typeface="Roboto"/>
              </a:rPr>
              <a:t>Generate</a:t>
            </a:r>
            <a:r>
              <a:rPr sz="2400" spc="-13" dirty="0">
                <a:solidFill>
                  <a:srgbClr val="333333"/>
                </a:solidFill>
                <a:latin typeface="Roboto"/>
                <a:cs typeface="Roboto"/>
              </a:rPr>
              <a:t> </a:t>
            </a:r>
            <a:r>
              <a:rPr sz="2400" spc="-7" dirty="0">
                <a:solidFill>
                  <a:srgbClr val="333333"/>
                </a:solidFill>
                <a:latin typeface="Roboto"/>
                <a:cs typeface="Roboto"/>
              </a:rPr>
              <a:t>fake</a:t>
            </a:r>
            <a:r>
              <a:rPr sz="2400" spc="-20" dirty="0">
                <a:solidFill>
                  <a:srgbClr val="333333"/>
                </a:solidFill>
                <a:latin typeface="Roboto"/>
                <a:cs typeface="Roboto"/>
              </a:rPr>
              <a:t> </a:t>
            </a:r>
            <a:r>
              <a:rPr sz="2400" spc="-27" dirty="0">
                <a:solidFill>
                  <a:srgbClr val="333333"/>
                </a:solidFill>
                <a:latin typeface="Roboto"/>
                <a:cs typeface="Roboto"/>
              </a:rPr>
              <a:t>data</a:t>
            </a:r>
            <a:r>
              <a:rPr sz="2400" spc="-13" dirty="0">
                <a:solidFill>
                  <a:srgbClr val="333333"/>
                </a:solidFill>
                <a:latin typeface="Roboto"/>
                <a:cs typeface="Roboto"/>
              </a:rPr>
              <a:t> </a:t>
            </a:r>
            <a:r>
              <a:rPr sz="2400" spc="-7" dirty="0">
                <a:solidFill>
                  <a:srgbClr val="333333"/>
                </a:solidFill>
                <a:latin typeface="Roboto"/>
                <a:cs typeface="Roboto"/>
              </a:rPr>
              <a:t>from </a:t>
            </a:r>
            <a:r>
              <a:rPr sz="2400" spc="-27" dirty="0">
                <a:solidFill>
                  <a:srgbClr val="333333"/>
                </a:solidFill>
                <a:latin typeface="Roboto"/>
                <a:cs typeface="Roboto"/>
              </a:rPr>
              <a:t>Generator</a:t>
            </a:r>
            <a:endParaRPr sz="2400" dirty="0">
              <a:latin typeface="Roboto"/>
              <a:cs typeface="Roboto"/>
            </a:endParaRPr>
          </a:p>
          <a:p>
            <a:pPr marL="1115032" marR="1486709" lvl="1" indent="-489361">
              <a:lnSpc>
                <a:spcPct val="115000"/>
              </a:lnSpc>
              <a:buFont typeface="Arial MT"/>
              <a:buChar char="○"/>
              <a:tabLst>
                <a:tab pos="1114185" algn="l"/>
                <a:tab pos="1115879" algn="l"/>
              </a:tabLst>
            </a:pPr>
            <a:r>
              <a:rPr sz="2400" b="1" spc="-7" dirty="0">
                <a:solidFill>
                  <a:srgbClr val="333333"/>
                </a:solidFill>
                <a:latin typeface="Roboto"/>
                <a:cs typeface="Roboto"/>
              </a:rPr>
              <a:t>Step 4.2:</a:t>
            </a:r>
            <a:r>
              <a:rPr sz="2400" b="1" spc="20" dirty="0">
                <a:solidFill>
                  <a:srgbClr val="333333"/>
                </a:solidFill>
                <a:latin typeface="Roboto"/>
                <a:cs typeface="Roboto"/>
              </a:rPr>
              <a:t> </a:t>
            </a:r>
            <a:r>
              <a:rPr sz="2400" spc="-27" dirty="0">
                <a:solidFill>
                  <a:srgbClr val="333333"/>
                </a:solidFill>
                <a:latin typeface="Roboto"/>
                <a:cs typeface="Roboto"/>
              </a:rPr>
              <a:t>Update</a:t>
            </a:r>
            <a:r>
              <a:rPr sz="2400" dirty="0">
                <a:solidFill>
                  <a:srgbClr val="333333"/>
                </a:solidFill>
                <a:latin typeface="Roboto"/>
                <a:cs typeface="Roboto"/>
              </a:rPr>
              <a:t> </a:t>
            </a:r>
            <a:r>
              <a:rPr sz="2400" spc="-27" dirty="0">
                <a:solidFill>
                  <a:srgbClr val="333333"/>
                </a:solidFill>
                <a:latin typeface="Roboto"/>
                <a:cs typeface="Roboto"/>
              </a:rPr>
              <a:t>the</a:t>
            </a:r>
            <a:r>
              <a:rPr sz="2400" spc="-7" dirty="0">
                <a:solidFill>
                  <a:srgbClr val="333333"/>
                </a:solidFill>
                <a:latin typeface="Roboto"/>
                <a:cs typeface="Roboto"/>
              </a:rPr>
              <a:t> </a:t>
            </a:r>
            <a:r>
              <a:rPr sz="2400" spc="-27" dirty="0">
                <a:solidFill>
                  <a:srgbClr val="333333"/>
                </a:solidFill>
                <a:latin typeface="Roboto"/>
                <a:cs typeface="Roboto"/>
              </a:rPr>
              <a:t>parameters</a:t>
            </a:r>
            <a:r>
              <a:rPr sz="2400" spc="-13" dirty="0">
                <a:solidFill>
                  <a:srgbClr val="333333"/>
                </a:solidFill>
                <a:latin typeface="Roboto"/>
                <a:cs typeface="Roboto"/>
              </a:rPr>
              <a:t> </a:t>
            </a:r>
            <a:r>
              <a:rPr sz="2400" spc="20" dirty="0">
                <a:solidFill>
                  <a:srgbClr val="333333"/>
                </a:solidFill>
                <a:latin typeface="Roboto"/>
                <a:cs typeface="Roboto"/>
              </a:rPr>
              <a:t>of</a:t>
            </a:r>
            <a:r>
              <a:rPr sz="2400" dirty="0">
                <a:solidFill>
                  <a:srgbClr val="333333"/>
                </a:solidFill>
                <a:latin typeface="Roboto"/>
                <a:cs typeface="Roboto"/>
              </a:rPr>
              <a:t> </a:t>
            </a:r>
            <a:r>
              <a:rPr sz="2400" spc="-27" dirty="0">
                <a:solidFill>
                  <a:srgbClr val="333333"/>
                </a:solidFill>
                <a:latin typeface="Roboto"/>
                <a:cs typeface="Roboto"/>
              </a:rPr>
              <a:t>Generator</a:t>
            </a:r>
            <a:r>
              <a:rPr sz="2400" dirty="0">
                <a:solidFill>
                  <a:srgbClr val="333333"/>
                </a:solidFill>
                <a:latin typeface="Roboto"/>
                <a:cs typeface="Roboto"/>
              </a:rPr>
              <a:t> </a:t>
            </a:r>
            <a:r>
              <a:rPr sz="2400" spc="-27" dirty="0">
                <a:solidFill>
                  <a:srgbClr val="333333"/>
                </a:solidFill>
                <a:latin typeface="Roboto"/>
                <a:cs typeface="Roboto"/>
              </a:rPr>
              <a:t>on</a:t>
            </a:r>
            <a:r>
              <a:rPr sz="2400" dirty="0">
                <a:solidFill>
                  <a:srgbClr val="333333"/>
                </a:solidFill>
                <a:latin typeface="Roboto"/>
                <a:cs typeface="Roboto"/>
              </a:rPr>
              <a:t> </a:t>
            </a:r>
            <a:r>
              <a:rPr sz="2400" spc="-27" dirty="0">
                <a:solidFill>
                  <a:srgbClr val="333333"/>
                </a:solidFill>
                <a:latin typeface="Roboto"/>
                <a:cs typeface="Roboto"/>
              </a:rPr>
              <a:t>how</a:t>
            </a:r>
            <a:r>
              <a:rPr sz="2400" spc="-13" dirty="0">
                <a:solidFill>
                  <a:srgbClr val="333333"/>
                </a:solidFill>
                <a:latin typeface="Roboto"/>
                <a:cs typeface="Roboto"/>
              </a:rPr>
              <a:t> </a:t>
            </a:r>
            <a:r>
              <a:rPr sz="2400" spc="-20" dirty="0">
                <a:solidFill>
                  <a:srgbClr val="333333"/>
                </a:solidFill>
                <a:latin typeface="Roboto"/>
                <a:cs typeface="Roboto"/>
              </a:rPr>
              <a:t>well</a:t>
            </a:r>
            <a:r>
              <a:rPr sz="2400" dirty="0">
                <a:solidFill>
                  <a:srgbClr val="333333"/>
                </a:solidFill>
                <a:latin typeface="Roboto"/>
                <a:cs typeface="Roboto"/>
              </a:rPr>
              <a:t> </a:t>
            </a:r>
            <a:r>
              <a:rPr sz="2400" spc="-27" dirty="0">
                <a:solidFill>
                  <a:srgbClr val="333333"/>
                </a:solidFill>
                <a:latin typeface="Roboto"/>
                <a:cs typeface="Roboto"/>
              </a:rPr>
              <a:t>the </a:t>
            </a:r>
            <a:r>
              <a:rPr sz="2400" spc="-573" dirty="0">
                <a:solidFill>
                  <a:srgbClr val="333333"/>
                </a:solidFill>
                <a:latin typeface="Roboto"/>
                <a:cs typeface="Roboto"/>
              </a:rPr>
              <a:t> </a:t>
            </a:r>
            <a:r>
              <a:rPr sz="2400" spc="-33" dirty="0">
                <a:solidFill>
                  <a:srgbClr val="333333"/>
                </a:solidFill>
                <a:latin typeface="Roboto"/>
                <a:cs typeface="Roboto"/>
              </a:rPr>
              <a:t>Discriminator</a:t>
            </a:r>
            <a:r>
              <a:rPr sz="2400" spc="-13" dirty="0">
                <a:solidFill>
                  <a:srgbClr val="333333"/>
                </a:solidFill>
                <a:latin typeface="Roboto"/>
                <a:cs typeface="Roboto"/>
              </a:rPr>
              <a:t> </a:t>
            </a:r>
            <a:r>
              <a:rPr sz="2400" spc="-27" dirty="0">
                <a:solidFill>
                  <a:srgbClr val="333333"/>
                </a:solidFill>
                <a:latin typeface="Roboto"/>
                <a:cs typeface="Roboto"/>
              </a:rPr>
              <a:t>is</a:t>
            </a:r>
            <a:r>
              <a:rPr sz="2400" spc="-13" dirty="0">
                <a:solidFill>
                  <a:srgbClr val="333333"/>
                </a:solidFill>
                <a:latin typeface="Roboto"/>
                <a:cs typeface="Roboto"/>
              </a:rPr>
              <a:t> </a:t>
            </a:r>
            <a:r>
              <a:rPr sz="2400" spc="-7" dirty="0">
                <a:solidFill>
                  <a:srgbClr val="333333"/>
                </a:solidFill>
                <a:latin typeface="Roboto"/>
                <a:cs typeface="Roboto"/>
              </a:rPr>
              <a:t>fooled</a:t>
            </a:r>
            <a:endParaRPr sz="2400" dirty="0">
              <a:latin typeface="Roboto"/>
              <a:cs typeface="Roboto"/>
            </a:endParaRPr>
          </a:p>
          <a:p>
            <a:pPr marL="505447" marR="215048" indent="-489361">
              <a:lnSpc>
                <a:spcPct val="115000"/>
              </a:lnSpc>
              <a:buFont typeface="Arial MT"/>
              <a:buChar char="●"/>
              <a:tabLst>
                <a:tab pos="505447" algn="l"/>
                <a:tab pos="506294" algn="l"/>
              </a:tabLst>
            </a:pPr>
            <a:r>
              <a:rPr sz="2400" b="1" spc="-7" dirty="0">
                <a:solidFill>
                  <a:srgbClr val="333333"/>
                </a:solidFill>
                <a:latin typeface="Roboto"/>
                <a:cs typeface="Roboto"/>
              </a:rPr>
              <a:t>Step 5:</a:t>
            </a:r>
            <a:r>
              <a:rPr sz="2400" b="1" spc="13" dirty="0">
                <a:solidFill>
                  <a:srgbClr val="333333"/>
                </a:solidFill>
                <a:latin typeface="Roboto"/>
                <a:cs typeface="Roboto"/>
              </a:rPr>
              <a:t> </a:t>
            </a:r>
            <a:r>
              <a:rPr sz="2400" spc="-13" dirty="0">
                <a:solidFill>
                  <a:srgbClr val="333333"/>
                </a:solidFill>
                <a:latin typeface="Roboto"/>
                <a:cs typeface="Roboto"/>
              </a:rPr>
              <a:t>(Optional)</a:t>
            </a:r>
            <a:r>
              <a:rPr sz="2400" spc="20" dirty="0">
                <a:solidFill>
                  <a:srgbClr val="333333"/>
                </a:solidFill>
                <a:latin typeface="Roboto"/>
                <a:cs typeface="Roboto"/>
              </a:rPr>
              <a:t> </a:t>
            </a:r>
            <a:r>
              <a:rPr sz="2400" spc="-7" dirty="0">
                <a:solidFill>
                  <a:srgbClr val="333333"/>
                </a:solidFill>
                <a:latin typeface="Roboto"/>
                <a:cs typeface="Roboto"/>
              </a:rPr>
              <a:t>Check</a:t>
            </a:r>
            <a:r>
              <a:rPr sz="2400" spc="-13" dirty="0">
                <a:solidFill>
                  <a:srgbClr val="333333"/>
                </a:solidFill>
                <a:latin typeface="Roboto"/>
                <a:cs typeface="Roboto"/>
              </a:rPr>
              <a:t> </a:t>
            </a:r>
            <a:r>
              <a:rPr sz="2400" spc="7" dirty="0">
                <a:solidFill>
                  <a:srgbClr val="333333"/>
                </a:solidFill>
                <a:latin typeface="Roboto"/>
                <a:cs typeface="Roboto"/>
              </a:rPr>
              <a:t>if</a:t>
            </a:r>
            <a:r>
              <a:rPr sz="2400" spc="-13" dirty="0">
                <a:solidFill>
                  <a:srgbClr val="333333"/>
                </a:solidFill>
                <a:latin typeface="Roboto"/>
                <a:cs typeface="Roboto"/>
              </a:rPr>
              <a:t> </a:t>
            </a:r>
            <a:r>
              <a:rPr sz="2400" spc="-27" dirty="0">
                <a:solidFill>
                  <a:srgbClr val="333333"/>
                </a:solidFill>
                <a:latin typeface="Roboto"/>
                <a:cs typeface="Roboto"/>
              </a:rPr>
              <a:t>the</a:t>
            </a:r>
            <a:r>
              <a:rPr sz="2400" spc="-7" dirty="0">
                <a:solidFill>
                  <a:srgbClr val="333333"/>
                </a:solidFill>
                <a:latin typeface="Roboto"/>
                <a:cs typeface="Roboto"/>
              </a:rPr>
              <a:t> fake</a:t>
            </a:r>
            <a:r>
              <a:rPr sz="2400" spc="-13" dirty="0">
                <a:solidFill>
                  <a:srgbClr val="333333"/>
                </a:solidFill>
                <a:latin typeface="Roboto"/>
                <a:cs typeface="Roboto"/>
              </a:rPr>
              <a:t> </a:t>
            </a:r>
            <a:r>
              <a:rPr sz="2400" spc="-27" dirty="0">
                <a:solidFill>
                  <a:srgbClr val="333333"/>
                </a:solidFill>
                <a:latin typeface="Roboto"/>
                <a:cs typeface="Roboto"/>
              </a:rPr>
              <a:t>data</a:t>
            </a:r>
            <a:r>
              <a:rPr sz="2400" spc="-13" dirty="0">
                <a:solidFill>
                  <a:srgbClr val="333333"/>
                </a:solidFill>
                <a:latin typeface="Roboto"/>
                <a:cs typeface="Roboto"/>
              </a:rPr>
              <a:t> </a:t>
            </a:r>
            <a:r>
              <a:rPr sz="2400" spc="-40" dirty="0">
                <a:solidFill>
                  <a:srgbClr val="333333"/>
                </a:solidFill>
                <a:latin typeface="Roboto"/>
                <a:cs typeface="Roboto"/>
              </a:rPr>
              <a:t>visually</a:t>
            </a:r>
            <a:r>
              <a:rPr sz="2400" dirty="0">
                <a:solidFill>
                  <a:srgbClr val="333333"/>
                </a:solidFill>
                <a:latin typeface="Roboto"/>
                <a:cs typeface="Roboto"/>
              </a:rPr>
              <a:t> </a:t>
            </a:r>
            <a:r>
              <a:rPr sz="2400" spc="7" dirty="0">
                <a:solidFill>
                  <a:srgbClr val="333333"/>
                </a:solidFill>
                <a:latin typeface="Roboto"/>
                <a:cs typeface="Roboto"/>
              </a:rPr>
              <a:t>if</a:t>
            </a:r>
            <a:r>
              <a:rPr sz="2400" spc="-13" dirty="0">
                <a:solidFill>
                  <a:srgbClr val="333333"/>
                </a:solidFill>
                <a:latin typeface="Roboto"/>
                <a:cs typeface="Roboto"/>
              </a:rPr>
              <a:t> </a:t>
            </a:r>
            <a:r>
              <a:rPr sz="2400" spc="-33" dirty="0">
                <a:solidFill>
                  <a:srgbClr val="333333"/>
                </a:solidFill>
                <a:latin typeface="Roboto"/>
                <a:cs typeface="Roboto"/>
              </a:rPr>
              <a:t>it</a:t>
            </a:r>
            <a:r>
              <a:rPr sz="2400" spc="-13" dirty="0">
                <a:solidFill>
                  <a:srgbClr val="333333"/>
                </a:solidFill>
                <a:latin typeface="Roboto"/>
                <a:cs typeface="Roboto"/>
              </a:rPr>
              <a:t> </a:t>
            </a:r>
            <a:r>
              <a:rPr sz="2400" spc="-7" dirty="0">
                <a:solidFill>
                  <a:srgbClr val="333333"/>
                </a:solidFill>
                <a:latin typeface="Roboto"/>
                <a:cs typeface="Roboto"/>
              </a:rPr>
              <a:t>seems</a:t>
            </a:r>
            <a:r>
              <a:rPr sz="2400" dirty="0">
                <a:solidFill>
                  <a:srgbClr val="333333"/>
                </a:solidFill>
                <a:latin typeface="Roboto"/>
                <a:cs typeface="Roboto"/>
              </a:rPr>
              <a:t> </a:t>
            </a:r>
            <a:r>
              <a:rPr sz="2400" spc="-20" dirty="0">
                <a:solidFill>
                  <a:srgbClr val="333333"/>
                </a:solidFill>
                <a:latin typeface="Roboto"/>
                <a:cs typeface="Roboto"/>
              </a:rPr>
              <a:t>legit.</a:t>
            </a:r>
            <a:r>
              <a:rPr sz="2400" spc="-13" dirty="0">
                <a:solidFill>
                  <a:srgbClr val="333333"/>
                </a:solidFill>
                <a:latin typeface="Roboto"/>
                <a:cs typeface="Roboto"/>
              </a:rPr>
              <a:t> </a:t>
            </a:r>
            <a:r>
              <a:rPr sz="2400" dirty="0">
                <a:solidFill>
                  <a:srgbClr val="333333"/>
                </a:solidFill>
                <a:latin typeface="Roboto"/>
                <a:cs typeface="Roboto"/>
              </a:rPr>
              <a:t>If</a:t>
            </a:r>
            <a:r>
              <a:rPr sz="2400" spc="-13" dirty="0">
                <a:solidFill>
                  <a:srgbClr val="333333"/>
                </a:solidFill>
                <a:latin typeface="Roboto"/>
                <a:cs typeface="Roboto"/>
              </a:rPr>
              <a:t> </a:t>
            </a:r>
            <a:r>
              <a:rPr sz="2400" spc="-33" dirty="0">
                <a:solidFill>
                  <a:srgbClr val="333333"/>
                </a:solidFill>
                <a:latin typeface="Roboto"/>
                <a:cs typeface="Roboto"/>
              </a:rPr>
              <a:t>yes,</a:t>
            </a:r>
            <a:r>
              <a:rPr sz="2400" spc="-7" dirty="0">
                <a:solidFill>
                  <a:srgbClr val="333333"/>
                </a:solidFill>
                <a:latin typeface="Roboto"/>
                <a:cs typeface="Roboto"/>
              </a:rPr>
              <a:t> </a:t>
            </a:r>
            <a:r>
              <a:rPr sz="2400" spc="-27" dirty="0">
                <a:solidFill>
                  <a:srgbClr val="333333"/>
                </a:solidFill>
                <a:latin typeface="Roboto"/>
                <a:cs typeface="Roboto"/>
              </a:rPr>
              <a:t>stop </a:t>
            </a:r>
            <a:r>
              <a:rPr sz="2400" spc="-579" dirty="0">
                <a:solidFill>
                  <a:srgbClr val="333333"/>
                </a:solidFill>
                <a:latin typeface="Roboto"/>
                <a:cs typeface="Roboto"/>
              </a:rPr>
              <a:t> </a:t>
            </a:r>
            <a:r>
              <a:rPr sz="2400" spc="-40" dirty="0">
                <a:solidFill>
                  <a:srgbClr val="333333"/>
                </a:solidFill>
                <a:latin typeface="Roboto"/>
                <a:cs typeface="Roboto"/>
              </a:rPr>
              <a:t>training,</a:t>
            </a:r>
            <a:r>
              <a:rPr sz="2400" spc="-20" dirty="0">
                <a:solidFill>
                  <a:srgbClr val="333333"/>
                </a:solidFill>
                <a:latin typeface="Roboto"/>
                <a:cs typeface="Roboto"/>
              </a:rPr>
              <a:t> </a:t>
            </a:r>
            <a:r>
              <a:rPr sz="2400" spc="-13" dirty="0">
                <a:solidFill>
                  <a:srgbClr val="333333"/>
                </a:solidFill>
                <a:latin typeface="Roboto"/>
                <a:cs typeface="Roboto"/>
              </a:rPr>
              <a:t>else go</a:t>
            </a:r>
            <a:r>
              <a:rPr sz="2400" spc="-7" dirty="0">
                <a:solidFill>
                  <a:srgbClr val="333333"/>
                </a:solidFill>
                <a:latin typeface="Roboto"/>
                <a:cs typeface="Roboto"/>
              </a:rPr>
              <a:t> </a:t>
            </a:r>
            <a:r>
              <a:rPr sz="2400" spc="-27" dirty="0">
                <a:solidFill>
                  <a:srgbClr val="333333"/>
                </a:solidFill>
                <a:latin typeface="Roboto"/>
                <a:cs typeface="Roboto"/>
              </a:rPr>
              <a:t>to</a:t>
            </a:r>
            <a:r>
              <a:rPr sz="2400" spc="-7" dirty="0">
                <a:solidFill>
                  <a:srgbClr val="333333"/>
                </a:solidFill>
                <a:latin typeface="Roboto"/>
                <a:cs typeface="Roboto"/>
              </a:rPr>
              <a:t> </a:t>
            </a:r>
            <a:r>
              <a:rPr sz="2400" spc="-27" dirty="0">
                <a:solidFill>
                  <a:srgbClr val="333333"/>
                </a:solidFill>
                <a:latin typeface="Roboto"/>
                <a:cs typeface="Roboto"/>
              </a:rPr>
              <a:t>Step</a:t>
            </a:r>
            <a:r>
              <a:rPr sz="2400" spc="-7" dirty="0">
                <a:solidFill>
                  <a:srgbClr val="333333"/>
                </a:solidFill>
                <a:latin typeface="Roboto"/>
                <a:cs typeface="Roboto"/>
              </a:rPr>
              <a:t> 3</a:t>
            </a:r>
            <a:endParaRPr sz="2400" dirty="0">
              <a:latin typeface="Roboto"/>
              <a:cs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A1FDE5-E6E8-4267-AC79-03E13CCAA819}"/>
              </a:ext>
            </a:extLst>
          </p:cNvPr>
          <p:cNvPicPr>
            <a:picLocks noChangeAspect="1"/>
          </p:cNvPicPr>
          <p:nvPr/>
        </p:nvPicPr>
        <p:blipFill>
          <a:blip r:embed="rId2"/>
          <a:stretch>
            <a:fillRect/>
          </a:stretch>
        </p:blipFill>
        <p:spPr>
          <a:xfrm>
            <a:off x="0" y="1167581"/>
            <a:ext cx="12192000" cy="4522838"/>
          </a:xfrm>
          <a:prstGeom prst="rect">
            <a:avLst/>
          </a:prstGeom>
        </p:spPr>
      </p:pic>
    </p:spTree>
    <p:extLst>
      <p:ext uri="{BB962C8B-B14F-4D97-AF65-F5344CB8AC3E}">
        <p14:creationId xmlns:p14="http://schemas.microsoft.com/office/powerpoint/2010/main" val="1012112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0DAD31-111F-4ECE-A91E-E15BA679E4B8}"/>
              </a:ext>
            </a:extLst>
          </p:cNvPr>
          <p:cNvPicPr>
            <a:picLocks noChangeAspect="1"/>
          </p:cNvPicPr>
          <p:nvPr/>
        </p:nvPicPr>
        <p:blipFill>
          <a:blip r:embed="rId2"/>
          <a:stretch>
            <a:fillRect/>
          </a:stretch>
        </p:blipFill>
        <p:spPr>
          <a:xfrm>
            <a:off x="1036589" y="820575"/>
            <a:ext cx="2427108" cy="2153182"/>
          </a:xfrm>
          <a:prstGeom prst="rect">
            <a:avLst/>
          </a:prstGeom>
        </p:spPr>
      </p:pic>
      <p:pic>
        <p:nvPicPr>
          <p:cNvPr id="7" name="Picture 6">
            <a:extLst>
              <a:ext uri="{FF2B5EF4-FFF2-40B4-BE49-F238E27FC236}">
                <a16:creationId xmlns:a16="http://schemas.microsoft.com/office/drawing/2014/main" id="{999CA16C-674E-42DA-9F0A-EA6DD9665D0E}"/>
              </a:ext>
            </a:extLst>
          </p:cNvPr>
          <p:cNvPicPr>
            <a:picLocks noChangeAspect="1"/>
          </p:cNvPicPr>
          <p:nvPr/>
        </p:nvPicPr>
        <p:blipFill>
          <a:blip r:embed="rId3"/>
          <a:stretch>
            <a:fillRect/>
          </a:stretch>
        </p:blipFill>
        <p:spPr>
          <a:xfrm>
            <a:off x="157308" y="4087704"/>
            <a:ext cx="2680879" cy="243386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D26259-A190-43FF-A2E0-B1FE06244AF8}"/>
                  </a:ext>
                </a:extLst>
              </p:cNvPr>
              <p:cNvSpPr txBox="1"/>
              <p:nvPr/>
            </p:nvSpPr>
            <p:spPr>
              <a:xfrm>
                <a:off x="157308" y="336436"/>
                <a:ext cx="9153840" cy="369332"/>
              </a:xfrm>
              <a:prstGeom prst="rect">
                <a:avLst/>
              </a:prstGeom>
              <a:noFill/>
            </p:spPr>
            <p:txBody>
              <a:bodyPr wrap="square">
                <a:spAutoFit/>
              </a:bodyPr>
              <a:lstStyle/>
              <a:p>
                <a14:m>
                  <m:oMath xmlns:m="http://schemas.openxmlformats.org/officeDocument/2006/math">
                    <m:r>
                      <a:rPr lang="en-IN" sz="1800" b="0" i="1" u="none" strike="noStrike" baseline="0" dirty="0" smtClean="0">
                        <a:solidFill>
                          <a:srgbClr val="000000"/>
                        </a:solidFill>
                        <a:latin typeface="Cambria Math" panose="02040503050406030204" pitchFamily="18" charset="0"/>
                      </a:rPr>
                      <m:t>𝑋</m:t>
                    </m:r>
                    <m:r>
                      <a:rPr lang="en-IN" sz="1800" b="0" i="1" u="none" strike="noStrike" baseline="0" dirty="0" smtClean="0">
                        <a:solidFill>
                          <a:srgbClr val="000000"/>
                        </a:solidFill>
                        <a:latin typeface="Cambria Math" panose="02040503050406030204" pitchFamily="18" charset="0"/>
                      </a:rPr>
                      <m:t>=</m:t>
                    </m:r>
                  </m:oMath>
                </a14:m>
                <a:r>
                  <a:rPr lang="en-IN" dirty="0"/>
                  <a:t> set of all green points , </a:t>
                </a:r>
                <a14:m>
                  <m:oMath xmlns:m="http://schemas.openxmlformats.org/officeDocument/2006/math">
                    <m:r>
                      <a:rPr lang="en-IN" b="0" i="1" smtClean="0">
                        <a:latin typeface="Cambria Math" panose="02040503050406030204" pitchFamily="18" charset="0"/>
                      </a:rPr>
                      <m:t>𝑥</m:t>
                    </m:r>
                  </m:oMath>
                </a14:m>
                <a:r>
                  <a:rPr lang="en-IN" dirty="0"/>
                  <a:t> is a single green Point </a:t>
                </a:r>
                <a14:m>
                  <m:oMath xmlns:m="http://schemas.openxmlformats.org/officeDocument/2006/math">
                    <m:r>
                      <a:rPr lang="en-IN" b="0" i="1" smtClean="0">
                        <a:latin typeface="Cambria Math" panose="02040503050406030204" pitchFamily="18" charset="0"/>
                      </a:rPr>
                      <m:t>𝐷</m:t>
                    </m:r>
                  </m:oMath>
                </a14:m>
                <a:r>
                  <a:rPr lang="en-IN" dirty="0"/>
                  <a:t> is distribution of </a:t>
                </a:r>
                <a14:m>
                  <m:oMath xmlns:m="http://schemas.openxmlformats.org/officeDocument/2006/math">
                    <m:r>
                      <a:rPr lang="en-IN" b="0" i="1" smtClean="0">
                        <a:latin typeface="Cambria Math" panose="02040503050406030204" pitchFamily="18" charset="0"/>
                      </a:rPr>
                      <m:t>𝑋</m:t>
                    </m:r>
                  </m:oMath>
                </a14:m>
                <a:r>
                  <a:rPr lang="en-IN" dirty="0"/>
                  <a:t> which is unknown</a:t>
                </a:r>
              </a:p>
            </p:txBody>
          </p:sp>
        </mc:Choice>
        <mc:Fallback xmlns="">
          <p:sp>
            <p:nvSpPr>
              <p:cNvPr id="9" name="TextBox 8">
                <a:extLst>
                  <a:ext uri="{FF2B5EF4-FFF2-40B4-BE49-F238E27FC236}">
                    <a16:creationId xmlns:a16="http://schemas.microsoft.com/office/drawing/2014/main" id="{EAD26259-A190-43FF-A2E0-B1FE06244AF8}"/>
                  </a:ext>
                </a:extLst>
              </p:cNvPr>
              <p:cNvSpPr txBox="1">
                <a:spLocks noRot="1" noChangeAspect="1" noMove="1" noResize="1" noEditPoints="1" noAdjustHandles="1" noChangeArrowheads="1" noChangeShapeType="1" noTextEdit="1"/>
              </p:cNvSpPr>
              <p:nvPr/>
            </p:nvSpPr>
            <p:spPr>
              <a:xfrm>
                <a:off x="157308" y="336436"/>
                <a:ext cx="9153840" cy="369332"/>
              </a:xfrm>
              <a:prstGeom prst="rect">
                <a:avLst/>
              </a:prstGeom>
              <a:blipFill>
                <a:blip r:embed="rId4"/>
                <a:stretch>
                  <a:fillRect t="-8197"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C49441-A121-414F-BD82-75C4E99225E5}"/>
                  </a:ext>
                </a:extLst>
              </p:cNvPr>
              <p:cNvSpPr txBox="1"/>
              <p:nvPr/>
            </p:nvSpPr>
            <p:spPr>
              <a:xfrm>
                <a:off x="285129" y="3304939"/>
                <a:ext cx="6931748" cy="646331"/>
              </a:xfrm>
              <a:prstGeom prst="rect">
                <a:avLst/>
              </a:prstGeom>
              <a:noFill/>
            </p:spPr>
            <p:txBody>
              <a:bodyPr wrap="square">
                <a:spAutoFit/>
              </a:bodyPr>
              <a:lstStyle/>
              <a:p>
                <a:r>
                  <a:rPr lang="en-IN" dirty="0"/>
                  <a:t>Orange Data is generated using some distribution </a:t>
                </a:r>
                <a14:m>
                  <m:oMath xmlns:m="http://schemas.openxmlformats.org/officeDocument/2006/math">
                    <m:r>
                      <a:rPr lang="en-IN" b="0" i="1" smtClean="0">
                        <a:latin typeface="Cambria Math" panose="02040503050406030204" pitchFamily="18" charset="0"/>
                      </a:rPr>
                      <m:t>𝑍</m:t>
                    </m:r>
                  </m:oMath>
                </a14:m>
                <a:r>
                  <a:rPr lang="en-IN" dirty="0"/>
                  <a:t>-Uniform , Normal</a:t>
                </a:r>
              </a:p>
              <a:p>
                <a:r>
                  <a:rPr lang="en-IN" dirty="0"/>
                  <a:t>Each orange point is </a:t>
                </a:r>
                <a14:m>
                  <m:oMath xmlns:m="http://schemas.openxmlformats.org/officeDocument/2006/math">
                    <m:r>
                      <a:rPr lang="en-IN" b="0" i="1" smtClean="0">
                        <a:latin typeface="Cambria Math" panose="02040503050406030204" pitchFamily="18" charset="0"/>
                      </a:rPr>
                      <m:t>𝑧</m:t>
                    </m:r>
                  </m:oMath>
                </a14:m>
                <a:r>
                  <a:rPr lang="en-IN" dirty="0"/>
                  <a:t> and </a:t>
                </a:r>
                <a14:m>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𝑍</m:t>
                    </m:r>
                  </m:oMath>
                </a14:m>
                <a:endParaRPr lang="en-IN" dirty="0"/>
              </a:p>
            </p:txBody>
          </p:sp>
        </mc:Choice>
        <mc:Fallback xmlns="">
          <p:sp>
            <p:nvSpPr>
              <p:cNvPr id="11" name="TextBox 10">
                <a:extLst>
                  <a:ext uri="{FF2B5EF4-FFF2-40B4-BE49-F238E27FC236}">
                    <a16:creationId xmlns:a16="http://schemas.microsoft.com/office/drawing/2014/main" id="{ADC49441-A121-414F-BD82-75C4E99225E5}"/>
                  </a:ext>
                </a:extLst>
              </p:cNvPr>
              <p:cNvSpPr txBox="1">
                <a:spLocks noRot="1" noChangeAspect="1" noMove="1" noResize="1" noEditPoints="1" noAdjustHandles="1" noChangeArrowheads="1" noChangeShapeType="1" noTextEdit="1"/>
              </p:cNvSpPr>
              <p:nvPr/>
            </p:nvSpPr>
            <p:spPr>
              <a:xfrm>
                <a:off x="285129" y="3304939"/>
                <a:ext cx="6931748" cy="646331"/>
              </a:xfrm>
              <a:prstGeom prst="rect">
                <a:avLst/>
              </a:prstGeom>
              <a:blipFill>
                <a:blip r:embed="rId5"/>
                <a:stretch>
                  <a:fillRect l="-792" t="-4717" b="-14151"/>
                </a:stretch>
              </a:blipFill>
            </p:spPr>
            <p:txBody>
              <a:bodyPr/>
              <a:lstStyle/>
              <a:p>
                <a:r>
                  <a:rPr lang="en-IN">
                    <a:noFill/>
                  </a:rPr>
                  <a:t> </a:t>
                </a:r>
              </a:p>
            </p:txBody>
          </p:sp>
        </mc:Fallback>
      </mc:AlternateContent>
      <p:sp>
        <p:nvSpPr>
          <p:cNvPr id="13" name="Arrow: Right 12">
            <a:extLst>
              <a:ext uri="{FF2B5EF4-FFF2-40B4-BE49-F238E27FC236}">
                <a16:creationId xmlns:a16="http://schemas.microsoft.com/office/drawing/2014/main" id="{23BCC955-EA27-425C-BEEB-3FA75C86CD16}"/>
              </a:ext>
            </a:extLst>
          </p:cNvPr>
          <p:cNvSpPr/>
          <p:nvPr/>
        </p:nvSpPr>
        <p:spPr>
          <a:xfrm>
            <a:off x="2838187" y="5147317"/>
            <a:ext cx="730923" cy="22109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allout: Right Arrow 13">
            <a:extLst>
              <a:ext uri="{FF2B5EF4-FFF2-40B4-BE49-F238E27FC236}">
                <a16:creationId xmlns:a16="http://schemas.microsoft.com/office/drawing/2014/main" id="{E79D6B3E-CF18-411B-B094-16EED0FF2B29}"/>
              </a:ext>
            </a:extLst>
          </p:cNvPr>
          <p:cNvSpPr/>
          <p:nvPr/>
        </p:nvSpPr>
        <p:spPr>
          <a:xfrm>
            <a:off x="3598603" y="3951270"/>
            <a:ext cx="4483513" cy="2272552"/>
          </a:xfrm>
          <a:prstGeom prst="rightArrowCallout">
            <a:avLst>
              <a:gd name="adj1" fmla="val 25000"/>
              <a:gd name="adj2" fmla="val 25000"/>
              <a:gd name="adj3" fmla="val 25000"/>
              <a:gd name="adj4" fmla="val 6497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latin typeface="Verdana" panose="020B0604030504040204" pitchFamily="34" charset="0"/>
              <a:ea typeface="Verdana" panose="020B0604030504040204" pitchFamily="34" charset="0"/>
            </a:endParaRPr>
          </a:p>
          <a:p>
            <a:pPr algn="ctr"/>
            <a:endParaRPr lang="en-IN" b="1" dirty="0">
              <a:solidFill>
                <a:schemeClr val="tx1"/>
              </a:solidFill>
              <a:latin typeface="Verdana" panose="020B0604030504040204" pitchFamily="34" charset="0"/>
              <a:ea typeface="Verdana" panose="020B0604030504040204" pitchFamily="34" charset="0"/>
            </a:endParaRPr>
          </a:p>
          <a:p>
            <a:pPr algn="ctr"/>
            <a:endParaRPr lang="en-IN" b="1" dirty="0">
              <a:solidFill>
                <a:schemeClr val="tx1"/>
              </a:solidFill>
              <a:latin typeface="Verdana" panose="020B0604030504040204" pitchFamily="34" charset="0"/>
              <a:ea typeface="Verdana" panose="020B0604030504040204" pitchFamily="34" charset="0"/>
            </a:endParaRPr>
          </a:p>
          <a:p>
            <a:pPr algn="ctr"/>
            <a:endParaRPr lang="en-IN" b="1" dirty="0">
              <a:solidFill>
                <a:schemeClr val="tx1"/>
              </a:solidFill>
              <a:latin typeface="Verdana" panose="020B0604030504040204" pitchFamily="34" charset="0"/>
              <a:ea typeface="Verdana" panose="020B0604030504040204" pitchFamily="34" charset="0"/>
            </a:endParaRPr>
          </a:p>
          <a:p>
            <a:pPr algn="ctr"/>
            <a:endParaRPr lang="en-IN" b="1" dirty="0">
              <a:solidFill>
                <a:schemeClr val="tx1"/>
              </a:solidFill>
              <a:latin typeface="Verdana" panose="020B0604030504040204" pitchFamily="34" charset="0"/>
              <a:ea typeface="Verdana" panose="020B0604030504040204" pitchFamily="34" charset="0"/>
            </a:endParaRPr>
          </a:p>
        </p:txBody>
      </p:sp>
      <p:pic>
        <p:nvPicPr>
          <p:cNvPr id="16" name="Picture 15">
            <a:extLst>
              <a:ext uri="{FF2B5EF4-FFF2-40B4-BE49-F238E27FC236}">
                <a16:creationId xmlns:a16="http://schemas.microsoft.com/office/drawing/2014/main" id="{D7D6CF1D-B887-4DC3-AC1F-793C79829ED9}"/>
              </a:ext>
            </a:extLst>
          </p:cNvPr>
          <p:cNvPicPr>
            <a:picLocks noChangeAspect="1"/>
          </p:cNvPicPr>
          <p:nvPr/>
        </p:nvPicPr>
        <p:blipFill>
          <a:blip r:embed="rId6"/>
          <a:stretch>
            <a:fillRect/>
          </a:stretch>
        </p:blipFill>
        <p:spPr>
          <a:xfrm>
            <a:off x="8082116" y="3915814"/>
            <a:ext cx="3345340" cy="217035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0865605-11AA-4506-91E7-D55CBB464FEB}"/>
                  </a:ext>
                </a:extLst>
              </p:cNvPr>
              <p:cNvSpPr txBox="1"/>
              <p:nvPr/>
            </p:nvSpPr>
            <p:spPr>
              <a:xfrm>
                <a:off x="8839200" y="3433606"/>
                <a:ext cx="1455173" cy="4715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IN" sz="2400" b="0" i="1" smtClean="0">
                              <a:latin typeface="Cambria Math" panose="02040503050406030204" pitchFamily="18" charset="0"/>
                            </a:rPr>
                          </m:ctrlPr>
                        </m:accPr>
                        <m:e>
                          <m:r>
                            <a:rPr lang="en-IN" sz="2400" b="0" i="1" smtClean="0">
                              <a:latin typeface="Cambria Math" panose="02040503050406030204" pitchFamily="18" charset="0"/>
                            </a:rPr>
                            <m:t>𝐷</m:t>
                          </m:r>
                        </m:e>
                      </m:acc>
                      <m:r>
                        <a:rPr lang="en-IN" sz="2400" b="0" i="1" smtClean="0">
                          <a:latin typeface="Cambria Math" panose="02040503050406030204" pitchFamily="18" charset="0"/>
                        </a:rPr>
                        <m:t>=</m:t>
                      </m:r>
                      <m:r>
                        <a:rPr lang="en-IN" sz="2400" b="0" i="1" smtClean="0">
                          <a:latin typeface="Cambria Math" panose="02040503050406030204" pitchFamily="18" charset="0"/>
                        </a:rPr>
                        <m:t>𝐺</m:t>
                      </m:r>
                      <m:r>
                        <a:rPr lang="en-IN" sz="2400" b="0" i="1" smtClean="0">
                          <a:latin typeface="Cambria Math" panose="02040503050406030204" pitchFamily="18" charset="0"/>
                        </a:rPr>
                        <m:t>(</m:t>
                      </m:r>
                      <m:r>
                        <a:rPr lang="en-IN" sz="2400" b="0" i="1" smtClean="0">
                          <a:latin typeface="Cambria Math" panose="02040503050406030204" pitchFamily="18" charset="0"/>
                        </a:rPr>
                        <m:t>𝑧</m:t>
                      </m:r>
                      <m:r>
                        <a:rPr lang="en-IN" sz="2400" b="0" i="1" smtClean="0">
                          <a:latin typeface="Cambria Math" panose="02040503050406030204" pitchFamily="18" charset="0"/>
                        </a:rPr>
                        <m:t>)</m:t>
                      </m:r>
                    </m:oMath>
                  </m:oMathPara>
                </a14:m>
                <a:endParaRPr lang="en-IN" dirty="0"/>
              </a:p>
            </p:txBody>
          </p:sp>
        </mc:Choice>
        <mc:Fallback xmlns="">
          <p:sp>
            <p:nvSpPr>
              <p:cNvPr id="18" name="TextBox 17">
                <a:extLst>
                  <a:ext uri="{FF2B5EF4-FFF2-40B4-BE49-F238E27FC236}">
                    <a16:creationId xmlns:a16="http://schemas.microsoft.com/office/drawing/2014/main" id="{30865605-11AA-4506-91E7-D55CBB464FEB}"/>
                  </a:ext>
                </a:extLst>
              </p:cNvPr>
              <p:cNvSpPr txBox="1">
                <a:spLocks noRot="1" noChangeAspect="1" noMove="1" noResize="1" noEditPoints="1" noAdjustHandles="1" noChangeArrowheads="1" noChangeShapeType="1" noTextEdit="1"/>
              </p:cNvSpPr>
              <p:nvPr/>
            </p:nvSpPr>
            <p:spPr>
              <a:xfrm>
                <a:off x="8839200" y="3433606"/>
                <a:ext cx="1455173" cy="471539"/>
              </a:xfrm>
              <a:prstGeom prst="rect">
                <a:avLst/>
              </a:prstGeom>
              <a:blipFill>
                <a:blip r:embed="rId7"/>
                <a:stretch>
                  <a:fillRect t="-5128" r="-1674" b="-16667"/>
                </a:stretch>
              </a:blipFill>
            </p:spPr>
            <p:txBody>
              <a:bodyPr/>
              <a:lstStyle/>
              <a:p>
                <a:r>
                  <a:rPr lang="en-IN">
                    <a:noFill/>
                  </a:rPr>
                  <a:t> </a:t>
                </a:r>
              </a:p>
            </p:txBody>
          </p:sp>
        </mc:Fallback>
      </mc:AlternateContent>
      <p:pic>
        <p:nvPicPr>
          <p:cNvPr id="20" name="Picture 19">
            <a:extLst>
              <a:ext uri="{FF2B5EF4-FFF2-40B4-BE49-F238E27FC236}">
                <a16:creationId xmlns:a16="http://schemas.microsoft.com/office/drawing/2014/main" id="{AD2C8CF4-FBAB-439A-A07F-6398E3F76C93}"/>
              </a:ext>
            </a:extLst>
          </p:cNvPr>
          <p:cNvPicPr>
            <a:picLocks noChangeAspect="1"/>
          </p:cNvPicPr>
          <p:nvPr/>
        </p:nvPicPr>
        <p:blipFill>
          <a:blip r:embed="rId8"/>
          <a:stretch>
            <a:fillRect/>
          </a:stretch>
        </p:blipFill>
        <p:spPr>
          <a:xfrm>
            <a:off x="3654266" y="4563217"/>
            <a:ext cx="2766199" cy="1207528"/>
          </a:xfrm>
          <a:prstGeom prst="rect">
            <a:avLst/>
          </a:prstGeom>
        </p:spPr>
      </p:pic>
      <p:sp>
        <p:nvSpPr>
          <p:cNvPr id="22" name="TextBox 21">
            <a:extLst>
              <a:ext uri="{FF2B5EF4-FFF2-40B4-BE49-F238E27FC236}">
                <a16:creationId xmlns:a16="http://schemas.microsoft.com/office/drawing/2014/main" id="{D62F020D-8439-42A2-8811-314268AB1401}"/>
              </a:ext>
            </a:extLst>
          </p:cNvPr>
          <p:cNvSpPr txBox="1"/>
          <p:nvPr/>
        </p:nvSpPr>
        <p:spPr>
          <a:xfrm>
            <a:off x="1799302" y="4051345"/>
            <a:ext cx="6194324" cy="2185214"/>
          </a:xfrm>
          <a:prstGeom prst="rect">
            <a:avLst/>
          </a:prstGeom>
          <a:noFill/>
        </p:spPr>
        <p:txBody>
          <a:bodyPr wrap="square">
            <a:spAutoFit/>
          </a:bodyPr>
          <a:lstStyle/>
          <a:p>
            <a:pPr algn="ctr"/>
            <a:r>
              <a:rPr lang="en-IN" b="1" dirty="0">
                <a:solidFill>
                  <a:schemeClr val="tx1"/>
                </a:solidFill>
                <a:latin typeface="Verdana" panose="020B0604030504040204" pitchFamily="34" charset="0"/>
                <a:ea typeface="Verdana" panose="020B0604030504040204" pitchFamily="34" charset="0"/>
              </a:rPr>
              <a:t>Generator-G</a:t>
            </a:r>
          </a:p>
          <a:p>
            <a:pPr algn="ctr"/>
            <a:endParaRPr lang="en-IN" b="1" dirty="0">
              <a:solidFill>
                <a:schemeClr val="tx1"/>
              </a:solidFill>
              <a:latin typeface="Verdana" panose="020B0604030504040204" pitchFamily="34" charset="0"/>
              <a:ea typeface="Verdana" panose="020B0604030504040204" pitchFamily="34" charset="0"/>
            </a:endParaRPr>
          </a:p>
          <a:p>
            <a:pPr algn="ctr"/>
            <a:endParaRPr lang="en-IN" b="1" dirty="0">
              <a:latin typeface="Verdana" panose="020B0604030504040204" pitchFamily="34" charset="0"/>
              <a:ea typeface="Verdana" panose="020B0604030504040204" pitchFamily="34" charset="0"/>
            </a:endParaRPr>
          </a:p>
          <a:p>
            <a:pPr algn="ctr"/>
            <a:endParaRPr lang="en-IN" b="1" dirty="0">
              <a:solidFill>
                <a:schemeClr val="tx1"/>
              </a:solidFill>
              <a:latin typeface="Verdana" panose="020B0604030504040204" pitchFamily="34" charset="0"/>
              <a:ea typeface="Verdana" panose="020B0604030504040204" pitchFamily="34" charset="0"/>
            </a:endParaRPr>
          </a:p>
          <a:p>
            <a:pPr algn="ctr"/>
            <a:endParaRPr lang="en-IN" b="1" dirty="0">
              <a:latin typeface="Verdana" panose="020B0604030504040204" pitchFamily="34" charset="0"/>
              <a:ea typeface="Verdana" panose="020B0604030504040204" pitchFamily="34" charset="0"/>
            </a:endParaRPr>
          </a:p>
          <a:p>
            <a:pPr algn="ctr"/>
            <a:endParaRPr lang="en-IN" b="1" dirty="0">
              <a:solidFill>
                <a:schemeClr val="tx1"/>
              </a:solidFill>
              <a:latin typeface="Verdana" panose="020B0604030504040204" pitchFamily="34" charset="0"/>
              <a:ea typeface="Verdana" panose="020B0604030504040204" pitchFamily="34" charset="0"/>
            </a:endParaRPr>
          </a:p>
          <a:p>
            <a:pPr algn="ctr"/>
            <a:r>
              <a:rPr lang="en-IN" sz="1400" dirty="0">
                <a:solidFill>
                  <a:schemeClr val="tx1"/>
                </a:solidFill>
                <a:latin typeface="Verdana" panose="020B0604030504040204" pitchFamily="34" charset="0"/>
                <a:ea typeface="Verdana" panose="020B0604030504040204" pitchFamily="34" charset="0"/>
              </a:rPr>
              <a:t>D</a:t>
            </a:r>
            <a:r>
              <a:rPr lang="en-IN" sz="1400" b="0" i="0" u="none" strike="noStrike" baseline="0" dirty="0">
                <a:solidFill>
                  <a:schemeClr val="tx1"/>
                </a:solidFill>
                <a:latin typeface="Verdana" panose="020B0604030504040204" pitchFamily="34" charset="0"/>
                <a:ea typeface="Verdana" panose="020B0604030504040204" pitchFamily="34" charset="0"/>
              </a:rPr>
              <a:t>eep neural network</a:t>
            </a:r>
          </a:p>
          <a:p>
            <a:pPr algn="ctr"/>
            <a:r>
              <a:rPr lang="en-IN" sz="1400" b="1" dirty="0">
                <a:solidFill>
                  <a:schemeClr val="tx1"/>
                </a:solidFill>
                <a:latin typeface="Verdana" panose="020B0604030504040204" pitchFamily="34" charset="0"/>
                <a:ea typeface="Verdana" panose="020B0604030504040204" pitchFamily="34" charset="0"/>
              </a:rPr>
              <a:t>MLP CNN or any</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2C68F0E-F2FC-4D3D-82F3-42ECB992C57D}"/>
                  </a:ext>
                </a:extLst>
              </p:cNvPr>
              <p:cNvSpPr txBox="1"/>
              <p:nvPr/>
            </p:nvSpPr>
            <p:spPr>
              <a:xfrm>
                <a:off x="5860033" y="1811281"/>
                <a:ext cx="6096000" cy="653769"/>
              </a:xfrm>
              <a:prstGeom prst="rect">
                <a:avLst/>
              </a:prstGeom>
              <a:noFill/>
            </p:spPr>
            <p:txBody>
              <a:bodyPr wrap="square">
                <a:spAutoFit/>
              </a:bodyPr>
              <a:lstStyle/>
              <a:p>
                <a:r>
                  <a:rPr lang="en-IN" dirty="0">
                    <a:solidFill>
                      <a:srgbClr val="FF0000"/>
                    </a:solidFill>
                    <a:latin typeface="Verdana" panose="020B0604030504040204" pitchFamily="34" charset="0"/>
                    <a:ea typeface="Verdana" panose="020B0604030504040204" pitchFamily="34" charset="0"/>
                  </a:rPr>
                  <a:t>Objective</a:t>
                </a:r>
                <a:r>
                  <a:rPr lang="en-IN" dirty="0">
                    <a:solidFill>
                      <a:srgbClr val="FF0000"/>
                    </a:solidFill>
                  </a:rPr>
                  <a:t>-</a:t>
                </a:r>
                <a:r>
                  <a:rPr lang="en-IN" dirty="0"/>
                  <a:t> </a:t>
                </a:r>
                <a:r>
                  <a:rPr lang="en-IN" b="1" dirty="0">
                    <a:solidFill>
                      <a:schemeClr val="tx1"/>
                    </a:solidFill>
                    <a:latin typeface="Verdana" panose="020B0604030504040204" pitchFamily="34" charset="0"/>
                    <a:ea typeface="Verdana" panose="020B0604030504040204" pitchFamily="34" charset="0"/>
                  </a:rPr>
                  <a:t>Make </a:t>
                </a:r>
                <a14:m>
                  <m:oMath xmlns:m="http://schemas.openxmlformats.org/officeDocument/2006/math">
                    <m:acc>
                      <m:accPr>
                        <m:chr m:val="̂"/>
                        <m:ctrlPr>
                          <a:rPr lang="en-IN" b="1" i="1" smtClean="0">
                            <a:solidFill>
                              <a:schemeClr val="tx1"/>
                            </a:solidFill>
                            <a:latin typeface="Cambria Math" panose="02040503050406030204" pitchFamily="18" charset="0"/>
                          </a:rPr>
                        </m:ctrlPr>
                      </m:accPr>
                      <m:e>
                        <m:r>
                          <a:rPr lang="en-IN" b="1" i="1" smtClean="0">
                            <a:solidFill>
                              <a:schemeClr val="tx1"/>
                            </a:solidFill>
                            <a:latin typeface="Cambria Math" panose="02040503050406030204" pitchFamily="18" charset="0"/>
                          </a:rPr>
                          <m:t>𝑫</m:t>
                        </m:r>
                      </m:e>
                    </m:acc>
                  </m:oMath>
                </a14:m>
                <a:r>
                  <a:rPr lang="en-IN" b="1" dirty="0">
                    <a:solidFill>
                      <a:schemeClr val="tx1"/>
                    </a:solidFill>
                    <a:latin typeface="Verdana" panose="020B0604030504040204" pitchFamily="34" charset="0"/>
                    <a:ea typeface="Verdana" panose="020B0604030504040204" pitchFamily="34" charset="0"/>
                  </a:rPr>
                  <a:t> as close as possible to </a:t>
                </a:r>
                <a14:m>
                  <m:oMath xmlns:m="http://schemas.openxmlformats.org/officeDocument/2006/math">
                    <m:r>
                      <a:rPr lang="en-IN" b="1" i="1" smtClean="0">
                        <a:solidFill>
                          <a:schemeClr val="tx1"/>
                        </a:solidFill>
                        <a:latin typeface="Cambria Math" panose="02040503050406030204" pitchFamily="18" charset="0"/>
                      </a:rPr>
                      <m:t>𝑫</m:t>
                    </m:r>
                  </m:oMath>
                </a14:m>
                <a:r>
                  <a:rPr lang="en-IN" b="1" dirty="0">
                    <a:solidFill>
                      <a:schemeClr val="tx1"/>
                    </a:solidFill>
                    <a:latin typeface="Verdana" panose="020B0604030504040204" pitchFamily="34" charset="0"/>
                    <a:ea typeface="Verdana" panose="020B0604030504040204" pitchFamily="34" charset="0"/>
                  </a:rPr>
                  <a:t> using any norm  </a:t>
                </a:r>
                <a:endParaRPr lang="en-IN" b="1" dirty="0">
                  <a:latin typeface="Verdana" panose="020B0604030504040204" pitchFamily="34" charset="0"/>
                  <a:ea typeface="Verdana" panose="020B0604030504040204" pitchFamily="34" charset="0"/>
                </a:endParaRPr>
              </a:p>
            </p:txBody>
          </p:sp>
        </mc:Choice>
        <mc:Fallback xmlns="">
          <p:sp>
            <p:nvSpPr>
              <p:cNvPr id="24" name="TextBox 23">
                <a:extLst>
                  <a:ext uri="{FF2B5EF4-FFF2-40B4-BE49-F238E27FC236}">
                    <a16:creationId xmlns:a16="http://schemas.microsoft.com/office/drawing/2014/main" id="{82C68F0E-F2FC-4D3D-82F3-42ECB992C57D}"/>
                  </a:ext>
                </a:extLst>
              </p:cNvPr>
              <p:cNvSpPr txBox="1">
                <a:spLocks noRot="1" noChangeAspect="1" noMove="1" noResize="1" noEditPoints="1" noAdjustHandles="1" noChangeArrowheads="1" noChangeShapeType="1" noTextEdit="1"/>
              </p:cNvSpPr>
              <p:nvPr/>
            </p:nvSpPr>
            <p:spPr>
              <a:xfrm>
                <a:off x="5860033" y="1811281"/>
                <a:ext cx="6096000" cy="653769"/>
              </a:xfrm>
              <a:prstGeom prst="rect">
                <a:avLst/>
              </a:prstGeom>
              <a:blipFill>
                <a:blip r:embed="rId9"/>
                <a:stretch>
                  <a:fillRect l="-800" t="-4673" b="-14019"/>
                </a:stretch>
              </a:blipFill>
            </p:spPr>
            <p:txBody>
              <a:bodyPr/>
              <a:lstStyle/>
              <a:p>
                <a:r>
                  <a:rPr lang="en-IN">
                    <a:noFill/>
                  </a:rPr>
                  <a:t> </a:t>
                </a:r>
              </a:p>
            </p:txBody>
          </p:sp>
        </mc:Fallback>
      </mc:AlternateContent>
    </p:spTree>
    <p:extLst>
      <p:ext uri="{BB962C8B-B14F-4D97-AF65-F5344CB8AC3E}">
        <p14:creationId xmlns:p14="http://schemas.microsoft.com/office/powerpoint/2010/main" val="4131783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white background with black text&#10;&#10;Description automatically generated">
            <a:extLst>
              <a:ext uri="{FF2B5EF4-FFF2-40B4-BE49-F238E27FC236}">
                <a16:creationId xmlns:a16="http://schemas.microsoft.com/office/drawing/2014/main" id="{9D1A3357-A921-4B9E-BB03-EE0FC7509A52}"/>
              </a:ext>
            </a:extLst>
          </p:cNvPr>
          <p:cNvPicPr>
            <a:picLocks noChangeAspect="1"/>
          </p:cNvPicPr>
          <p:nvPr/>
        </p:nvPicPr>
        <p:blipFill>
          <a:blip r:embed="rId2"/>
          <a:stretch>
            <a:fillRect/>
          </a:stretch>
        </p:blipFill>
        <p:spPr>
          <a:xfrm>
            <a:off x="643467" y="893572"/>
            <a:ext cx="10905066" cy="5070854"/>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4340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1057</TotalTime>
  <Words>4027</Words>
  <Application>Microsoft Office PowerPoint</Application>
  <PresentationFormat>Widescreen</PresentationFormat>
  <Paragraphs>444</Paragraphs>
  <Slides>65</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Arial</vt:lpstr>
      <vt:lpstr>Arial MT</vt:lpstr>
      <vt:lpstr>Calibri</vt:lpstr>
      <vt:lpstr>Calibri Light</vt:lpstr>
      <vt:lpstr>Cambria Math</vt:lpstr>
      <vt:lpstr>KaTeX_Main</vt:lpstr>
      <vt:lpstr>KaTeX_Math</vt:lpstr>
      <vt:lpstr>Roboto</vt:lpstr>
      <vt:lpstr>Söhne</vt:lpstr>
      <vt:lpstr>Verdana</vt:lpstr>
      <vt:lpstr>Wingdings</vt:lpstr>
      <vt:lpstr>Office Theme</vt:lpstr>
      <vt:lpstr>PowerPoint Presentation</vt:lpstr>
      <vt:lpstr>PowerPoint Presentation</vt:lpstr>
      <vt:lpstr>What are GANS</vt:lpstr>
      <vt:lpstr>Generative Adversarial Network</vt:lpstr>
      <vt:lpstr>Types of Models in Machine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GAN As Min-Max Game</vt:lpstr>
      <vt:lpstr>                          Basic Idea of GANs </vt:lpstr>
      <vt:lpstr>                          Basic Idea of GANs </vt:lpstr>
      <vt:lpstr>                       Value Function</vt:lpstr>
      <vt:lpstr>                                                   Minimax Game </vt:lpstr>
      <vt:lpstr>  Steps to Train a GAN  </vt:lpstr>
      <vt:lpstr>Why conditional GAN</vt:lpstr>
      <vt:lpstr>PowerPoint Presentation</vt:lpstr>
      <vt:lpstr>PowerPoint Presentation</vt:lpstr>
      <vt:lpstr>PowerPoint Presentation</vt:lpstr>
      <vt:lpstr>PowerPoint Presentation</vt:lpstr>
      <vt:lpstr>Summary</vt:lpstr>
      <vt:lpstr>Conditional GAN- Generator</vt:lpstr>
      <vt:lpstr>Conditional GAN- Generator</vt:lpstr>
      <vt:lpstr>Conditional GAN- Generator</vt:lpstr>
      <vt:lpstr>Applications</vt:lpstr>
      <vt:lpstr> Image Generation </vt:lpstr>
      <vt:lpstr>Image-to-Image Translation:</vt:lpstr>
      <vt:lpstr> Text-to-Image Synthesis </vt:lpstr>
      <vt:lpstr> Super-Resolution Imaging </vt:lpstr>
      <vt:lpstr> Data Augmentation </vt:lpstr>
      <vt:lpstr>Different GANS</vt:lpstr>
      <vt:lpstr>PowerPoint Presentation</vt:lpstr>
      <vt:lpstr>Applications of Image Generation</vt:lpstr>
      <vt:lpstr>Applications of Image Generation</vt:lpstr>
      <vt:lpstr>Applications of Image Generation</vt:lpstr>
      <vt:lpstr>Applications of Image Generation</vt:lpstr>
      <vt:lpstr>Applications of Image Generation</vt:lpstr>
      <vt:lpstr>Deep Learning Architecture of GANs</vt:lpstr>
      <vt:lpstr>Formal Training Methodology of GANs</vt:lpstr>
      <vt:lpstr>Formal Training Methodology of GANs</vt:lpstr>
      <vt:lpstr>Formal Training Methodology of GANs</vt:lpstr>
      <vt:lpstr>Formal Training Methodology of GANs</vt:lpstr>
      <vt:lpstr>Formal Training Methodology of GANs</vt:lpstr>
      <vt:lpstr>Formal Training Methodology of GANs</vt:lpstr>
      <vt:lpstr>Formal Training Methodology of GANs</vt:lpstr>
      <vt:lpstr>Formal Training Methodology of GANs</vt:lpstr>
      <vt:lpstr>Formal Training Methodology of GANs</vt:lpstr>
      <vt:lpstr>Formal Training Methodology of GANs</vt:lpstr>
      <vt:lpstr>Formal Training Methodology of GANs</vt:lpstr>
      <vt:lpstr>Formal Training Methodology of GANs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dc:title>
  <dc:creator>Anvit Joshi</dc:creator>
  <cp:lastModifiedBy>Anvit Joshi</cp:lastModifiedBy>
  <cp:revision>103</cp:revision>
  <dcterms:created xsi:type="dcterms:W3CDTF">2024-05-18T16:26:34Z</dcterms:created>
  <dcterms:modified xsi:type="dcterms:W3CDTF">2024-05-23T15:10:07Z</dcterms:modified>
</cp:coreProperties>
</file>